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notesMasterIdLst>
    <p:notesMasterId r:id="rId26"/>
  </p:notesMasterIdLst>
  <p:handoutMasterIdLst>
    <p:handoutMasterId r:id="rId27"/>
  </p:handoutMasterIdLst>
  <p:sldIdLst>
    <p:sldId id="256" r:id="rId5"/>
    <p:sldId id="279" r:id="rId6"/>
    <p:sldId id="262" r:id="rId7"/>
    <p:sldId id="280" r:id="rId8"/>
    <p:sldId id="281" r:id="rId9"/>
    <p:sldId id="284" r:id="rId10"/>
    <p:sldId id="283" r:id="rId11"/>
    <p:sldId id="263" r:id="rId12"/>
    <p:sldId id="265" r:id="rId13"/>
    <p:sldId id="266" r:id="rId14"/>
    <p:sldId id="285" r:id="rId15"/>
    <p:sldId id="277" r:id="rId16"/>
    <p:sldId id="276" r:id="rId17"/>
    <p:sldId id="271" r:id="rId18"/>
    <p:sldId id="273" r:id="rId19"/>
    <p:sldId id="274" r:id="rId20"/>
    <p:sldId id="275" r:id="rId21"/>
    <p:sldId id="278" r:id="rId22"/>
    <p:sldId id="286" r:id="rId23"/>
    <p:sldId id="287" r:id="rId24"/>
    <p:sldId id="261" r:id="rId2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75"/>
    <p:restoredTop sz="95429" autoAdjust="0"/>
  </p:normalViewPr>
  <p:slideViewPr>
    <p:cSldViewPr snapToGrid="0" snapToObjects="1">
      <p:cViewPr varScale="1">
        <p:scale>
          <a:sx n="80" d="100"/>
          <a:sy n="80" d="100"/>
        </p:scale>
        <p:origin x="758"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E39E5FC-1A3C-49EF-A4F6-41BAC0F38A6C}" type="datetimeFigureOut">
              <a:rPr lang="en-GB" smtClean="0"/>
              <a:t>06/09/2019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F8F679C-FAE9-4676-8C88-936B692F301F}" type="slidenum">
              <a:rPr lang="en-GB" smtClean="0"/>
              <a:t>‹#›</a:t>
            </a:fld>
            <a:endParaRPr lang="en-GB"/>
          </a:p>
        </p:txBody>
      </p:sp>
    </p:spTree>
    <p:extLst>
      <p:ext uri="{BB962C8B-B14F-4D97-AF65-F5344CB8AC3E}">
        <p14:creationId xmlns:p14="http://schemas.microsoft.com/office/powerpoint/2010/main" val="20796162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D0388D2-0D79-45A5-A897-BD92DDD4DA7B}" type="datetimeFigureOut">
              <a:rPr lang="en-GB" smtClean="0"/>
              <a:t>06/09/2019</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48A0793-5824-4DDD-8E57-396D4896C4FE}" type="slidenum">
              <a:rPr lang="en-GB" smtClean="0"/>
              <a:t>‹#›</a:t>
            </a:fld>
            <a:endParaRPr lang="en-GB"/>
          </a:p>
        </p:txBody>
      </p:sp>
    </p:spTree>
    <p:extLst>
      <p:ext uri="{BB962C8B-B14F-4D97-AF65-F5344CB8AC3E}">
        <p14:creationId xmlns:p14="http://schemas.microsoft.com/office/powerpoint/2010/main" val="2614990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9</a:t>
            </a:fld>
            <a:endParaRPr lang="en-GB"/>
          </a:p>
        </p:txBody>
      </p:sp>
    </p:spTree>
    <p:extLst>
      <p:ext uri="{BB962C8B-B14F-4D97-AF65-F5344CB8AC3E}">
        <p14:creationId xmlns:p14="http://schemas.microsoft.com/office/powerpoint/2010/main" val="1061183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12</a:t>
            </a:fld>
            <a:endParaRPr lang="en-GB"/>
          </a:p>
        </p:txBody>
      </p:sp>
    </p:spTree>
    <p:extLst>
      <p:ext uri="{BB962C8B-B14F-4D97-AF65-F5344CB8AC3E}">
        <p14:creationId xmlns:p14="http://schemas.microsoft.com/office/powerpoint/2010/main" val="192407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government/publications/family-food-201617/expenditure" TargetMode="External"/><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gov.uk/government/publications/food-statistics-pocketbook/food-statistics-in-your-pocket-summary" TargetMode="External"/><Relationship Id="rId2" Type="http://schemas.openxmlformats.org/officeDocument/2006/relationships/hyperlink" Target="https://www.gov.uk/government/publications/family-food-201617/expenditure" TargetMode="Externa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www.gov.uk/government/publications/food-statistics-pocketbook/food-statistics-in-your-pocket-summary" TargetMode="Externa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hyperlink" Target="https://www.gov.uk/government/publications/food-statistics-pocketbook/food-statistics-in-your-pocket-summary"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gov.uk/government/publications/family-food-201617/purchases" TargetMode="External"/><Relationship Id="rId2" Type="http://schemas.openxmlformats.org/officeDocument/2006/relationships/image" Target="../media/image19.png"/><Relationship Id="rId1" Type="http://schemas.openxmlformats.org/officeDocument/2006/relationships/slideLayout" Target="../slideLayouts/slideLayout3.xml"/><Relationship Id="rId4" Type="http://schemas.openxmlformats.org/officeDocument/2006/relationships/hyperlink" Target="https://www.gov.uk/government/publications/family-food-201617/expenditur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 Id="rId4" Type="http://schemas.openxmlformats.org/officeDocument/2006/relationships/hyperlink" Target="https://www.gov.uk/government/publications/family-food-201617/purchase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 Id="rId4" Type="http://schemas.openxmlformats.org/officeDocument/2006/relationships/hyperlink" Target="https://www.gov.uk/government/publications/family-food-201617/purchase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gov.uk/government/publications/family-food-201617/purchases" TargetMode="External"/><Relationship Id="rId2" Type="http://schemas.openxmlformats.org/officeDocument/2006/relationships/image" Target="../media/image24.jpeg"/><Relationship Id="rId1" Type="http://schemas.openxmlformats.org/officeDocument/2006/relationships/slideLayout" Target="../slideLayouts/slideLayout3.xml"/><Relationship Id="rId4" Type="http://schemas.openxmlformats.org/officeDocument/2006/relationships/hyperlink" Target="https://www.ons.gov.uk/peoplepopulationandcommunity/personalandhouseholdfinances/expenditure/bulletins/familyspendingintheuk/financialyearending2018"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gov.uk/government/publications/family-food-201617/purchases" TargetMode="External"/><Relationship Id="rId2" Type="http://schemas.openxmlformats.org/officeDocument/2006/relationships/image" Target="../media/image25.jpeg"/><Relationship Id="rId1" Type="http://schemas.openxmlformats.org/officeDocument/2006/relationships/slideLayout" Target="../slideLayouts/slideLayout3.xml"/><Relationship Id="rId4" Type="http://schemas.openxmlformats.org/officeDocument/2006/relationships/hyperlink" Target="https://www.ons.gov.uk/peoplepopulationandcommunity/personalandhouseholdfinances/expenditure/bulletins/familyspendingintheuk/financialyearending2018"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collinsdictionary.com/submission/11106/The+Delia+Effect" TargetMode="Externa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t>
            </a:r>
            <a:r>
              <a:rPr lang="en-GB" dirty="0" smtClean="0"/>
              <a:t>prices and trends</a:t>
            </a:r>
            <a:endParaRPr lang="en-GB" dirty="0"/>
          </a:p>
        </p:txBody>
      </p:sp>
    </p:spTree>
    <p:extLst>
      <p:ext uri="{BB962C8B-B14F-4D97-AF65-F5344CB8AC3E}">
        <p14:creationId xmlns:p14="http://schemas.microsoft.com/office/powerpoint/2010/main" val="1955166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the impact of </a:t>
            </a:r>
            <a:r>
              <a:rPr lang="en-GB" dirty="0" smtClean="0"/>
              <a:t>changing food prices? </a:t>
            </a:r>
            <a:endParaRPr lang="en-GB" dirty="0"/>
          </a:p>
        </p:txBody>
      </p:sp>
      <p:sp>
        <p:nvSpPr>
          <p:cNvPr id="3" name="Subtitle 2"/>
          <p:cNvSpPr>
            <a:spLocks noGrp="1"/>
          </p:cNvSpPr>
          <p:nvPr>
            <p:ph type="subTitle" idx="1"/>
          </p:nvPr>
        </p:nvSpPr>
        <p:spPr>
          <a:xfrm>
            <a:off x="1169277" y="2571092"/>
            <a:ext cx="6572644" cy="3600000"/>
          </a:xfrm>
        </p:spPr>
        <p:txBody>
          <a:bodyPr/>
          <a:lstStyle/>
          <a:p>
            <a:pPr marL="0" indent="0">
              <a:buNone/>
            </a:pPr>
            <a:r>
              <a:rPr lang="en-GB" sz="2000" dirty="0"/>
              <a:t>There are many possible consequences </a:t>
            </a:r>
            <a:r>
              <a:rPr lang="en-GB" sz="2000" dirty="0" smtClean="0"/>
              <a:t>if food prices rise. </a:t>
            </a:r>
            <a:endParaRPr lang="en-GB" sz="2000" dirty="0"/>
          </a:p>
          <a:p>
            <a:pPr marL="0" indent="0">
              <a:buNone/>
            </a:pPr>
            <a:endParaRPr lang="en-GB" sz="2000" dirty="0" smtClean="0"/>
          </a:p>
          <a:p>
            <a:pPr marL="0" indent="0">
              <a:buNone/>
            </a:pPr>
            <a:r>
              <a:rPr lang="en-GB" sz="2000" dirty="0" smtClean="0"/>
              <a:t>If </a:t>
            </a:r>
            <a:r>
              <a:rPr lang="en-GB" sz="2000" dirty="0"/>
              <a:t>people cannot afford the increased price of food, they may eat less food or switch to lower quality, cheaper </a:t>
            </a:r>
            <a:r>
              <a:rPr lang="en-GB" sz="2000" dirty="0" smtClean="0"/>
              <a:t>foods. </a:t>
            </a:r>
          </a:p>
          <a:p>
            <a:pPr marL="0" indent="0">
              <a:buNone/>
            </a:pPr>
            <a:endParaRPr lang="en-GB" sz="2000" dirty="0"/>
          </a:p>
        </p:txBody>
      </p:sp>
      <p:pic>
        <p:nvPicPr>
          <p:cNvPr id="4" name="Picture 4" descr="C:\Documents and Settings\Eschneider\Local Settings\Temporary Internet Files\Content.IE5\VG2POM38\MP900422640[1].jpg"/>
          <p:cNvPicPr>
            <a:picLocks noChangeAspect="1" noChangeArrowheads="1"/>
          </p:cNvPicPr>
          <p:nvPr/>
        </p:nvPicPr>
        <p:blipFill>
          <a:blip r:embed="rId2" cstate="email">
            <a:extLst>
              <a:ext uri="{28A0092B-C50C-407E-A947-70E740481C1C}">
                <a14:useLocalDpi xmlns:a14="http://schemas.microsoft.com/office/drawing/2010/main"/>
              </a:ext>
            </a:extLst>
          </a:blip>
          <a:srcRect b="22990"/>
          <a:stretch>
            <a:fillRect/>
          </a:stretch>
        </p:blipFill>
        <p:spPr bwMode="auto">
          <a:xfrm>
            <a:off x="8943704" y="2652757"/>
            <a:ext cx="2845958" cy="3276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8611565" y="6071772"/>
            <a:ext cx="406717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3"/>
              </a:rPr>
              <a:t>Family Food 2016/17 expenditure</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3144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Changing food prices in the UK</a:t>
            </a:r>
            <a:endParaRPr lang="en-GB" dirty="0"/>
          </a:p>
        </p:txBody>
      </p:sp>
      <p:sp>
        <p:nvSpPr>
          <p:cNvPr id="3" name="Subtitle 2"/>
          <p:cNvSpPr>
            <a:spLocks noGrp="1"/>
          </p:cNvSpPr>
          <p:nvPr>
            <p:ph type="subTitle" idx="1"/>
          </p:nvPr>
        </p:nvSpPr>
        <p:spPr>
          <a:xfrm>
            <a:off x="1169277" y="2571092"/>
            <a:ext cx="6572644" cy="3600000"/>
          </a:xfrm>
        </p:spPr>
        <p:txBody>
          <a:bodyPr/>
          <a:lstStyle/>
          <a:p>
            <a:pPr marL="0" indent="0">
              <a:buNone/>
            </a:pPr>
            <a:endParaRPr lang="en-GB" sz="2000" dirty="0"/>
          </a:p>
          <a:p>
            <a:pPr marL="0" indent="0">
              <a:buNone/>
            </a:pPr>
            <a:r>
              <a:rPr lang="en-GB" sz="2000" dirty="0"/>
              <a:t>More recently there has been a fall in average food and non-alcoholic beverage prices in the UK. </a:t>
            </a:r>
            <a:endParaRPr lang="en-GB" sz="2000" dirty="0" smtClean="0"/>
          </a:p>
          <a:p>
            <a:pPr marL="0" indent="0">
              <a:buNone/>
            </a:pPr>
            <a:endParaRPr lang="en-GB" sz="2000" dirty="0" smtClean="0"/>
          </a:p>
          <a:p>
            <a:pPr marL="0" indent="0">
              <a:buNone/>
            </a:pPr>
            <a:r>
              <a:rPr lang="en-US" sz="2000" dirty="0" smtClean="0"/>
              <a:t>However, food </a:t>
            </a:r>
            <a:r>
              <a:rPr lang="en-US" sz="2000" dirty="0"/>
              <a:t>remains the largest item of household expenditure for some </a:t>
            </a:r>
            <a:r>
              <a:rPr lang="en-US" sz="2000" dirty="0" smtClean="0"/>
              <a:t>households. </a:t>
            </a:r>
            <a:endParaRPr lang="en-US" sz="2000" dirty="0"/>
          </a:p>
        </p:txBody>
      </p:sp>
      <p:sp>
        <p:nvSpPr>
          <p:cNvPr id="5" name="Rectangle 4"/>
          <p:cNvSpPr/>
          <p:nvPr/>
        </p:nvSpPr>
        <p:spPr>
          <a:xfrm>
            <a:off x="1020140" y="6204014"/>
            <a:ext cx="406717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2"/>
              </a:rPr>
              <a:t>Family Food 2016/17 expenditure</a:t>
            </a:r>
            <a:endParaRPr lang="en-GB" sz="1400" dirty="0">
              <a:latin typeface="Arial" panose="020B0604020202020204" pitchFamily="34" charset="0"/>
              <a:cs typeface="Arial" panose="020B0604020202020204" pitchFamily="34" charset="0"/>
            </a:endParaRPr>
          </a:p>
        </p:txBody>
      </p:sp>
      <p:sp>
        <p:nvSpPr>
          <p:cNvPr id="6" name="Rectangle 5"/>
          <p:cNvSpPr/>
          <p:nvPr/>
        </p:nvSpPr>
        <p:spPr>
          <a:xfrm>
            <a:off x="9614915" y="6254521"/>
            <a:ext cx="2345514" cy="307777"/>
          </a:xfrm>
          <a:prstGeom prst="rect">
            <a:avLst/>
          </a:prstGeom>
        </p:spPr>
        <p:txBody>
          <a:bodyPr wrap="none">
            <a:spAutoFit/>
          </a:bodyPr>
          <a:lstStyle/>
          <a:p>
            <a:pPr fontAlgn="base"/>
            <a:r>
              <a:rPr lang="en-GB" sz="1400" dirty="0">
                <a:solidFill>
                  <a:srgbClr val="0B0C0C"/>
                </a:solidFill>
                <a:latin typeface="Arial" panose="020B0604020202020204" pitchFamily="34" charset="0"/>
                <a:cs typeface="Arial" panose="020B0604020202020204" pitchFamily="34" charset="0"/>
                <a:hlinkClick r:id="rId3"/>
              </a:rPr>
              <a:t>Food Statistics Pocketbook</a:t>
            </a:r>
            <a:endParaRPr lang="en-GB" sz="1400" i="0" dirty="0">
              <a:solidFill>
                <a:srgbClr val="0B0C0C"/>
              </a:solidFill>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232269" y="2571092"/>
            <a:ext cx="3728160" cy="2486683"/>
          </a:xfrm>
          <a:prstGeom prst="rect">
            <a:avLst/>
          </a:prstGeom>
        </p:spPr>
      </p:pic>
    </p:spTree>
    <p:extLst>
      <p:ext uri="{BB962C8B-B14F-4D97-AF65-F5344CB8AC3E}">
        <p14:creationId xmlns:p14="http://schemas.microsoft.com/office/powerpoint/2010/main" val="2154221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UK trend in food and non-alcoholic beverage prices in real terms</a:t>
            </a:r>
          </a:p>
        </p:txBody>
      </p:sp>
      <p:sp>
        <p:nvSpPr>
          <p:cNvPr id="3" name="Subtitle 2"/>
          <p:cNvSpPr>
            <a:spLocks noGrp="1"/>
          </p:cNvSpPr>
          <p:nvPr>
            <p:ph type="subTitle" idx="1"/>
          </p:nvPr>
        </p:nvSpPr>
        <p:spPr>
          <a:xfrm>
            <a:off x="1169276" y="2571092"/>
            <a:ext cx="4404209" cy="3600000"/>
          </a:xfrm>
        </p:spPr>
        <p:txBody>
          <a:bodyPr/>
          <a:lstStyle/>
          <a:p>
            <a:pPr marL="0" indent="0">
              <a:buNone/>
            </a:pPr>
            <a:endParaRPr lang="en-GB" sz="2000" dirty="0" smtClean="0"/>
          </a:p>
          <a:p>
            <a:pPr marL="0" indent="0">
              <a:buNone/>
            </a:pPr>
            <a:endParaRPr lang="en-GB" sz="2000" dirty="0" smtClean="0"/>
          </a:p>
          <a:p>
            <a:pPr marL="0" indent="0">
              <a:buNone/>
            </a:pPr>
            <a:r>
              <a:rPr lang="en-GB" sz="2000" dirty="0" smtClean="0"/>
              <a:t>The graph shows the changes in food price over time ‘in real terms’. When ‘in real terms’ is used, it means that the figure is adjusted </a:t>
            </a:r>
            <a:r>
              <a:rPr lang="en-GB" sz="2000" dirty="0"/>
              <a:t>for inflation - an increase in the cost of </a:t>
            </a:r>
            <a:r>
              <a:rPr lang="en-GB" sz="2000" dirty="0" smtClean="0"/>
              <a:t>living.</a:t>
            </a:r>
            <a:endParaRPr lang="en-GB" sz="2000"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99765" y="5421088"/>
            <a:ext cx="4743229" cy="1141210"/>
          </a:xfrm>
          <a:prstGeom prst="rect">
            <a:avLst/>
          </a:prstGeom>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47662" y="2651763"/>
            <a:ext cx="5935035" cy="3868372"/>
          </a:xfrm>
          <a:prstGeom prst="rect">
            <a:avLst/>
          </a:prstGeom>
        </p:spPr>
      </p:pic>
      <p:sp>
        <p:nvSpPr>
          <p:cNvPr id="6" name="Rectangle 5"/>
          <p:cNvSpPr/>
          <p:nvPr/>
        </p:nvSpPr>
        <p:spPr>
          <a:xfrm>
            <a:off x="9614915" y="6254521"/>
            <a:ext cx="2345514" cy="307777"/>
          </a:xfrm>
          <a:prstGeom prst="rect">
            <a:avLst/>
          </a:prstGeom>
        </p:spPr>
        <p:txBody>
          <a:bodyPr wrap="none">
            <a:spAutoFit/>
          </a:bodyPr>
          <a:lstStyle/>
          <a:p>
            <a:pPr fontAlgn="base"/>
            <a:r>
              <a:rPr lang="en-GB" sz="1400" dirty="0">
                <a:solidFill>
                  <a:srgbClr val="0B0C0C"/>
                </a:solidFill>
                <a:latin typeface="Arial" panose="020B0604020202020204" pitchFamily="34" charset="0"/>
                <a:cs typeface="Arial" panose="020B0604020202020204" pitchFamily="34" charset="0"/>
                <a:hlinkClick r:id="rId5"/>
              </a:rPr>
              <a:t>Food Statistics Pocketbook</a:t>
            </a:r>
            <a:endParaRPr lang="en-GB" sz="1400" i="0" dirty="0">
              <a:solidFill>
                <a:srgbClr val="0B0C0C"/>
              </a:solidFill>
              <a:effectLst/>
              <a:latin typeface="Arial" panose="020B0604020202020204" pitchFamily="34" charset="0"/>
              <a:cs typeface="Arial" panose="020B0604020202020204" pitchFamily="34" charset="0"/>
            </a:endParaRPr>
          </a:p>
        </p:txBody>
      </p:sp>
      <p:sp>
        <p:nvSpPr>
          <p:cNvPr id="7" name="Rectangle 6"/>
          <p:cNvSpPr/>
          <p:nvPr/>
        </p:nvSpPr>
        <p:spPr>
          <a:xfrm>
            <a:off x="6515792" y="2432592"/>
            <a:ext cx="3821282" cy="400110"/>
          </a:xfrm>
          <a:prstGeom prst="rect">
            <a:avLst/>
          </a:prstGeom>
        </p:spPr>
        <p:txBody>
          <a:bodyPr wrap="square">
            <a:spAutoFit/>
          </a:bodyPr>
          <a:lstStyle/>
          <a:p>
            <a:r>
              <a:rPr lang="en-GB" sz="2000" dirty="0" smtClean="0">
                <a:latin typeface="Arial" panose="020B0604020202020204" pitchFamily="34" charset="0"/>
                <a:cs typeface="Arial" panose="020B0604020202020204" pitchFamily="34" charset="0"/>
              </a:rPr>
              <a:t>Changes in food price over time</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9972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UK </a:t>
            </a:r>
            <a:r>
              <a:rPr lang="en-GB" dirty="0" smtClean="0"/>
              <a:t>consumer </a:t>
            </a:r>
            <a:r>
              <a:rPr lang="en-GB" dirty="0"/>
              <a:t>expenditure on food, drink and catering</a:t>
            </a:r>
          </a:p>
        </p:txBody>
      </p:sp>
      <p:sp>
        <p:nvSpPr>
          <p:cNvPr id="3" name="Subtitle 2"/>
          <p:cNvSpPr>
            <a:spLocks noGrp="1"/>
          </p:cNvSpPr>
          <p:nvPr>
            <p:ph type="subTitle" idx="1"/>
          </p:nvPr>
        </p:nvSpPr>
        <p:spPr>
          <a:xfrm>
            <a:off x="1169276" y="2571092"/>
            <a:ext cx="4404210" cy="3600000"/>
          </a:xfrm>
        </p:spPr>
        <p:txBody>
          <a:bodyPr/>
          <a:lstStyle/>
          <a:p>
            <a:pPr marL="0" indent="0">
              <a:buNone/>
            </a:pPr>
            <a:r>
              <a:rPr lang="en-GB" sz="2000" dirty="0" smtClean="0"/>
              <a:t>Despite the fall </a:t>
            </a:r>
            <a:r>
              <a:rPr lang="en-GB" sz="2000" dirty="0"/>
              <a:t>in average food and non-alcoholic beverage </a:t>
            </a:r>
            <a:r>
              <a:rPr lang="en-GB" sz="2000" dirty="0" smtClean="0"/>
              <a:t>prices, there has, however, been an increase in total </a:t>
            </a:r>
            <a:r>
              <a:rPr lang="en-GB" sz="2000" dirty="0"/>
              <a:t>consumer expenditure on food, </a:t>
            </a:r>
            <a:r>
              <a:rPr lang="en-GB" sz="2000" dirty="0" smtClean="0"/>
              <a:t>drink</a:t>
            </a:r>
            <a:r>
              <a:rPr lang="en-GB" sz="2000" dirty="0"/>
              <a:t> and </a:t>
            </a:r>
            <a:r>
              <a:rPr lang="en-GB" sz="2000" dirty="0" smtClean="0"/>
              <a:t>catering.</a:t>
            </a:r>
          </a:p>
          <a:p>
            <a:pPr marL="0" indent="0">
              <a:buNone/>
            </a:pPr>
            <a:r>
              <a:rPr lang="en-GB" sz="2000" dirty="0" smtClean="0"/>
              <a:t>The chart shows the amount of money spent by UK consumers on food and non-alcoholic drinks, catering and alcoholic drinks per year.</a:t>
            </a:r>
            <a:endParaRPr lang="en-GB" sz="2000" dirty="0"/>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731514" y="2631744"/>
            <a:ext cx="6162135" cy="3847125"/>
          </a:xfrm>
          <a:prstGeom prst="rect">
            <a:avLst/>
          </a:prstGeom>
        </p:spPr>
      </p:pic>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9271" y="5642722"/>
            <a:ext cx="4743229" cy="1056740"/>
          </a:xfrm>
          <a:prstGeom prst="rect">
            <a:avLst/>
          </a:prstGeom>
        </p:spPr>
      </p:pic>
      <p:sp>
        <p:nvSpPr>
          <p:cNvPr id="6" name="Rectangle 5"/>
          <p:cNvSpPr/>
          <p:nvPr/>
        </p:nvSpPr>
        <p:spPr>
          <a:xfrm>
            <a:off x="9614915" y="6171092"/>
            <a:ext cx="2345514" cy="307777"/>
          </a:xfrm>
          <a:prstGeom prst="rect">
            <a:avLst/>
          </a:prstGeom>
        </p:spPr>
        <p:txBody>
          <a:bodyPr wrap="none">
            <a:spAutoFit/>
          </a:bodyPr>
          <a:lstStyle/>
          <a:p>
            <a:pPr fontAlgn="base"/>
            <a:r>
              <a:rPr lang="en-GB" sz="1400" dirty="0">
                <a:solidFill>
                  <a:srgbClr val="0B0C0C"/>
                </a:solidFill>
                <a:latin typeface="Arial" panose="020B0604020202020204" pitchFamily="34" charset="0"/>
                <a:cs typeface="Arial" panose="020B0604020202020204" pitchFamily="34" charset="0"/>
                <a:hlinkClick r:id="rId4"/>
              </a:rPr>
              <a:t>Food Statistics Pocketbook</a:t>
            </a:r>
            <a:endParaRPr lang="en-GB" sz="1400" i="0" dirty="0">
              <a:solidFill>
                <a:srgbClr val="0B0C0C"/>
              </a:solidFill>
              <a:effectLst/>
              <a:latin typeface="Arial" panose="020B0604020202020204" pitchFamily="34" charset="0"/>
              <a:cs typeface="Arial" panose="020B0604020202020204" pitchFamily="34" charset="0"/>
            </a:endParaRPr>
          </a:p>
        </p:txBody>
      </p:sp>
      <p:sp>
        <p:nvSpPr>
          <p:cNvPr id="9" name="Rectangle 8"/>
          <p:cNvSpPr/>
          <p:nvPr/>
        </p:nvSpPr>
        <p:spPr>
          <a:xfrm>
            <a:off x="5941026" y="2283798"/>
            <a:ext cx="5543319" cy="400110"/>
          </a:xfrm>
          <a:prstGeom prst="rect">
            <a:avLst/>
          </a:prstGeom>
        </p:spPr>
        <p:txBody>
          <a:bodyPr wrap="square">
            <a:spAutoFit/>
          </a:bodyPr>
          <a:lstStyle/>
          <a:p>
            <a:r>
              <a:rPr lang="en-GB" sz="2000" dirty="0" smtClean="0">
                <a:latin typeface="Arial" panose="020B0604020202020204" pitchFamily="34" charset="0"/>
                <a:cs typeface="Arial" panose="020B0604020202020204" pitchFamily="34" charset="0"/>
              </a:rPr>
              <a:t>Mean money spent by UK consumers over time</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08473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274" y="1563798"/>
            <a:ext cx="9720000" cy="720000"/>
          </a:xfrm>
        </p:spPr>
        <p:txBody>
          <a:bodyPr/>
          <a:lstStyle/>
          <a:p>
            <a:r>
              <a:rPr lang="en-GB" dirty="0"/>
              <a:t>UK average </a:t>
            </a:r>
            <a:r>
              <a:rPr lang="en-GB" dirty="0" smtClean="0"/>
              <a:t>weekly expenditure </a:t>
            </a:r>
            <a:r>
              <a:rPr lang="en-GB" dirty="0"/>
              <a:t>on food and drink</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90880" y="2778977"/>
            <a:ext cx="4232366" cy="2901830"/>
          </a:xfrm>
          <a:prstGeom prst="rect">
            <a:avLst/>
          </a:prstGeom>
        </p:spPr>
      </p:pic>
      <p:sp>
        <p:nvSpPr>
          <p:cNvPr id="6" name="Subtitle 2"/>
          <p:cNvSpPr>
            <a:spLocks noGrp="1"/>
          </p:cNvSpPr>
          <p:nvPr>
            <p:ph type="subTitle" idx="1"/>
          </p:nvPr>
        </p:nvSpPr>
        <p:spPr>
          <a:xfrm>
            <a:off x="1169276" y="2571092"/>
            <a:ext cx="6317374" cy="3600000"/>
          </a:xfrm>
        </p:spPr>
        <p:txBody>
          <a:bodyPr/>
          <a:lstStyle/>
          <a:p>
            <a:pPr marL="0" indent="0">
              <a:buNone/>
            </a:pPr>
            <a:endParaRPr lang="en-GB" sz="2000" dirty="0" smtClean="0"/>
          </a:p>
          <a:p>
            <a:pPr marL="0" indent="0">
              <a:buNone/>
            </a:pPr>
            <a:r>
              <a:rPr lang="en-GB" sz="2000" dirty="0" smtClean="0"/>
              <a:t>The </a:t>
            </a:r>
            <a:r>
              <a:rPr lang="en-GB" sz="2000" dirty="0"/>
              <a:t>percentage of spend on food continues to be highest for households with the lowest 20 per cent of </a:t>
            </a:r>
            <a:r>
              <a:rPr lang="en-GB" sz="2000" dirty="0" smtClean="0"/>
              <a:t>income.</a:t>
            </a:r>
          </a:p>
          <a:p>
            <a:pPr marL="0" indent="0">
              <a:buNone/>
            </a:pPr>
            <a:r>
              <a:rPr lang="en-GB" sz="2000" dirty="0" smtClean="0"/>
              <a:t>The </a:t>
            </a:r>
            <a:r>
              <a:rPr lang="en-GB" sz="2000" dirty="0"/>
              <a:t>average household spent 0.3 per cent more on food in 2016/17 than in 2014, when prices were at their highest during the last 10 years</a:t>
            </a:r>
            <a:r>
              <a:rPr lang="en-GB" sz="2000" dirty="0" smtClean="0"/>
              <a:t>.</a:t>
            </a:r>
          </a:p>
          <a:p>
            <a:pPr marL="0" indent="0">
              <a:buNone/>
            </a:pPr>
            <a:r>
              <a:rPr lang="en-GB" sz="2000" dirty="0" smtClean="0"/>
              <a:t>As shown in the chart, average UK expenditure on food and drink was £43.18 per person per week, with the majority spent on household food.</a:t>
            </a:r>
            <a:endParaRPr lang="en-GB" sz="2000" dirty="0"/>
          </a:p>
          <a:p>
            <a:endParaRPr lang="en-GB" sz="2000" dirty="0"/>
          </a:p>
          <a:p>
            <a:pPr marL="0" indent="0">
              <a:buNone/>
            </a:pPr>
            <a:endParaRPr lang="en-GB" sz="2000" dirty="0" smtClean="0"/>
          </a:p>
          <a:p>
            <a:endParaRPr lang="en-GB" sz="2000" dirty="0"/>
          </a:p>
          <a:p>
            <a:pPr marL="0" indent="0">
              <a:buNone/>
            </a:pPr>
            <a:endParaRPr lang="en-GB" sz="2000" dirty="0"/>
          </a:p>
          <a:p>
            <a:pPr marL="0" indent="0">
              <a:buNone/>
            </a:pPr>
            <a:endParaRPr lang="en-GB" sz="2000" dirty="0"/>
          </a:p>
          <a:p>
            <a:pPr marL="0" indent="0">
              <a:buNone/>
            </a:pPr>
            <a:endParaRPr lang="en-US" sz="2000" dirty="0"/>
          </a:p>
        </p:txBody>
      </p:sp>
      <p:sp>
        <p:nvSpPr>
          <p:cNvPr id="8" name="TextBox 7"/>
          <p:cNvSpPr txBox="1"/>
          <p:nvPr/>
        </p:nvSpPr>
        <p:spPr>
          <a:xfrm>
            <a:off x="1095375" y="6006709"/>
            <a:ext cx="2478051" cy="307777"/>
          </a:xfrm>
          <a:prstGeom prst="rect">
            <a:avLst/>
          </a:prstGeom>
          <a:noFill/>
        </p:spPr>
        <p:txBody>
          <a:bodyPr wrap="none" rtlCol="0">
            <a:spAutoFit/>
          </a:bodyPr>
          <a:lstStyle/>
          <a:p>
            <a:r>
              <a:rPr lang="en-GB" sz="1400" dirty="0" smtClean="0">
                <a:latin typeface="Arial" panose="020B0604020202020204" pitchFamily="34" charset="0"/>
                <a:cs typeface="Arial" panose="020B0604020202020204" pitchFamily="34" charset="0"/>
                <a:hlinkClick r:id="rId3"/>
              </a:rPr>
              <a:t>Family Food survey, 2016/17</a:t>
            </a:r>
            <a:endParaRPr lang="en-GB" sz="1400" dirty="0">
              <a:latin typeface="Arial" panose="020B0604020202020204" pitchFamily="34" charset="0"/>
              <a:cs typeface="Arial" panose="020B0604020202020204" pitchFamily="34" charset="0"/>
            </a:endParaRPr>
          </a:p>
        </p:txBody>
      </p:sp>
      <p:sp>
        <p:nvSpPr>
          <p:cNvPr id="3" name="Rectangle 2"/>
          <p:cNvSpPr/>
          <p:nvPr/>
        </p:nvSpPr>
        <p:spPr>
          <a:xfrm>
            <a:off x="8499021" y="5986426"/>
            <a:ext cx="332422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4"/>
              </a:rPr>
              <a:t>Family Food expenditure 2016/17</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3919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Quantities of household purchases of food and drink in the </a:t>
            </a:r>
            <a:r>
              <a:rPr lang="en-GB" dirty="0" smtClean="0"/>
              <a:t>UK over the last 10 years</a:t>
            </a:r>
            <a:endParaRPr lang="en-GB" dirty="0"/>
          </a:p>
        </p:txBody>
      </p:sp>
      <p:sp>
        <p:nvSpPr>
          <p:cNvPr id="3" name="Subtitle 2"/>
          <p:cNvSpPr>
            <a:spLocks noGrp="1"/>
          </p:cNvSpPr>
          <p:nvPr>
            <p:ph type="subTitle" idx="1"/>
          </p:nvPr>
        </p:nvSpPr>
        <p:spPr>
          <a:xfrm>
            <a:off x="1169276" y="2571092"/>
            <a:ext cx="7156118" cy="3600000"/>
          </a:xfrm>
        </p:spPr>
        <p:txBody>
          <a:bodyPr/>
          <a:lstStyle/>
          <a:p>
            <a:pPr marL="0" indent="0">
              <a:buNone/>
            </a:pPr>
            <a:r>
              <a:rPr lang="en-GB" sz="2000" b="1" dirty="0"/>
              <a:t>Dairy products</a:t>
            </a:r>
          </a:p>
          <a:p>
            <a:pPr marL="0" indent="0">
              <a:buNone/>
            </a:pPr>
            <a:r>
              <a:rPr lang="en-GB" sz="2000" dirty="0" smtClean="0"/>
              <a:t>Milk purchases </a:t>
            </a:r>
            <a:r>
              <a:rPr lang="en-GB" sz="2000" dirty="0"/>
              <a:t>have generally declined </a:t>
            </a:r>
            <a:r>
              <a:rPr lang="en-GB" sz="2000" dirty="0" smtClean="0"/>
              <a:t>(68% of milk purchases are semi-skimmed milk).</a:t>
            </a:r>
          </a:p>
          <a:p>
            <a:pPr marL="0" indent="0">
              <a:buNone/>
            </a:pPr>
            <a:r>
              <a:rPr lang="en-GB" sz="2000" dirty="0"/>
              <a:t>Household purchases of cheese have </a:t>
            </a:r>
            <a:r>
              <a:rPr lang="en-GB" sz="2000" dirty="0" smtClean="0"/>
              <a:t>shown no </a:t>
            </a:r>
            <a:r>
              <a:rPr lang="en-GB" sz="2000" dirty="0"/>
              <a:t>clear </a:t>
            </a:r>
            <a:r>
              <a:rPr lang="en-GB" sz="2000" dirty="0" smtClean="0"/>
              <a:t>trend.</a:t>
            </a:r>
          </a:p>
          <a:p>
            <a:pPr marL="0" indent="0">
              <a:buNone/>
            </a:pPr>
            <a:endParaRPr lang="en-GB" sz="2000" dirty="0"/>
          </a:p>
          <a:p>
            <a:pPr marL="0" indent="0">
              <a:buNone/>
            </a:pPr>
            <a:r>
              <a:rPr lang="en-GB" sz="2000" b="1" dirty="0" smtClean="0"/>
              <a:t>Meat</a:t>
            </a:r>
          </a:p>
          <a:p>
            <a:pPr marL="0" indent="0">
              <a:buNone/>
            </a:pPr>
            <a:r>
              <a:rPr lang="en-GB" sz="2000" dirty="0" smtClean="0"/>
              <a:t>Purchases </a:t>
            </a:r>
            <a:r>
              <a:rPr lang="en-GB" sz="2000" dirty="0"/>
              <a:t>of chicken have </a:t>
            </a:r>
            <a:r>
              <a:rPr lang="en-GB" sz="2000" dirty="0" smtClean="0"/>
              <a:t>increased.</a:t>
            </a:r>
          </a:p>
          <a:p>
            <a:pPr marL="0" indent="0">
              <a:buNone/>
            </a:pPr>
            <a:r>
              <a:rPr lang="en-GB" sz="2000" dirty="0"/>
              <a:t>Lamb has shown a clear downward </a:t>
            </a:r>
            <a:r>
              <a:rPr lang="en-GB" sz="2000" dirty="0" smtClean="0"/>
              <a:t>trend, </a:t>
            </a:r>
            <a:r>
              <a:rPr lang="en-GB" sz="2000" dirty="0"/>
              <a:t>whilst </a:t>
            </a:r>
            <a:r>
              <a:rPr lang="en-GB" sz="2000" dirty="0" smtClean="0"/>
              <a:t>pork and beef have </a:t>
            </a:r>
            <a:r>
              <a:rPr lang="en-GB" sz="2000" dirty="0"/>
              <a:t>been relatively stable.</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81889" y="2527385"/>
            <a:ext cx="2800214" cy="1936282"/>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81889" y="4576626"/>
            <a:ext cx="2812733" cy="1866331"/>
          </a:xfrm>
          <a:prstGeom prst="rect">
            <a:avLst/>
          </a:prstGeom>
        </p:spPr>
      </p:pic>
      <p:sp>
        <p:nvSpPr>
          <p:cNvPr id="7" name="TextBox 6"/>
          <p:cNvSpPr txBox="1"/>
          <p:nvPr/>
        </p:nvSpPr>
        <p:spPr>
          <a:xfrm>
            <a:off x="304800" y="6283774"/>
            <a:ext cx="2814360" cy="338554"/>
          </a:xfrm>
          <a:prstGeom prst="rect">
            <a:avLst/>
          </a:prstGeom>
          <a:noFill/>
        </p:spPr>
        <p:txBody>
          <a:bodyPr wrap="none" rtlCol="0">
            <a:spAutoFit/>
          </a:bodyPr>
          <a:lstStyle/>
          <a:p>
            <a:r>
              <a:rPr lang="en-GB" sz="1600" dirty="0" smtClean="0">
                <a:latin typeface="Arial" panose="020B0604020202020204" pitchFamily="34" charset="0"/>
                <a:cs typeface="Arial" panose="020B0604020202020204" pitchFamily="34" charset="0"/>
                <a:hlinkClick r:id="rId4"/>
              </a:rPr>
              <a:t>Family Food survey, 2016/17</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4649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3396601">
            <a:off x="9165269" y="1895003"/>
            <a:ext cx="1927692" cy="2570256"/>
          </a:xfrm>
          <a:prstGeom prst="rect">
            <a:avLst/>
          </a:prstGeom>
        </p:spPr>
      </p:pic>
      <p:sp>
        <p:nvSpPr>
          <p:cNvPr id="2" name="Title 1"/>
          <p:cNvSpPr>
            <a:spLocks noGrp="1"/>
          </p:cNvSpPr>
          <p:nvPr>
            <p:ph type="ctrTitle"/>
          </p:nvPr>
        </p:nvSpPr>
        <p:spPr/>
        <p:txBody>
          <a:bodyPr/>
          <a:lstStyle/>
          <a:p>
            <a:r>
              <a:rPr lang="en-GB" dirty="0"/>
              <a:t>Quantities of household purchases of food and drink in the </a:t>
            </a:r>
            <a:r>
              <a:rPr lang="en-GB" dirty="0" smtClean="0"/>
              <a:t>UK over the last 10 years</a:t>
            </a:r>
            <a:endParaRPr lang="en-GB" dirty="0"/>
          </a:p>
        </p:txBody>
      </p:sp>
      <p:sp>
        <p:nvSpPr>
          <p:cNvPr id="3" name="Subtitle 2"/>
          <p:cNvSpPr>
            <a:spLocks noGrp="1"/>
          </p:cNvSpPr>
          <p:nvPr>
            <p:ph type="subTitle" idx="1"/>
          </p:nvPr>
        </p:nvSpPr>
        <p:spPr>
          <a:xfrm>
            <a:off x="1169276" y="2571092"/>
            <a:ext cx="7156118" cy="3600000"/>
          </a:xfrm>
        </p:spPr>
        <p:txBody>
          <a:bodyPr/>
          <a:lstStyle/>
          <a:p>
            <a:pPr marL="0" indent="0" fontAlgn="base">
              <a:buNone/>
            </a:pPr>
            <a:r>
              <a:rPr lang="en-GB" sz="2000" b="1" dirty="0" smtClean="0"/>
              <a:t>Fish</a:t>
            </a:r>
          </a:p>
          <a:p>
            <a:pPr marL="0" indent="0" fontAlgn="base">
              <a:buNone/>
            </a:pPr>
            <a:r>
              <a:rPr lang="en-GB" sz="2000" dirty="0"/>
              <a:t>Household purchases of fish and fish products have fallen steadily </a:t>
            </a:r>
            <a:r>
              <a:rPr lang="en-GB" sz="2000" dirty="0" smtClean="0"/>
              <a:t>however, purchases of </a:t>
            </a:r>
            <a:r>
              <a:rPr lang="en-GB" sz="2000" dirty="0"/>
              <a:t>salmon have shown </a:t>
            </a:r>
            <a:r>
              <a:rPr lang="en-GB" sz="2000" dirty="0" smtClean="0"/>
              <a:t>an upward trend in recent years. Ready meals account for over one third of fish purchases.</a:t>
            </a:r>
          </a:p>
          <a:p>
            <a:pPr marL="0" indent="0" fontAlgn="base">
              <a:buNone/>
            </a:pPr>
            <a:endParaRPr lang="en-GB" sz="2000" dirty="0"/>
          </a:p>
          <a:p>
            <a:pPr marL="0" indent="0" fontAlgn="base">
              <a:buNone/>
            </a:pPr>
            <a:r>
              <a:rPr lang="en-GB" sz="2000" b="1" dirty="0" smtClean="0"/>
              <a:t>Fruit and vegetables</a:t>
            </a:r>
          </a:p>
          <a:p>
            <a:pPr marL="0" indent="0" fontAlgn="base">
              <a:buNone/>
            </a:pPr>
            <a:r>
              <a:rPr lang="en-GB" sz="2000" dirty="0"/>
              <a:t>Household purchases of fresh and processed vegetables (excluding potatoes) have shown no clear trend in the last 5 years, following a sharp fall</a:t>
            </a:r>
            <a:r>
              <a:rPr lang="en-GB" sz="2000" dirty="0" smtClean="0"/>
              <a:t>.</a:t>
            </a:r>
          </a:p>
          <a:p>
            <a:pPr marL="0" indent="0" fontAlgn="base">
              <a:buNone/>
            </a:pPr>
            <a:r>
              <a:rPr lang="en-GB" sz="2000" dirty="0"/>
              <a:t>Potato purchases continued their long term downward </a:t>
            </a:r>
            <a:r>
              <a:rPr lang="en-GB" sz="2000" dirty="0" smtClean="0"/>
              <a:t>trend.</a:t>
            </a:r>
            <a:endParaRPr lang="en-GB" sz="2000"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25668" y="4237332"/>
            <a:ext cx="3336641" cy="2224427"/>
          </a:xfrm>
          <a:prstGeom prst="rect">
            <a:avLst/>
          </a:prstGeom>
        </p:spPr>
      </p:pic>
      <p:sp>
        <p:nvSpPr>
          <p:cNvPr id="8" name="TextBox 7"/>
          <p:cNvSpPr txBox="1"/>
          <p:nvPr/>
        </p:nvSpPr>
        <p:spPr>
          <a:xfrm>
            <a:off x="304800" y="6283774"/>
            <a:ext cx="2814360" cy="338554"/>
          </a:xfrm>
          <a:prstGeom prst="rect">
            <a:avLst/>
          </a:prstGeom>
          <a:noFill/>
        </p:spPr>
        <p:txBody>
          <a:bodyPr wrap="none" rtlCol="0">
            <a:spAutoFit/>
          </a:bodyPr>
          <a:lstStyle/>
          <a:p>
            <a:r>
              <a:rPr lang="en-GB" sz="1600" dirty="0" smtClean="0">
                <a:latin typeface="Arial" panose="020B0604020202020204" pitchFamily="34" charset="0"/>
                <a:cs typeface="Arial" panose="020B0604020202020204" pitchFamily="34" charset="0"/>
                <a:hlinkClick r:id="rId4"/>
              </a:rPr>
              <a:t>Family Food survey, 2016/17</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165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Quantities of household purchases of food and drink in the </a:t>
            </a:r>
            <a:r>
              <a:rPr lang="en-GB" dirty="0" smtClean="0"/>
              <a:t>UK over the last 10 years</a:t>
            </a:r>
            <a:endParaRPr lang="en-GB" dirty="0"/>
          </a:p>
        </p:txBody>
      </p:sp>
      <p:sp>
        <p:nvSpPr>
          <p:cNvPr id="3" name="Subtitle 2"/>
          <p:cNvSpPr>
            <a:spLocks noGrp="1"/>
          </p:cNvSpPr>
          <p:nvPr>
            <p:ph type="subTitle" idx="1"/>
          </p:nvPr>
        </p:nvSpPr>
        <p:spPr>
          <a:xfrm>
            <a:off x="1169274" y="3049123"/>
            <a:ext cx="7156118" cy="2723027"/>
          </a:xfrm>
        </p:spPr>
        <p:txBody>
          <a:bodyPr/>
          <a:lstStyle/>
          <a:p>
            <a:pPr marL="0" indent="0" fontAlgn="base">
              <a:buNone/>
            </a:pPr>
            <a:r>
              <a:rPr lang="en-GB" sz="2000" b="1" dirty="0" smtClean="0"/>
              <a:t>Bread</a:t>
            </a:r>
          </a:p>
          <a:p>
            <a:pPr marL="0" indent="0" fontAlgn="base">
              <a:buNone/>
            </a:pPr>
            <a:r>
              <a:rPr lang="en-GB" sz="2000" dirty="0"/>
              <a:t>Purchases of bread are on a long term downward trend, with white bread in particular falling by 35 per cent over the last 10 </a:t>
            </a:r>
            <a:r>
              <a:rPr lang="en-GB" sz="2000" dirty="0" smtClean="0"/>
              <a:t>years.</a:t>
            </a:r>
            <a:endParaRPr lang="en-GB" sz="2000" dirty="0"/>
          </a:p>
          <a:p>
            <a:pPr marL="0" indent="0" fontAlgn="base">
              <a:buNone/>
            </a:pPr>
            <a:endParaRPr lang="en-GB" sz="2000" dirty="0" smtClean="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43886" y="3216089"/>
            <a:ext cx="2790227" cy="1868456"/>
          </a:xfrm>
          <a:prstGeom prst="rect">
            <a:avLst/>
          </a:prstGeom>
        </p:spPr>
      </p:pic>
      <p:sp>
        <p:nvSpPr>
          <p:cNvPr id="8" name="TextBox 7"/>
          <p:cNvSpPr txBox="1"/>
          <p:nvPr/>
        </p:nvSpPr>
        <p:spPr>
          <a:xfrm>
            <a:off x="1116101" y="6265395"/>
            <a:ext cx="2478051" cy="307777"/>
          </a:xfrm>
          <a:prstGeom prst="rect">
            <a:avLst/>
          </a:prstGeom>
          <a:noFill/>
        </p:spPr>
        <p:txBody>
          <a:bodyPr wrap="none" rtlCol="0">
            <a:spAutoFit/>
          </a:bodyPr>
          <a:lstStyle/>
          <a:p>
            <a:r>
              <a:rPr lang="en-GB" sz="1400" dirty="0" smtClean="0">
                <a:latin typeface="Arial" panose="020B0604020202020204" pitchFamily="34" charset="0"/>
                <a:cs typeface="Arial" panose="020B0604020202020204" pitchFamily="34" charset="0"/>
                <a:hlinkClick r:id="rId3"/>
              </a:rPr>
              <a:t>Family Food survey, 2016/17</a:t>
            </a:r>
            <a:endParaRPr lang="en-GB" sz="1400" dirty="0">
              <a:latin typeface="Arial" panose="020B0604020202020204" pitchFamily="34" charset="0"/>
              <a:cs typeface="Arial" panose="020B0604020202020204" pitchFamily="34" charset="0"/>
            </a:endParaRPr>
          </a:p>
        </p:txBody>
      </p:sp>
      <p:sp>
        <p:nvSpPr>
          <p:cNvPr id="6" name="Rectangle 5"/>
          <p:cNvSpPr/>
          <p:nvPr/>
        </p:nvSpPr>
        <p:spPr>
          <a:xfrm>
            <a:off x="4957711" y="6265396"/>
            <a:ext cx="368617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4"/>
              </a:rPr>
              <a:t>Family spending in the UK 2018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06826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Quantities of household purchases of food and drink in the </a:t>
            </a:r>
            <a:r>
              <a:rPr lang="en-GB" dirty="0" smtClean="0"/>
              <a:t>UK over the last 10 years</a:t>
            </a:r>
            <a:endParaRPr lang="en-GB" dirty="0"/>
          </a:p>
        </p:txBody>
      </p:sp>
      <p:sp>
        <p:nvSpPr>
          <p:cNvPr id="3" name="Subtitle 2"/>
          <p:cNvSpPr>
            <a:spLocks noGrp="1"/>
          </p:cNvSpPr>
          <p:nvPr>
            <p:ph type="subTitle" idx="1"/>
          </p:nvPr>
        </p:nvSpPr>
        <p:spPr>
          <a:xfrm>
            <a:off x="1169274" y="2695094"/>
            <a:ext cx="7156118" cy="3600000"/>
          </a:xfrm>
        </p:spPr>
        <p:txBody>
          <a:bodyPr/>
          <a:lstStyle/>
          <a:p>
            <a:pPr marL="0" indent="0" fontAlgn="base">
              <a:buNone/>
            </a:pPr>
            <a:r>
              <a:rPr lang="en-GB" sz="2000" b="1" dirty="0" smtClean="0"/>
              <a:t>Takeaway food </a:t>
            </a:r>
          </a:p>
          <a:p>
            <a:pPr marL="0" indent="0" fontAlgn="base">
              <a:buNone/>
            </a:pPr>
            <a:r>
              <a:rPr lang="en-GB" sz="2000" dirty="0"/>
              <a:t>Expenditure on takeaway foods was £2.17 per person per week in 2016/17, 23 per cent higher than in </a:t>
            </a:r>
            <a:r>
              <a:rPr lang="en-GB" sz="2000" dirty="0" smtClean="0"/>
              <a:t>2013.</a:t>
            </a:r>
          </a:p>
          <a:p>
            <a:pPr marL="0" indent="0" fontAlgn="base">
              <a:buNone/>
            </a:pPr>
            <a:endParaRPr lang="en-US" sz="2000" b="1" dirty="0" smtClean="0"/>
          </a:p>
          <a:p>
            <a:pPr marL="0" indent="0" fontAlgn="base">
              <a:buNone/>
            </a:pPr>
            <a:r>
              <a:rPr lang="en-US" sz="2000" b="1" dirty="0" smtClean="0"/>
              <a:t>Restaurant and café meals</a:t>
            </a:r>
          </a:p>
          <a:p>
            <a:pPr marL="0" indent="0" fontAlgn="base">
              <a:buNone/>
            </a:pPr>
            <a:r>
              <a:rPr lang="en-US" sz="2000" dirty="0" smtClean="0"/>
              <a:t>The average expenditure on restaurant and café meals was £18.60 per household per week in 2018.</a:t>
            </a:r>
            <a:endParaRPr lang="en-US" sz="2000" dirty="0"/>
          </a:p>
          <a:p>
            <a:pPr marL="0" indent="0" fontAlgn="base">
              <a:buNone/>
            </a:pPr>
            <a:endParaRPr lang="en-GB" sz="2000" dirty="0" smtClean="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26884" y="2919786"/>
            <a:ext cx="2790227" cy="1856865"/>
          </a:xfrm>
          <a:prstGeom prst="rect">
            <a:avLst/>
          </a:prstGeom>
        </p:spPr>
      </p:pic>
      <p:sp>
        <p:nvSpPr>
          <p:cNvPr id="8" name="TextBox 7"/>
          <p:cNvSpPr txBox="1"/>
          <p:nvPr/>
        </p:nvSpPr>
        <p:spPr>
          <a:xfrm>
            <a:off x="1116101" y="6265395"/>
            <a:ext cx="2478051" cy="307777"/>
          </a:xfrm>
          <a:prstGeom prst="rect">
            <a:avLst/>
          </a:prstGeom>
          <a:noFill/>
        </p:spPr>
        <p:txBody>
          <a:bodyPr wrap="none" rtlCol="0">
            <a:spAutoFit/>
          </a:bodyPr>
          <a:lstStyle/>
          <a:p>
            <a:r>
              <a:rPr lang="en-GB" sz="1400" dirty="0" smtClean="0">
                <a:latin typeface="Arial" panose="020B0604020202020204" pitchFamily="34" charset="0"/>
                <a:cs typeface="Arial" panose="020B0604020202020204" pitchFamily="34" charset="0"/>
                <a:hlinkClick r:id="rId3"/>
              </a:rPr>
              <a:t>Family Food survey, 2016/17</a:t>
            </a:r>
            <a:endParaRPr lang="en-GB" sz="1400" dirty="0">
              <a:latin typeface="Arial" panose="020B0604020202020204" pitchFamily="34" charset="0"/>
              <a:cs typeface="Arial" panose="020B0604020202020204" pitchFamily="34" charset="0"/>
            </a:endParaRPr>
          </a:p>
        </p:txBody>
      </p:sp>
      <p:sp>
        <p:nvSpPr>
          <p:cNvPr id="6" name="Rectangle 5"/>
          <p:cNvSpPr/>
          <p:nvPr/>
        </p:nvSpPr>
        <p:spPr>
          <a:xfrm>
            <a:off x="4957711" y="6265396"/>
            <a:ext cx="368617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4"/>
              </a:rPr>
              <a:t>Family spending in the UK 2018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9392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Food prices – class activity</a:t>
            </a:r>
            <a:endParaRPr lang="en-GB" dirty="0"/>
          </a:p>
        </p:txBody>
      </p:sp>
      <p:sp>
        <p:nvSpPr>
          <p:cNvPr id="3" name="Subtitle 2"/>
          <p:cNvSpPr>
            <a:spLocks noGrp="1"/>
          </p:cNvSpPr>
          <p:nvPr>
            <p:ph type="subTitle" idx="1"/>
          </p:nvPr>
        </p:nvSpPr>
        <p:spPr>
          <a:xfrm>
            <a:off x="1169275" y="2571092"/>
            <a:ext cx="6717425" cy="3600000"/>
          </a:xfrm>
        </p:spPr>
        <p:txBody>
          <a:bodyPr/>
          <a:lstStyle/>
          <a:p>
            <a:pPr marL="0" indent="0">
              <a:buNone/>
            </a:pPr>
            <a:r>
              <a:rPr lang="en-US" sz="2000" dirty="0" smtClean="0"/>
              <a:t>In groups, consider the impact of price fluctuations on a weekly food and non-alcoholic drink shop. </a:t>
            </a:r>
          </a:p>
          <a:p>
            <a:pPr marL="0" indent="0">
              <a:buNone/>
            </a:pPr>
            <a:endParaRPr lang="en-US" sz="2000" dirty="0"/>
          </a:p>
          <a:p>
            <a:pPr marL="0" indent="0">
              <a:buNone/>
            </a:pPr>
            <a:r>
              <a:rPr lang="en-US" sz="2000" dirty="0" smtClean="0"/>
              <a:t>What changes could be put in place to reduce the impact of these changes and remain within the family budget for food and drink?</a:t>
            </a:r>
          </a:p>
          <a:p>
            <a:pPr marL="0" indent="0">
              <a:buNone/>
            </a:pPr>
            <a:endParaRPr lang="en-US" dirty="0"/>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40132" y="2571092"/>
            <a:ext cx="3818491" cy="2543175"/>
          </a:xfrm>
          <a:prstGeom prst="rect">
            <a:avLst/>
          </a:prstGeom>
        </p:spPr>
      </p:pic>
    </p:spTree>
    <p:extLst>
      <p:ext uri="{BB962C8B-B14F-4D97-AF65-F5344CB8AC3E}">
        <p14:creationId xmlns:p14="http://schemas.microsoft.com/office/powerpoint/2010/main" val="2481900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Food prices</a:t>
            </a:r>
            <a:endParaRPr lang="en-GB" dirty="0"/>
          </a:p>
        </p:txBody>
      </p:sp>
      <p:sp>
        <p:nvSpPr>
          <p:cNvPr id="5" name="Cloud Callout 4"/>
          <p:cNvSpPr/>
          <p:nvPr/>
        </p:nvSpPr>
        <p:spPr>
          <a:xfrm>
            <a:off x="826373" y="2340947"/>
            <a:ext cx="5269627" cy="3105151"/>
          </a:xfrm>
          <a:prstGeom prst="cloudCallout">
            <a:avLst>
              <a:gd name="adj1" fmla="val 49730"/>
              <a:gd name="adj2" fmla="val 664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panose="020B0604020202020204" pitchFamily="34" charset="0"/>
                <a:cs typeface="Arial" panose="020B0604020202020204" pitchFamily="34" charset="0"/>
              </a:rPr>
              <a:t>What can cause food prices to change?</a:t>
            </a:r>
          </a:p>
          <a:p>
            <a:pPr algn="ctr"/>
            <a:endParaRPr lang="en-US" sz="2000" dirty="0" smtClean="0">
              <a:latin typeface="Arial" panose="020B0604020202020204" pitchFamily="34" charset="0"/>
              <a:cs typeface="Arial" panose="020B0604020202020204" pitchFamily="34" charset="0"/>
            </a:endParaRPr>
          </a:p>
          <a:p>
            <a:pPr algn="ctr"/>
            <a:r>
              <a:rPr lang="en-US" sz="2000" dirty="0" smtClean="0">
                <a:latin typeface="Arial" panose="020B0604020202020204" pitchFamily="34" charset="0"/>
                <a:cs typeface="Arial" panose="020B0604020202020204" pitchFamily="34" charset="0"/>
              </a:rPr>
              <a:t>Discuss your thoughts with the person next to you.</a:t>
            </a:r>
          </a:p>
        </p:txBody>
      </p:sp>
      <p:sp>
        <p:nvSpPr>
          <p:cNvPr id="6" name="TextBox 5"/>
          <p:cNvSpPr txBox="1"/>
          <p:nvPr/>
        </p:nvSpPr>
        <p:spPr>
          <a:xfrm>
            <a:off x="7219950" y="1933575"/>
            <a:ext cx="4581525" cy="406265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Food prices can and do change throughout the </a:t>
            </a:r>
            <a:r>
              <a:rPr lang="en-GB" sz="2000" dirty="0" smtClean="0">
                <a:latin typeface="Arial" panose="020B0604020202020204" pitchFamily="34" charset="0"/>
                <a:cs typeface="Arial" panose="020B0604020202020204" pitchFamily="34" charset="0"/>
              </a:rPr>
              <a:t>year and over time. </a:t>
            </a:r>
            <a:r>
              <a:rPr lang="en-GB" sz="2000" dirty="0">
                <a:latin typeface="Arial" panose="020B0604020202020204" pitchFamily="34" charset="0"/>
                <a:cs typeface="Arial" panose="020B0604020202020204" pitchFamily="34" charset="0"/>
              </a:rPr>
              <a:t>This may be due to a variety of </a:t>
            </a:r>
            <a:r>
              <a:rPr lang="en-GB" sz="2000" dirty="0" smtClean="0">
                <a:latin typeface="Arial" panose="020B0604020202020204" pitchFamily="34" charset="0"/>
                <a:cs typeface="Arial" panose="020B0604020202020204" pitchFamily="34" charset="0"/>
              </a:rPr>
              <a:t>reasons</a:t>
            </a:r>
            <a:r>
              <a:rPr lang="en-GB" sz="2000" smtClean="0">
                <a:latin typeface="Arial" panose="020B0604020202020204" pitchFamily="34" charset="0"/>
                <a:cs typeface="Arial" panose="020B0604020202020204" pitchFamily="34" charset="0"/>
              </a:rPr>
              <a:t>, including:</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climate and weather patterns; </a:t>
            </a:r>
            <a:endParaRPr lang="en-GB" sz="20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crop failure;</a:t>
            </a:r>
          </a:p>
          <a:p>
            <a:pPr marL="457200"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rop disease;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seasonality</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consumer demand;</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agricultural costs increase;</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fuel prices go up</a:t>
            </a:r>
            <a:r>
              <a:rPr lang="en-GB" sz="2000" dirty="0" smtClean="0">
                <a:latin typeface="Arial" panose="020B0604020202020204" pitchFamily="34" charset="0"/>
                <a:cs typeface="Arial" panose="020B0604020202020204" pitchFamily="34" charset="0"/>
              </a:rPr>
              <a:t>;</a:t>
            </a:r>
          </a:p>
          <a:p>
            <a:pPr marL="457200" indent="-4572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increased use of bio fuels.</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94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1000"/>
                                        <p:tgtEl>
                                          <p:spTgt spid="6">
                                            <p:txEl>
                                              <p:pRg st="6" end="6"/>
                                            </p:txEl>
                                          </p:spTgt>
                                        </p:tgtEl>
                                      </p:cBhvr>
                                    </p:animEffect>
                                    <p:anim calcmode="lin" valueType="num">
                                      <p:cBhvr>
                                        <p:cTn id="3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1000"/>
                                        <p:tgtEl>
                                          <p:spTgt spid="6">
                                            <p:txEl>
                                              <p:pRg st="7" end="7"/>
                                            </p:txEl>
                                          </p:spTgt>
                                        </p:tgtEl>
                                      </p:cBhvr>
                                    </p:animEffect>
                                    <p:anim calcmode="lin" valueType="num">
                                      <p:cBhvr>
                                        <p:cTn id="4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fade">
                                      <p:cBhvr>
                                        <p:cTn id="47" dur="1000"/>
                                        <p:tgtEl>
                                          <p:spTgt spid="6">
                                            <p:txEl>
                                              <p:pRg st="8" end="8"/>
                                            </p:txEl>
                                          </p:spTgt>
                                        </p:tgtEl>
                                      </p:cBhvr>
                                    </p:animEffect>
                                    <p:anim calcmode="lin" valueType="num">
                                      <p:cBhvr>
                                        <p:cTn id="48"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451" y="1432146"/>
            <a:ext cx="9720000" cy="720000"/>
          </a:xfrm>
        </p:spPr>
        <p:txBody>
          <a:bodyPr/>
          <a:lstStyle/>
          <a:p>
            <a:r>
              <a:rPr lang="en-US" dirty="0" smtClean="0"/>
              <a:t>Strategies to reduce the impact of food </a:t>
            </a:r>
            <a:br>
              <a:rPr lang="en-US" dirty="0" smtClean="0"/>
            </a:br>
            <a:r>
              <a:rPr lang="en-US" dirty="0" smtClean="0"/>
              <a:t>price changes</a:t>
            </a:r>
            <a:endParaRPr lang="en-GB" dirty="0"/>
          </a:p>
        </p:txBody>
      </p:sp>
      <p:sp>
        <p:nvSpPr>
          <p:cNvPr id="3" name="Subtitle 2"/>
          <p:cNvSpPr>
            <a:spLocks noGrp="1"/>
          </p:cNvSpPr>
          <p:nvPr>
            <p:ph type="subTitle" idx="1"/>
          </p:nvPr>
        </p:nvSpPr>
        <p:spPr>
          <a:xfrm>
            <a:off x="1045451" y="2580617"/>
            <a:ext cx="9720000" cy="3600000"/>
          </a:xfrm>
        </p:spPr>
        <p:txBody>
          <a:bodyPr/>
          <a:lstStyle/>
          <a:p>
            <a:pPr marL="0" indent="0">
              <a:buNone/>
            </a:pPr>
            <a:r>
              <a:rPr lang="en-US" sz="2000" dirty="0"/>
              <a:t>The following strategies could be used to reduce the </a:t>
            </a:r>
            <a:r>
              <a:rPr lang="en-US" sz="2000" dirty="0" smtClean="0"/>
              <a:t>impact of food price changes:</a:t>
            </a:r>
            <a:endParaRPr lang="en-GB" sz="2000" dirty="0" smtClean="0"/>
          </a:p>
          <a:p>
            <a:r>
              <a:rPr lang="en-GB" sz="2000" dirty="0" smtClean="0"/>
              <a:t>replace </a:t>
            </a:r>
            <a:r>
              <a:rPr lang="en-GB" sz="2000" dirty="0"/>
              <a:t>branded items with cheaper, non branded (e.g. supermarket own, economy) items;</a:t>
            </a:r>
          </a:p>
          <a:p>
            <a:pPr>
              <a:buFont typeface="Arial" panose="020B0604020202020204" pitchFamily="34" charset="0"/>
              <a:buChar char="•"/>
            </a:pPr>
            <a:r>
              <a:rPr lang="en-GB" sz="2000" dirty="0"/>
              <a:t>shop at different places (e.g. discount supermarkets, markets);</a:t>
            </a:r>
          </a:p>
          <a:p>
            <a:pPr>
              <a:buFont typeface="Arial" panose="020B0604020202020204" pitchFamily="34" charset="0"/>
              <a:buChar char="•"/>
            </a:pPr>
            <a:r>
              <a:rPr lang="en-GB" sz="2000" dirty="0"/>
              <a:t>compare prices and shop around to find the cheapest items;</a:t>
            </a:r>
          </a:p>
          <a:p>
            <a:pPr>
              <a:buFont typeface="Arial" panose="020B0604020202020204" pitchFamily="34" charset="0"/>
              <a:buChar char="•"/>
            </a:pPr>
            <a:r>
              <a:rPr lang="en-US" sz="2000" dirty="0"/>
              <a:t>try different cooking methods that work well with cheaper cuts of meat, e.g. stewing or casseroling;</a:t>
            </a:r>
            <a:endParaRPr lang="en-GB" sz="2000" dirty="0"/>
          </a:p>
          <a:p>
            <a:pPr>
              <a:buFont typeface="Arial" panose="020B0604020202020204" pitchFamily="34" charset="0"/>
              <a:buChar char="•"/>
            </a:pPr>
            <a:r>
              <a:rPr lang="en-GB" sz="2000" dirty="0"/>
              <a:t>grow own food (e.g. growing vegetables in the garden);</a:t>
            </a:r>
          </a:p>
          <a:p>
            <a:pPr>
              <a:buFont typeface="Arial" panose="020B0604020202020204" pitchFamily="34" charset="0"/>
              <a:buChar char="•"/>
            </a:pPr>
            <a:r>
              <a:rPr lang="en-GB" sz="2000" dirty="0"/>
              <a:t>buy items from reduced food aisles (e.g. wait until end of day when food is marked down, buy foods which are at/almost at their use by date);</a:t>
            </a:r>
          </a:p>
          <a:p>
            <a:pPr>
              <a:buFont typeface="Arial" panose="020B0604020202020204" pitchFamily="34" charset="0"/>
              <a:buChar char="•"/>
            </a:pPr>
            <a:r>
              <a:rPr lang="en-GB" sz="2000" dirty="0"/>
              <a:t>purchase different types of food (e.g. canned vegetables or pulses</a:t>
            </a:r>
            <a:r>
              <a:rPr lang="en-GB" sz="2000" dirty="0" smtClean="0"/>
              <a:t>).</a:t>
            </a:r>
            <a:endParaRPr lang="en-GB" sz="2000" dirty="0"/>
          </a:p>
          <a:p>
            <a:endParaRPr lang="en-GB" dirty="0"/>
          </a:p>
        </p:txBody>
      </p:sp>
    </p:spTree>
    <p:extLst>
      <p:ext uri="{BB962C8B-B14F-4D97-AF65-F5344CB8AC3E}">
        <p14:creationId xmlns:p14="http://schemas.microsoft.com/office/powerpoint/2010/main" val="11530049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price and </a:t>
            </a:r>
            <a:r>
              <a:rPr lang="en-GB" dirty="0" smtClean="0"/>
              <a:t>trends</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a:t>
            </a:r>
            <a:r>
              <a:rPr lang="en-GB" dirty="0" smtClean="0"/>
              <a:t>change?</a:t>
            </a:r>
            <a:endParaRPr lang="en-GB" dirty="0"/>
          </a:p>
        </p:txBody>
      </p:sp>
      <p:sp>
        <p:nvSpPr>
          <p:cNvPr id="3" name="Subtitle 2"/>
          <p:cNvSpPr>
            <a:spLocks noGrp="1"/>
          </p:cNvSpPr>
          <p:nvPr>
            <p:ph type="subTitle" idx="1"/>
          </p:nvPr>
        </p:nvSpPr>
        <p:spPr>
          <a:xfrm>
            <a:off x="1169275" y="2571092"/>
            <a:ext cx="7176071" cy="3600000"/>
          </a:xfrm>
        </p:spPr>
        <p:txBody>
          <a:bodyPr/>
          <a:lstStyle/>
          <a:p>
            <a:pPr marL="0" indent="0">
              <a:buNone/>
            </a:pPr>
            <a:r>
              <a:rPr lang="en-GB" sz="2000" dirty="0"/>
              <a:t>There are several factors which can cause food prices to </a:t>
            </a:r>
            <a:r>
              <a:rPr lang="en-GB" sz="2000" dirty="0" smtClean="0"/>
              <a:t>change.</a:t>
            </a:r>
            <a:endParaRPr lang="en-GB" sz="2000" b="1" dirty="0" smtClean="0"/>
          </a:p>
          <a:p>
            <a:pPr marL="0" indent="0">
              <a:buNone/>
            </a:pPr>
            <a:r>
              <a:rPr lang="en-GB" sz="2000" b="1" dirty="0" smtClean="0"/>
              <a:t>Climate and weather patterns</a:t>
            </a:r>
            <a:endParaRPr lang="en-GB" sz="2000" b="1" dirty="0"/>
          </a:p>
          <a:p>
            <a:pPr marL="0" indent="0">
              <a:buNone/>
            </a:pPr>
            <a:r>
              <a:rPr lang="en-GB" sz="2000" dirty="0" smtClean="0"/>
              <a:t>Climate </a:t>
            </a:r>
            <a:r>
              <a:rPr lang="en-GB" sz="2000" dirty="0"/>
              <a:t>change has led to more frequent extreme weather events, such as heat waves, drought and floods. These extreme weather events can destroy or damage crops, affect soil quality, deplete grazing areas and cause the loss of livestock. </a:t>
            </a:r>
          </a:p>
          <a:p>
            <a:pPr marL="0" indent="0">
              <a:buNone/>
            </a:pPr>
            <a:r>
              <a:rPr lang="en-GB" sz="2000" dirty="0" smtClean="0"/>
              <a:t>This </a:t>
            </a:r>
            <a:r>
              <a:rPr lang="en-GB" sz="2000" dirty="0"/>
              <a:t>can damage stock levels and stop countries exporting to other countries, causing food prices to increase. </a:t>
            </a:r>
            <a:endParaRPr lang="en-US" sz="2000" dirty="0"/>
          </a:p>
        </p:txBody>
      </p:sp>
      <p:pic>
        <p:nvPicPr>
          <p:cNvPr id="4" name="Picture 2" descr="C:\Documents and Settings\Eschneider\Local Settings\Temporary Internet Files\Content.IE5\30OZPUJ8\MP900403862[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345346" y="3195515"/>
            <a:ext cx="3528459" cy="2351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a:t>
            </a:r>
            <a:r>
              <a:rPr lang="en-GB" dirty="0" smtClean="0"/>
              <a:t>change?</a:t>
            </a:r>
            <a:endParaRPr lang="en-GB" dirty="0"/>
          </a:p>
        </p:txBody>
      </p:sp>
      <p:sp>
        <p:nvSpPr>
          <p:cNvPr id="3" name="Subtitle 2"/>
          <p:cNvSpPr>
            <a:spLocks noGrp="1"/>
          </p:cNvSpPr>
          <p:nvPr>
            <p:ph type="subTitle" idx="1"/>
          </p:nvPr>
        </p:nvSpPr>
        <p:spPr>
          <a:xfrm>
            <a:off x="1169275" y="2571092"/>
            <a:ext cx="7176071" cy="3600000"/>
          </a:xfrm>
        </p:spPr>
        <p:txBody>
          <a:bodyPr/>
          <a:lstStyle/>
          <a:p>
            <a:pPr marL="0" indent="0">
              <a:buNone/>
            </a:pPr>
            <a:r>
              <a:rPr lang="en-GB" sz="2000" b="1" dirty="0" smtClean="0"/>
              <a:t>Crop failure</a:t>
            </a:r>
          </a:p>
          <a:p>
            <a:pPr marL="0" indent="0">
              <a:buNone/>
            </a:pPr>
            <a:r>
              <a:rPr lang="en-US" sz="2000" dirty="0" smtClean="0"/>
              <a:t>Crop failure can have a significant impact on farmers, the consumer and the economy. It can affect the farmer’s income, reduce the amount of food available and potentially, negatively affect the economy of a country. Crop failure can be caused by a number of factors:</a:t>
            </a:r>
          </a:p>
          <a:p>
            <a:r>
              <a:rPr lang="en-US" sz="2000" dirty="0" smtClean="0"/>
              <a:t>adverse climatic conditions;</a:t>
            </a:r>
          </a:p>
          <a:p>
            <a:r>
              <a:rPr lang="en-US" sz="2000" dirty="0" smtClean="0"/>
              <a:t>unpredictable weather conditions; </a:t>
            </a:r>
          </a:p>
          <a:p>
            <a:r>
              <a:rPr lang="en-US" sz="2000" dirty="0" smtClean="0"/>
              <a:t>pests and disease;</a:t>
            </a:r>
          </a:p>
          <a:p>
            <a:r>
              <a:rPr lang="en-US" sz="2000" dirty="0" smtClean="0"/>
              <a:t>poor farming practices.</a:t>
            </a:r>
          </a:p>
          <a:p>
            <a:endParaRPr lang="en-US" sz="2000" dirty="0"/>
          </a:p>
          <a:p>
            <a:pPr marL="0" indent="0">
              <a:buNone/>
            </a:pPr>
            <a:endParaRPr lang="en-US" sz="2000" dirty="0" smtClean="0"/>
          </a:p>
          <a:p>
            <a:pPr marL="0" indent="0">
              <a:buNone/>
            </a:pPr>
            <a:endParaRPr lang="en-US" sz="2000" dirty="0"/>
          </a:p>
        </p:txBody>
      </p:sp>
      <p:pic>
        <p:nvPicPr>
          <p:cNvPr id="5" name="Picture 4" descr="C:\Users\Jenny\AppData\Local\Microsoft\Windows\INetCache\IE\W52D0TNO\milo[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58250" y="3084563"/>
            <a:ext cx="2982998" cy="1947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69910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a:t>
            </a:r>
            <a:r>
              <a:rPr lang="en-GB" dirty="0" smtClean="0"/>
              <a:t>change?</a:t>
            </a:r>
            <a:endParaRPr lang="en-GB" dirty="0"/>
          </a:p>
        </p:txBody>
      </p:sp>
      <p:sp>
        <p:nvSpPr>
          <p:cNvPr id="3" name="Subtitle 2"/>
          <p:cNvSpPr>
            <a:spLocks noGrp="1"/>
          </p:cNvSpPr>
          <p:nvPr>
            <p:ph type="subTitle" idx="1"/>
          </p:nvPr>
        </p:nvSpPr>
        <p:spPr>
          <a:xfrm>
            <a:off x="1169274" y="2571092"/>
            <a:ext cx="7176071" cy="3600000"/>
          </a:xfrm>
        </p:spPr>
        <p:txBody>
          <a:bodyPr/>
          <a:lstStyle/>
          <a:p>
            <a:pPr marL="0" indent="0">
              <a:buNone/>
            </a:pPr>
            <a:r>
              <a:rPr lang="en-GB" sz="2000" b="1" dirty="0" smtClean="0"/>
              <a:t>Seasonality</a:t>
            </a:r>
          </a:p>
          <a:p>
            <a:pPr marL="0" indent="0">
              <a:buNone/>
            </a:pPr>
            <a:r>
              <a:rPr lang="en-GB" sz="2000" dirty="0">
                <a:latin typeface="Arial" panose="020B0604020202020204" pitchFamily="34" charset="0"/>
                <a:cs typeface="Arial" panose="020B0604020202020204" pitchFamily="34" charset="0"/>
              </a:rPr>
              <a:t>Buying and eating food that is in season means that it: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is fresh;</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the best flavour, texture and colour;</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optimum nutritional value.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Seasonal food is readily available which usually means it is cheaper to buy</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If the food has been grown or reared locally, travelling and storage costs are reduced. </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GB" sz="2000" dirty="0" smtClean="0"/>
          </a:p>
          <a:p>
            <a:pPr marL="0" indent="0">
              <a:buNone/>
            </a:pPr>
            <a:endParaRPr lang="en-US" sz="2000" dirty="0"/>
          </a:p>
          <a:p>
            <a:pPr marL="0" indent="0">
              <a:buNone/>
            </a:pPr>
            <a:endParaRPr lang="en-US" sz="2000" dirty="0" smtClean="0"/>
          </a:p>
          <a:p>
            <a:pPr marL="0" indent="0">
              <a:buNone/>
            </a:pPr>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98970" y="2571092"/>
            <a:ext cx="3788229" cy="2841172"/>
          </a:xfrm>
          <a:prstGeom prst="rect">
            <a:avLst/>
          </a:prstGeom>
        </p:spPr>
      </p:pic>
    </p:spTree>
    <p:extLst>
      <p:ext uri="{BB962C8B-B14F-4D97-AF65-F5344CB8AC3E}">
        <p14:creationId xmlns:p14="http://schemas.microsoft.com/office/powerpoint/2010/main" val="3609150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change?</a:t>
            </a:r>
          </a:p>
        </p:txBody>
      </p:sp>
      <p:sp>
        <p:nvSpPr>
          <p:cNvPr id="3" name="Subtitle 2"/>
          <p:cNvSpPr>
            <a:spLocks noGrp="1"/>
          </p:cNvSpPr>
          <p:nvPr>
            <p:ph type="subTitle" idx="1"/>
          </p:nvPr>
        </p:nvSpPr>
        <p:spPr>
          <a:xfrm>
            <a:off x="1169274" y="2190092"/>
            <a:ext cx="8574799" cy="3600000"/>
          </a:xfrm>
        </p:spPr>
        <p:txBody>
          <a:bodyPr/>
          <a:lstStyle/>
          <a:p>
            <a:pPr marL="0" indent="0">
              <a:buNone/>
            </a:pPr>
            <a:r>
              <a:rPr lang="en-US" sz="2000" b="1" dirty="0" smtClean="0"/>
              <a:t>Consumer demand</a:t>
            </a:r>
          </a:p>
          <a:p>
            <a:pPr marL="0" indent="0">
              <a:buNone/>
            </a:pPr>
            <a:r>
              <a:rPr lang="en-US" sz="2000" dirty="0" smtClean="0"/>
              <a:t>Prices can fluctuate depending on demand for a food, ingredient or piece of equipment. Seasonality and special occasions, such as summer BBQs and Mother’s Day, can influence the price of goods. For example, sausages and burgers are often cheaper in the summer to encourage consumers to buy them for BBQs but flowers are more expensive leading up to Mother’s Day.</a:t>
            </a:r>
          </a:p>
          <a:p>
            <a:pPr marL="0" indent="0">
              <a:buNone/>
            </a:pPr>
            <a:endParaRPr lang="en-US" sz="2000" dirty="0"/>
          </a:p>
          <a:p>
            <a:pPr marL="0" indent="0">
              <a:buNone/>
            </a:pPr>
            <a:r>
              <a:rPr lang="en-US" sz="2000" dirty="0" smtClean="0"/>
              <a:t>TV </a:t>
            </a:r>
            <a:r>
              <a:rPr lang="en-US" sz="2000" dirty="0" err="1" smtClean="0"/>
              <a:t>programmes</a:t>
            </a:r>
            <a:r>
              <a:rPr lang="en-US" sz="2000" dirty="0" smtClean="0"/>
              <a:t> and social media can also influence consumer demand for ingredients, and also specialist cooking equipment, leading to reduced availability and potentially higher prices. This is now known as ‘The Delia Effect’. Delia Smith’s use of cranberries in a recipe caused a national cranberry shortage in 1995 and more recently the sales of cinnamon sticks and Marsala wine increased by 200% and 300% respectively.</a:t>
            </a:r>
            <a:endParaRPr lang="en-GB" sz="2000" dirty="0"/>
          </a:p>
        </p:txBody>
      </p:sp>
      <p:sp>
        <p:nvSpPr>
          <p:cNvPr id="4" name="Rectangle 3"/>
          <p:cNvSpPr/>
          <p:nvPr/>
        </p:nvSpPr>
        <p:spPr>
          <a:xfrm>
            <a:off x="8553450" y="5986426"/>
            <a:ext cx="3467100" cy="369332"/>
          </a:xfrm>
          <a:prstGeom prst="rect">
            <a:avLst/>
          </a:prstGeom>
        </p:spPr>
        <p:txBody>
          <a:bodyPr wrap="square">
            <a:spAutoFit/>
          </a:bodyPr>
          <a:lstStyle/>
          <a:p>
            <a:r>
              <a:rPr lang="en-GB" dirty="0" smtClean="0">
                <a:hlinkClick r:id="rId2"/>
              </a:rPr>
              <a:t>The Delia Effect - Collins Dictionary</a:t>
            </a:r>
            <a:endParaRPr lang="en-GB"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980465" y="4423231"/>
            <a:ext cx="1817618" cy="1206043"/>
          </a:xfrm>
          <a:prstGeom prst="rect">
            <a:avLst/>
          </a:prstGeom>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231720" y="2190092"/>
            <a:ext cx="1315107" cy="1971675"/>
          </a:xfrm>
          <a:prstGeom prst="rect">
            <a:avLst/>
          </a:prstGeom>
        </p:spPr>
      </p:pic>
    </p:spTree>
    <p:extLst>
      <p:ext uri="{BB962C8B-B14F-4D97-AF65-F5344CB8AC3E}">
        <p14:creationId xmlns:p14="http://schemas.microsoft.com/office/powerpoint/2010/main" val="3746385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change?</a:t>
            </a:r>
          </a:p>
        </p:txBody>
      </p:sp>
      <p:sp>
        <p:nvSpPr>
          <p:cNvPr id="3" name="Subtitle 2"/>
          <p:cNvSpPr>
            <a:spLocks noGrp="1"/>
          </p:cNvSpPr>
          <p:nvPr>
            <p:ph type="subTitle" idx="1"/>
          </p:nvPr>
        </p:nvSpPr>
        <p:spPr>
          <a:xfrm>
            <a:off x="1169276" y="2264089"/>
            <a:ext cx="7460374" cy="3801133"/>
          </a:xfrm>
        </p:spPr>
        <p:txBody>
          <a:bodyPr/>
          <a:lstStyle/>
          <a:p>
            <a:pPr marL="0" indent="0">
              <a:buNone/>
            </a:pPr>
            <a:r>
              <a:rPr lang="en-US" sz="2000" b="1" dirty="0" smtClean="0"/>
              <a:t>Agricultural costs</a:t>
            </a:r>
          </a:p>
          <a:p>
            <a:pPr marL="0" indent="0">
              <a:buNone/>
            </a:pPr>
            <a:r>
              <a:rPr lang="en-US" sz="2000" dirty="0" smtClean="0"/>
              <a:t>The cost of producing the food and drink that we consume can also influence the costs of the goods at the point of purchase.  Agricultural costs depend on the type and size of the farm, but often include:</a:t>
            </a:r>
          </a:p>
          <a:p>
            <a:r>
              <a:rPr lang="en-US" sz="2000" dirty="0" smtClean="0"/>
              <a:t>farm machinery, e.g. purchase, maintenance and fuel;</a:t>
            </a:r>
          </a:p>
          <a:p>
            <a:r>
              <a:rPr lang="en-US" sz="2000" dirty="0"/>
              <a:t>farm workers, e.g. salaries, accommodation, </a:t>
            </a:r>
            <a:r>
              <a:rPr lang="en-US" sz="2000" dirty="0" smtClean="0"/>
              <a:t>food;</a:t>
            </a:r>
          </a:p>
          <a:p>
            <a:r>
              <a:rPr lang="en-US" sz="2000" dirty="0" err="1"/>
              <a:t>f</a:t>
            </a:r>
            <a:r>
              <a:rPr lang="en-US" sz="2000" dirty="0" err="1" smtClean="0"/>
              <a:t>ertiliser</a:t>
            </a:r>
            <a:r>
              <a:rPr lang="en-US" sz="2000" dirty="0" smtClean="0"/>
              <a:t> and sprays;</a:t>
            </a:r>
          </a:p>
          <a:p>
            <a:r>
              <a:rPr lang="en-US" sz="2000" dirty="0" smtClean="0"/>
              <a:t>livestock </a:t>
            </a:r>
            <a:r>
              <a:rPr lang="en-US" sz="2000" dirty="0"/>
              <a:t>feed</a:t>
            </a:r>
            <a:r>
              <a:rPr lang="en-US" sz="2000" dirty="0" smtClean="0"/>
              <a:t>;</a:t>
            </a:r>
          </a:p>
          <a:p>
            <a:r>
              <a:rPr lang="en-US" sz="2000" dirty="0" smtClean="0"/>
              <a:t>livestock sheds/housing;</a:t>
            </a:r>
          </a:p>
          <a:p>
            <a:r>
              <a:rPr lang="en-US" sz="2000" dirty="0" smtClean="0"/>
              <a:t>seeds;</a:t>
            </a:r>
          </a:p>
          <a:p>
            <a:r>
              <a:rPr lang="en-US" sz="2000" dirty="0" smtClean="0"/>
              <a:t>vets expenses.</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01111" y="2835783"/>
            <a:ext cx="3507338" cy="2345817"/>
          </a:xfrm>
          <a:prstGeom prst="rect">
            <a:avLst/>
          </a:prstGeom>
        </p:spPr>
      </p:pic>
    </p:spTree>
    <p:extLst>
      <p:ext uri="{BB962C8B-B14F-4D97-AF65-F5344CB8AC3E}">
        <p14:creationId xmlns:p14="http://schemas.microsoft.com/office/powerpoint/2010/main" val="700555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a:t>
            </a:r>
            <a:r>
              <a:rPr lang="en-GB" dirty="0" smtClean="0"/>
              <a:t>change?</a:t>
            </a:r>
            <a:endParaRPr lang="en-US" dirty="0"/>
          </a:p>
        </p:txBody>
      </p:sp>
      <p:sp>
        <p:nvSpPr>
          <p:cNvPr id="3" name="Subtitle 2"/>
          <p:cNvSpPr>
            <a:spLocks noGrp="1"/>
          </p:cNvSpPr>
          <p:nvPr>
            <p:ph type="subTitle" idx="1"/>
          </p:nvPr>
        </p:nvSpPr>
        <p:spPr>
          <a:xfrm>
            <a:off x="1169276" y="2571092"/>
            <a:ext cx="6755414" cy="3600000"/>
          </a:xfrm>
        </p:spPr>
        <p:txBody>
          <a:bodyPr/>
          <a:lstStyle/>
          <a:p>
            <a:pPr marL="0" indent="0">
              <a:buNone/>
            </a:pPr>
            <a:r>
              <a:rPr lang="en-GB" sz="2000" b="1" dirty="0"/>
              <a:t>Increases in oil and energy prices</a:t>
            </a:r>
          </a:p>
          <a:p>
            <a:pPr marL="0" indent="0">
              <a:buNone/>
            </a:pPr>
            <a:r>
              <a:rPr lang="en-GB" sz="2000" dirty="0"/>
              <a:t>Increases in oil and energy prices increase the production and transportation costs for agricultural commodities and food, which may lead to an increase in food costs. </a:t>
            </a:r>
          </a:p>
          <a:p>
            <a:pPr marL="0" indent="0">
              <a:buNone/>
            </a:pPr>
            <a:endParaRPr lang="en-US" sz="2000" dirty="0"/>
          </a:p>
        </p:txBody>
      </p:sp>
      <p:pic>
        <p:nvPicPr>
          <p:cNvPr id="4" name="Picture 2" descr="C:\Documents and Settings\Eschneider\Local Settings\Temporary Internet Files\Content.IE5\VG2POM38\MP900390176[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56184" y="2733435"/>
            <a:ext cx="3900487" cy="278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factors can cause food prices to </a:t>
            </a:r>
            <a:r>
              <a:rPr lang="en-GB" dirty="0" smtClean="0"/>
              <a:t>change?</a:t>
            </a:r>
            <a:endParaRPr lang="en-US" dirty="0"/>
          </a:p>
        </p:txBody>
      </p:sp>
      <p:sp>
        <p:nvSpPr>
          <p:cNvPr id="3" name="Subtitle 2"/>
          <p:cNvSpPr>
            <a:spLocks noGrp="1"/>
          </p:cNvSpPr>
          <p:nvPr>
            <p:ph type="subTitle" idx="1"/>
          </p:nvPr>
        </p:nvSpPr>
        <p:spPr>
          <a:xfrm>
            <a:off x="1169276" y="2571092"/>
            <a:ext cx="7014025" cy="3600000"/>
          </a:xfrm>
        </p:spPr>
        <p:txBody>
          <a:bodyPr/>
          <a:lstStyle/>
          <a:p>
            <a:pPr marL="0" indent="0">
              <a:buNone/>
            </a:pPr>
            <a:r>
              <a:rPr lang="en-GB" sz="2000" b="1" dirty="0"/>
              <a:t>Biofuels </a:t>
            </a:r>
          </a:p>
          <a:p>
            <a:pPr marL="0" indent="0">
              <a:buNone/>
            </a:pPr>
            <a:r>
              <a:rPr lang="en-GB" sz="2000" dirty="0"/>
              <a:t>Biofuels are any kind of fuel made from living organisms, or from the waste they produce. The increased use of </a:t>
            </a:r>
            <a:r>
              <a:rPr lang="en-GB" sz="2000" dirty="0" smtClean="0"/>
              <a:t>food </a:t>
            </a:r>
            <a:r>
              <a:rPr lang="en-GB" sz="2000" dirty="0"/>
              <a:t>such as coarse grains and vegetable oil in the biofuel industry can result in food prices rising. </a:t>
            </a:r>
          </a:p>
        </p:txBody>
      </p:sp>
      <p:pic>
        <p:nvPicPr>
          <p:cNvPr id="4" name="Picture 4" descr="C:\Documents and Settings\Eschneider\Local Settings\Temporary Internet Files\Content.IE5\BGOFI6XH\MP900385989[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924081" y="2283798"/>
            <a:ext cx="2740943" cy="3838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144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713</TotalTime>
  <Words>1448</Words>
  <Application>Microsoft Office PowerPoint</Application>
  <PresentationFormat>Widescreen</PresentationFormat>
  <Paragraphs>146</Paragraphs>
  <Slides>21</Slides>
  <Notes>2</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21</vt:i4>
      </vt:variant>
    </vt:vector>
  </HeadingPairs>
  <TitlesOfParts>
    <vt:vector size="27" baseType="lpstr">
      <vt:lpstr>Arial</vt:lpstr>
      <vt:lpstr>Calibri</vt:lpstr>
      <vt:lpstr>Office Theme</vt:lpstr>
      <vt:lpstr>Custom Design</vt:lpstr>
      <vt:lpstr>1_Custom Design</vt:lpstr>
      <vt:lpstr>3_Custom Design</vt:lpstr>
      <vt:lpstr>Food prices and trends</vt:lpstr>
      <vt:lpstr>Food prices</vt:lpstr>
      <vt:lpstr>What factors can cause food prices to change?</vt:lpstr>
      <vt:lpstr>What factors can cause food prices to change?</vt:lpstr>
      <vt:lpstr>What factors can cause food prices to change?</vt:lpstr>
      <vt:lpstr>What factors can cause food prices to change?</vt:lpstr>
      <vt:lpstr>What factors can cause food prices to change?</vt:lpstr>
      <vt:lpstr>What factors can cause food prices to change?</vt:lpstr>
      <vt:lpstr>What factors can cause food prices to change?</vt:lpstr>
      <vt:lpstr>What is the impact of changing food prices? </vt:lpstr>
      <vt:lpstr>Changing food prices in the UK</vt:lpstr>
      <vt:lpstr>UK trend in food and non-alcoholic beverage prices in real terms</vt:lpstr>
      <vt:lpstr>UK consumer expenditure on food, drink and catering</vt:lpstr>
      <vt:lpstr>UK average weekly expenditure on food and drink</vt:lpstr>
      <vt:lpstr>Quantities of household purchases of food and drink in the UK over the last 10 years</vt:lpstr>
      <vt:lpstr>Quantities of household purchases of food and drink in the UK over the last 10 years</vt:lpstr>
      <vt:lpstr>Quantities of household purchases of food and drink in the UK over the last 10 years</vt:lpstr>
      <vt:lpstr>Quantities of household purchases of food and drink in the UK over the last 10 years</vt:lpstr>
      <vt:lpstr>Food prices – class activity</vt:lpstr>
      <vt:lpstr>Strategies to reduce the impact of food  price changes</vt:lpstr>
      <vt:lpstr>Food price and trends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81</cp:revision>
  <cp:lastPrinted>2019-08-07T10:03:20Z</cp:lastPrinted>
  <dcterms:created xsi:type="dcterms:W3CDTF">2018-10-10T09:22:08Z</dcterms:created>
  <dcterms:modified xsi:type="dcterms:W3CDTF">2019-09-06T07:09:55Z</dcterms:modified>
</cp:coreProperties>
</file>