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8" r:id="rId13"/>
    <p:sldId id="269"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115" d="100"/>
          <a:sy n="115" d="100"/>
        </p:scale>
        <p:origin x="49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3.xml"/><Relationship Id="rId5" Type="http://schemas.openxmlformats.org/officeDocument/2006/relationships/image" Target="../media/image32.jpeg"/><Relationship Id="rId4" Type="http://schemas.openxmlformats.org/officeDocument/2006/relationships/image" Target="../media/image3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 Id="rId5" Type="http://schemas.openxmlformats.org/officeDocument/2006/relationships/image" Target="../media/image13.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 Id="rId5" Type="http://schemas.openxmlformats.org/officeDocument/2006/relationships/image" Target="../media/image17.jpeg"/><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5.jpeg"/><Relationship Id="rId1" Type="http://schemas.openxmlformats.org/officeDocument/2006/relationships/slideLayout" Target="../slideLayouts/slideLayout3.xml"/><Relationship Id="rId5" Type="http://schemas.openxmlformats.org/officeDocument/2006/relationships/image" Target="../media/image20.jpeg"/><Relationship Id="rId4" Type="http://schemas.openxmlformats.org/officeDocument/2006/relationships/image" Target="../media/image19.jpeg"/></Relationships>
</file>

<file path=ppt/slides/_rels/slide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3.xml"/><Relationship Id="rId5" Type="http://schemas.openxmlformats.org/officeDocument/2006/relationships/image" Target="../media/image24.jpeg"/><Relationship Id="rId4" Type="http://schemas.openxmlformats.org/officeDocument/2006/relationships/image" Target="../media/image23.jpeg"/></Relationships>
</file>

<file path=ppt/slides/_rels/slide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3.xml"/><Relationship Id="rId5" Type="http://schemas.openxmlformats.org/officeDocument/2006/relationships/image" Target="../media/image28.jpeg"/><Relationship Id="rId4" Type="http://schemas.openxmlformats.org/officeDocument/2006/relationships/image" Target="../media/image2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Types of bread</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2401" y="3357304"/>
            <a:ext cx="9720000" cy="720000"/>
          </a:xfrm>
        </p:spPr>
        <p:txBody>
          <a:bodyPr/>
          <a:lstStyle/>
          <a:p>
            <a:endParaRPr lang="en-US" dirty="0"/>
          </a:p>
        </p:txBody>
      </p:sp>
      <p:pic>
        <p:nvPicPr>
          <p:cNvPr id="4" name="Picture 11"/>
          <p:cNvPicPr>
            <a:picLocks noChangeAspect="1" noChangeArrowheads="1"/>
          </p:cNvPicPr>
          <p:nvPr/>
        </p:nvPicPr>
        <p:blipFill>
          <a:blip r:embed="rId2"/>
          <a:srcRect/>
          <a:stretch>
            <a:fillRect/>
          </a:stretch>
        </p:blipFill>
        <p:spPr bwMode="auto">
          <a:xfrm>
            <a:off x="8901925" y="2916135"/>
            <a:ext cx="2700000" cy="2067663"/>
          </a:xfrm>
          <a:prstGeom prst="rect">
            <a:avLst/>
          </a:prstGeom>
          <a:noFill/>
          <a:ln w="9525">
            <a:noFill/>
            <a:miter lim="800000"/>
            <a:headEnd/>
            <a:tailEnd/>
          </a:ln>
        </p:spPr>
      </p:pic>
      <p:pic>
        <p:nvPicPr>
          <p:cNvPr id="5" name="Picture 2" descr="http://www.fabflour.co.uk/Uploads/gfx/61.jpg"/>
          <p:cNvPicPr>
            <a:picLocks noChangeAspect="1" noChangeArrowheads="1"/>
          </p:cNvPicPr>
          <p:nvPr/>
        </p:nvPicPr>
        <p:blipFill>
          <a:blip r:embed="rId3"/>
          <a:srcRect/>
          <a:stretch>
            <a:fillRect/>
          </a:stretch>
        </p:blipFill>
        <p:spPr bwMode="auto">
          <a:xfrm>
            <a:off x="622877" y="3183798"/>
            <a:ext cx="2700000" cy="1800000"/>
          </a:xfrm>
          <a:prstGeom prst="rect">
            <a:avLst/>
          </a:prstGeom>
          <a:noFill/>
          <a:ln w="9525">
            <a:noFill/>
            <a:miter lim="800000"/>
            <a:headEnd/>
            <a:tailEnd/>
          </a:ln>
        </p:spPr>
      </p:pic>
      <p:pic>
        <p:nvPicPr>
          <p:cNvPr id="6" name="Picture 4" descr="http://www.fabflour.co.uk/Uploads/gfx/62.jpg"/>
          <p:cNvPicPr>
            <a:picLocks noChangeAspect="1" noChangeArrowheads="1"/>
          </p:cNvPicPr>
          <p:nvPr/>
        </p:nvPicPr>
        <p:blipFill>
          <a:blip r:embed="rId4"/>
          <a:srcRect/>
          <a:stretch>
            <a:fillRect/>
          </a:stretch>
        </p:blipFill>
        <p:spPr bwMode="auto">
          <a:xfrm>
            <a:off x="6122982" y="3177304"/>
            <a:ext cx="2700000" cy="1800000"/>
          </a:xfrm>
          <a:prstGeom prst="rect">
            <a:avLst/>
          </a:prstGeom>
          <a:noFill/>
          <a:ln w="9525">
            <a:noFill/>
            <a:miter lim="800000"/>
            <a:headEnd/>
            <a:tailEnd/>
          </a:ln>
        </p:spPr>
      </p:pic>
      <p:pic>
        <p:nvPicPr>
          <p:cNvPr id="7" name="Picture 4"/>
          <p:cNvPicPr>
            <a:picLocks noChangeAspect="1" noChangeArrowheads="1"/>
          </p:cNvPicPr>
          <p:nvPr/>
        </p:nvPicPr>
        <p:blipFill>
          <a:blip r:embed="rId5"/>
          <a:srcRect/>
          <a:stretch>
            <a:fillRect/>
          </a:stretch>
        </p:blipFill>
        <p:spPr bwMode="auto">
          <a:xfrm>
            <a:off x="3468977" y="3177304"/>
            <a:ext cx="2507905" cy="1800000"/>
          </a:xfrm>
          <a:prstGeom prst="rect">
            <a:avLst/>
          </a:prstGeom>
          <a:noFill/>
          <a:ln w="9525">
            <a:noFill/>
            <a:miter lim="800000"/>
            <a:headEnd/>
            <a:tailEnd/>
          </a:ln>
        </p:spPr>
      </p:pic>
      <p:sp>
        <p:nvSpPr>
          <p:cNvPr id="8" name="Rectangle 6"/>
          <p:cNvSpPr>
            <a:spLocks noChangeArrowheads="1"/>
          </p:cNvSpPr>
          <p:nvPr/>
        </p:nvSpPr>
        <p:spPr bwMode="auto">
          <a:xfrm>
            <a:off x="9382759" y="5016851"/>
            <a:ext cx="1728787"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Naan</a:t>
            </a:r>
            <a:r>
              <a:rPr lang="en-GB" altLang="en-US" sz="2400" dirty="0">
                <a:latin typeface="Arial" panose="020B0604020202020204" pitchFamily="34" charset="0"/>
                <a:cs typeface="Arial" panose="020B0604020202020204" pitchFamily="34" charset="0"/>
              </a:rPr>
              <a:t> bread</a:t>
            </a:r>
          </a:p>
        </p:txBody>
      </p:sp>
      <p:sp>
        <p:nvSpPr>
          <p:cNvPr id="9" name="Rectangle 8"/>
          <p:cNvSpPr>
            <a:spLocks noChangeArrowheads="1"/>
          </p:cNvSpPr>
          <p:nvPr/>
        </p:nvSpPr>
        <p:spPr bwMode="auto">
          <a:xfrm>
            <a:off x="3897577" y="5063362"/>
            <a:ext cx="1728788"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Focaccia</a:t>
            </a:r>
            <a:endParaRPr lang="en-GB" altLang="en-US" sz="2400" dirty="0">
              <a:latin typeface="Arial" panose="020B0604020202020204" pitchFamily="34" charset="0"/>
              <a:cs typeface="Arial" panose="020B0604020202020204" pitchFamily="34" charset="0"/>
            </a:endParaRPr>
          </a:p>
        </p:txBody>
      </p:sp>
      <p:sp>
        <p:nvSpPr>
          <p:cNvPr id="10" name="Rectangle 6"/>
          <p:cNvSpPr>
            <a:spLocks noChangeArrowheads="1"/>
          </p:cNvSpPr>
          <p:nvPr/>
        </p:nvSpPr>
        <p:spPr bwMode="auto">
          <a:xfrm>
            <a:off x="6651632" y="5083809"/>
            <a:ext cx="17287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Rosemary stick</a:t>
            </a:r>
          </a:p>
        </p:txBody>
      </p:sp>
      <p:sp>
        <p:nvSpPr>
          <p:cNvPr id="11" name="Rectangle 6"/>
          <p:cNvSpPr>
            <a:spLocks noChangeArrowheads="1"/>
          </p:cNvSpPr>
          <p:nvPr/>
        </p:nvSpPr>
        <p:spPr bwMode="auto">
          <a:xfrm>
            <a:off x="1025005" y="5124941"/>
            <a:ext cx="1728787"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Ciabatta</a:t>
            </a:r>
            <a:endParaRPr lang="en-GB" altLang="en-US" sz="2400" dirty="0">
              <a:latin typeface="Arial" panose="020B0604020202020204" pitchFamily="34" charset="0"/>
              <a:cs typeface="Arial" panose="020B0604020202020204" pitchFamily="34" charset="0"/>
            </a:endParaRPr>
          </a:p>
        </p:txBody>
      </p:sp>
      <p:sp>
        <p:nvSpPr>
          <p:cNvPr id="20" name="Title 1"/>
          <p:cNvSpPr txBox="1">
            <a:spLocks/>
          </p:cNvSpPr>
          <p:nvPr/>
        </p:nvSpPr>
        <p:spPr>
          <a:xfrm>
            <a:off x="1169274" y="1563798"/>
            <a:ext cx="9720000" cy="720000"/>
          </a:xfrm>
          <a:prstGeom prst="rect">
            <a:avLst/>
          </a:prstGeom>
        </p:spPr>
        <p:txBody>
          <a:bodyPr lIns="0" tIns="0" rIns="0" bIns="0" anchor="t"/>
          <a:lstStyle>
            <a:lvl1pPr algn="l" defTabSz="914400" rtl="0" eaLnBrk="1" latinLnBrk="0" hangingPunct="1">
              <a:lnSpc>
                <a:spcPct val="90000"/>
              </a:lnSpc>
              <a:spcBef>
                <a:spcPct val="0"/>
              </a:spcBef>
              <a:buNone/>
              <a:defRPr sz="3400" b="1" i="0" kern="1200">
                <a:solidFill>
                  <a:srgbClr val="263B83"/>
                </a:solidFill>
                <a:latin typeface="Arial" charset="0"/>
                <a:ea typeface="Arial" charset="0"/>
                <a:cs typeface="Arial" charset="0"/>
              </a:defRPr>
            </a:lvl1pPr>
          </a:lstStyle>
          <a:p>
            <a:r>
              <a:rPr lang="en-GB" smtClean="0"/>
              <a:t>Name the bread type</a:t>
            </a:r>
            <a:endParaRPr lang="en-US" dirty="0"/>
          </a:p>
        </p:txBody>
      </p:sp>
    </p:spTree>
    <p:extLst>
      <p:ext uri="{BB962C8B-B14F-4D97-AF65-F5344CB8AC3E}">
        <p14:creationId xmlns:p14="http://schemas.microsoft.com/office/powerpoint/2010/main" val="1031115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Types of bread</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Bread types</a:t>
            </a:r>
            <a:br>
              <a:rPr lang="en-US" dirty="0"/>
            </a:br>
            <a:endParaRPr lang="en-US" dirty="0"/>
          </a:p>
        </p:txBody>
      </p:sp>
      <p:sp>
        <p:nvSpPr>
          <p:cNvPr id="3" name="Subtitle 2"/>
          <p:cNvSpPr>
            <a:spLocks noGrp="1"/>
          </p:cNvSpPr>
          <p:nvPr>
            <p:ph type="subTitle" idx="1"/>
          </p:nvPr>
        </p:nvSpPr>
        <p:spPr>
          <a:xfrm>
            <a:off x="1169276" y="2571092"/>
            <a:ext cx="7309706" cy="3600000"/>
          </a:xfrm>
        </p:spPr>
        <p:txBody>
          <a:bodyPr/>
          <a:lstStyle/>
          <a:p>
            <a:r>
              <a:rPr lang="en-GB" altLang="en-US" sz="2000" b="1" dirty="0">
                <a:latin typeface="Arial" panose="020B0604020202020204" pitchFamily="34" charset="0"/>
                <a:cs typeface="Arial" panose="020B0604020202020204" pitchFamily="34" charset="0"/>
              </a:rPr>
              <a:t>White bread</a:t>
            </a:r>
            <a:r>
              <a:rPr lang="en-GB" altLang="en-US" sz="2000" dirty="0">
                <a:latin typeface="Arial" panose="020B0604020202020204" pitchFamily="34" charset="0"/>
                <a:cs typeface="Arial" panose="020B0604020202020204" pitchFamily="34" charset="0"/>
              </a:rPr>
              <a:t> is made from flour that contains only the endosperm of the wheat grain (about 75% of the whole grain</a:t>
            </a:r>
            <a:r>
              <a:rPr lang="en-GB" altLang="en-US" sz="2000" dirty="0" smtClean="0">
                <a:latin typeface="Arial" panose="020B0604020202020204" pitchFamily="34" charset="0"/>
                <a:cs typeface="Arial" panose="020B0604020202020204" pitchFamily="34" charset="0"/>
              </a:rPr>
              <a:t>).</a:t>
            </a:r>
          </a:p>
          <a:p>
            <a:endParaRPr lang="en-GB" altLang="en-US" sz="2000" dirty="0">
              <a:latin typeface="Arial" panose="020B0604020202020204" pitchFamily="34" charset="0"/>
              <a:cs typeface="Arial" panose="020B0604020202020204" pitchFamily="34" charset="0"/>
            </a:endParaRPr>
          </a:p>
          <a:p>
            <a:r>
              <a:rPr lang="en-GB" altLang="en-US" sz="2000" b="1" dirty="0">
                <a:latin typeface="Arial" panose="020B0604020202020204" pitchFamily="34" charset="0"/>
                <a:cs typeface="Arial" panose="020B0604020202020204" pitchFamily="34" charset="0"/>
              </a:rPr>
              <a:t>Wholemeal bread</a:t>
            </a:r>
            <a:r>
              <a:rPr lang="en-GB" altLang="en-US" sz="2000" dirty="0">
                <a:latin typeface="Arial" panose="020B0604020202020204" pitchFamily="34" charset="0"/>
                <a:cs typeface="Arial" panose="020B0604020202020204" pitchFamily="34" charset="0"/>
              </a:rPr>
              <a:t> is made from the whole of the wheat grain with nothing taken away. </a:t>
            </a:r>
            <a:r>
              <a:rPr lang="en-GB" altLang="en-US" sz="2000" dirty="0" err="1" smtClean="0">
                <a:latin typeface="Arial" panose="020B0604020202020204" pitchFamily="34" charset="0"/>
                <a:cs typeface="Arial" panose="020B0604020202020204" pitchFamily="34" charset="0"/>
              </a:rPr>
              <a:t>Wholewheat</a:t>
            </a:r>
            <a:r>
              <a:rPr lang="en-GB" altLang="en-US" sz="2000" dirty="0" smtClean="0">
                <a:latin typeface="Arial" panose="020B0604020202020204" pitchFamily="34" charset="0"/>
                <a:cs typeface="Arial" panose="020B0604020202020204" pitchFamily="34" charset="0"/>
              </a:rPr>
              <a:t> </a:t>
            </a:r>
            <a:r>
              <a:rPr lang="en-GB" altLang="en-US" sz="2000" dirty="0">
                <a:latin typeface="Arial" panose="020B0604020202020204" pitchFamily="34" charset="0"/>
                <a:cs typeface="Arial" panose="020B0604020202020204" pitchFamily="34" charset="0"/>
              </a:rPr>
              <a:t>is another name for wholemeal.</a:t>
            </a:r>
          </a:p>
          <a:p>
            <a:endParaRPr lang="en-GB" altLang="en-US" sz="2000" b="1" dirty="0" smtClean="0">
              <a:latin typeface="Arial" panose="020B0604020202020204" pitchFamily="34" charset="0"/>
              <a:cs typeface="Arial" panose="020B0604020202020204" pitchFamily="34" charset="0"/>
            </a:endParaRPr>
          </a:p>
          <a:p>
            <a:r>
              <a:rPr lang="en-GB" altLang="en-US" sz="2000" b="1" dirty="0" smtClean="0">
                <a:latin typeface="Arial" panose="020B0604020202020204" pitchFamily="34" charset="0"/>
                <a:cs typeface="Arial" panose="020B0604020202020204" pitchFamily="34" charset="0"/>
              </a:rPr>
              <a:t>Brown </a:t>
            </a:r>
            <a:r>
              <a:rPr lang="en-GB" altLang="en-US" sz="2000" b="1" dirty="0">
                <a:latin typeface="Arial" panose="020B0604020202020204" pitchFamily="34" charset="0"/>
                <a:cs typeface="Arial" panose="020B0604020202020204" pitchFamily="34" charset="0"/>
              </a:rPr>
              <a:t>bread</a:t>
            </a:r>
            <a:r>
              <a:rPr lang="en-GB" altLang="en-US" sz="2000" dirty="0">
                <a:latin typeface="Arial" panose="020B0604020202020204" pitchFamily="34" charset="0"/>
                <a:cs typeface="Arial" panose="020B0604020202020204" pitchFamily="34" charset="0"/>
              </a:rPr>
              <a:t> is made from flour from which some bran and </a:t>
            </a:r>
            <a:r>
              <a:rPr lang="en-GB" altLang="en-US" sz="2000" dirty="0" err="1">
                <a:latin typeface="Arial" panose="020B0604020202020204" pitchFamily="34" charset="0"/>
                <a:cs typeface="Arial" panose="020B0604020202020204" pitchFamily="34" charset="0"/>
              </a:rPr>
              <a:t>wheatgerm</a:t>
            </a:r>
            <a:r>
              <a:rPr lang="en-GB" altLang="en-US" sz="2000" dirty="0">
                <a:latin typeface="Arial" panose="020B0604020202020204" pitchFamily="34" charset="0"/>
                <a:cs typeface="Arial" panose="020B0604020202020204" pitchFamily="34" charset="0"/>
              </a:rPr>
              <a:t> is removed (it uses about 85% of the whole grain).</a:t>
            </a:r>
          </a:p>
          <a:p>
            <a:endParaRPr lang="en-US" sz="2000" dirty="0"/>
          </a:p>
        </p:txBody>
      </p:sp>
      <p:pic>
        <p:nvPicPr>
          <p:cNvPr id="4" name="Picture 2" descr="http://www.fabflour.co.uk/Uploads/gfx/42.jpg"/>
          <p:cNvPicPr>
            <a:picLocks noChangeAspect="1" noChangeArrowheads="1"/>
          </p:cNvPicPr>
          <p:nvPr/>
        </p:nvPicPr>
        <p:blipFill>
          <a:blip r:embed="rId2"/>
          <a:srcRect/>
          <a:stretch>
            <a:fillRect/>
          </a:stretch>
        </p:blipFill>
        <p:spPr bwMode="auto">
          <a:xfrm>
            <a:off x="9210178" y="1892464"/>
            <a:ext cx="2159320" cy="1440000"/>
          </a:xfrm>
          <a:prstGeom prst="rect">
            <a:avLst/>
          </a:prstGeom>
          <a:noFill/>
          <a:ln w="9525">
            <a:noFill/>
            <a:miter lim="800000"/>
            <a:headEnd/>
            <a:tailEnd/>
          </a:ln>
        </p:spPr>
      </p:pic>
      <p:pic>
        <p:nvPicPr>
          <p:cNvPr id="5" name="Picture 8" descr="http://www.fabflour.co.uk/Uploads/gfx/35.jpg"/>
          <p:cNvPicPr>
            <a:picLocks noChangeAspect="1" noChangeArrowheads="1"/>
          </p:cNvPicPr>
          <p:nvPr/>
        </p:nvPicPr>
        <p:blipFill>
          <a:blip r:embed="rId3"/>
          <a:srcRect/>
          <a:stretch>
            <a:fillRect/>
          </a:stretch>
        </p:blipFill>
        <p:spPr bwMode="auto">
          <a:xfrm>
            <a:off x="9210178" y="3492232"/>
            <a:ext cx="2159320" cy="1440000"/>
          </a:xfrm>
          <a:prstGeom prst="rect">
            <a:avLst/>
          </a:prstGeom>
          <a:noFill/>
          <a:ln w="9525">
            <a:noFill/>
            <a:miter lim="800000"/>
            <a:headEnd/>
            <a:tailEnd/>
          </a:ln>
        </p:spPr>
      </p:pic>
      <p:pic>
        <p:nvPicPr>
          <p:cNvPr id="6" name="Picture 6" descr="wholemeal bread"/>
          <p:cNvPicPr>
            <a:picLocks noChangeAspect="1" noChangeArrowheads="1"/>
          </p:cNvPicPr>
          <p:nvPr/>
        </p:nvPicPr>
        <p:blipFill>
          <a:blip r:embed="rId4"/>
          <a:srcRect/>
          <a:stretch>
            <a:fillRect/>
          </a:stretch>
        </p:blipFill>
        <p:spPr bwMode="auto">
          <a:xfrm>
            <a:off x="9210698" y="5023195"/>
            <a:ext cx="2158800" cy="1440000"/>
          </a:xfrm>
          <a:prstGeom prst="rect">
            <a:avLst/>
          </a:prstGeom>
          <a:noFill/>
          <a:ln w="9525">
            <a:noFill/>
            <a:miter lim="800000"/>
            <a:headEnd/>
            <a:tailEnd/>
          </a:ln>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Bread types</a:t>
            </a:r>
            <a:endParaRPr lang="en-US" dirty="0"/>
          </a:p>
        </p:txBody>
      </p:sp>
      <p:sp>
        <p:nvSpPr>
          <p:cNvPr id="3" name="Subtitle 2"/>
          <p:cNvSpPr>
            <a:spLocks noGrp="1"/>
          </p:cNvSpPr>
          <p:nvPr>
            <p:ph type="subTitle" idx="1"/>
          </p:nvPr>
        </p:nvSpPr>
        <p:spPr>
          <a:xfrm>
            <a:off x="1169275" y="2571092"/>
            <a:ext cx="7276455" cy="3600000"/>
          </a:xfrm>
        </p:spPr>
        <p:txBody>
          <a:bodyPr/>
          <a:lstStyle/>
          <a:p>
            <a:r>
              <a:rPr lang="en-GB" altLang="en-US" sz="2000" b="1" dirty="0">
                <a:latin typeface="Arial" panose="020B0604020202020204" pitchFamily="34" charset="0"/>
                <a:cs typeface="Arial" panose="020B0604020202020204" pitchFamily="34" charset="0"/>
              </a:rPr>
              <a:t>Soft grain bread</a:t>
            </a:r>
            <a:r>
              <a:rPr lang="en-GB" altLang="en-US" sz="2000" dirty="0">
                <a:latin typeface="Arial" panose="020B0604020202020204" pitchFamily="34" charset="0"/>
                <a:cs typeface="Arial" panose="020B0604020202020204" pitchFamily="34" charset="0"/>
              </a:rPr>
              <a:t> is made from white flour with extra grains of softened rye and wheat to increase the fibre content by 30% compared with standard white bread</a:t>
            </a:r>
            <a:r>
              <a:rPr lang="en-GB" altLang="en-US" sz="2000" dirty="0" smtClean="0">
                <a:latin typeface="Arial" panose="020B0604020202020204" pitchFamily="34" charset="0"/>
                <a:cs typeface="Arial" panose="020B0604020202020204" pitchFamily="34" charset="0"/>
              </a:rPr>
              <a:t>.</a:t>
            </a:r>
          </a:p>
          <a:p>
            <a:endParaRPr lang="en-GB" altLang="en-US" sz="2000" dirty="0">
              <a:latin typeface="Arial" panose="020B0604020202020204" pitchFamily="34" charset="0"/>
              <a:cs typeface="Arial" panose="020B0604020202020204" pitchFamily="34" charset="0"/>
            </a:endParaRPr>
          </a:p>
          <a:p>
            <a:r>
              <a:rPr lang="en-GB" altLang="en-US" sz="2000" b="1" dirty="0">
                <a:latin typeface="Arial" panose="020B0604020202020204" pitchFamily="34" charset="0"/>
                <a:cs typeface="Arial" panose="020B0604020202020204" pitchFamily="34" charset="0"/>
              </a:rPr>
              <a:t>Sandwich loaves</a:t>
            </a:r>
            <a:r>
              <a:rPr lang="en-GB" altLang="en-US" sz="2000" dirty="0">
                <a:latin typeface="Arial" panose="020B0604020202020204" pitchFamily="34" charset="0"/>
                <a:cs typeface="Arial" panose="020B0604020202020204" pitchFamily="34" charset="0"/>
              </a:rPr>
              <a:t> can be white or brown bread. They are baked in tins and have a flat top, giving even and rectangular slices</a:t>
            </a:r>
            <a:r>
              <a:rPr lang="en-GB" altLang="en-US" sz="2000" dirty="0" smtClean="0">
                <a:latin typeface="Arial" panose="020B0604020202020204" pitchFamily="34" charset="0"/>
                <a:cs typeface="Arial" panose="020B0604020202020204" pitchFamily="34" charset="0"/>
              </a:rPr>
              <a:t>.</a:t>
            </a:r>
          </a:p>
          <a:p>
            <a:endParaRPr lang="en-GB" altLang="en-US" sz="2000" dirty="0">
              <a:latin typeface="Arial" panose="020B0604020202020204" pitchFamily="34" charset="0"/>
              <a:cs typeface="Arial" panose="020B0604020202020204" pitchFamily="34" charset="0"/>
            </a:endParaRPr>
          </a:p>
          <a:p>
            <a:r>
              <a:rPr lang="en-GB" altLang="en-US" sz="2000" b="1" dirty="0">
                <a:latin typeface="Arial" panose="020B0604020202020204" pitchFamily="34" charset="0"/>
                <a:cs typeface="Arial" panose="020B0604020202020204" pitchFamily="34" charset="0"/>
              </a:rPr>
              <a:t>A cottage loaf</a:t>
            </a:r>
            <a:r>
              <a:rPr lang="en-GB" altLang="en-US" sz="2000" dirty="0">
                <a:latin typeface="Arial" panose="020B0604020202020204" pitchFamily="34" charset="0"/>
                <a:cs typeface="Arial" panose="020B0604020202020204" pitchFamily="34" charset="0"/>
              </a:rPr>
              <a:t> has two round sections, one on top of the other. It is believed to date back to Roman times when it was invented to make the most of the height of the oven.</a:t>
            </a:r>
          </a:p>
          <a:p>
            <a:endParaRPr lang="en-US" sz="2000" dirty="0"/>
          </a:p>
        </p:txBody>
      </p:sp>
      <p:pic>
        <p:nvPicPr>
          <p:cNvPr id="4" name="Picture 2" descr="http://www.fabflour.co.uk/Uploads/gfx/42.jpg"/>
          <p:cNvPicPr>
            <a:picLocks noChangeAspect="1" noChangeArrowheads="1"/>
          </p:cNvPicPr>
          <p:nvPr/>
        </p:nvPicPr>
        <p:blipFill>
          <a:blip r:embed="rId2">
            <a:lum bright="6000"/>
          </a:blip>
          <a:srcRect/>
          <a:stretch>
            <a:fillRect/>
          </a:stretch>
        </p:blipFill>
        <p:spPr bwMode="auto">
          <a:xfrm>
            <a:off x="9220114" y="3501549"/>
            <a:ext cx="2000053" cy="1332888"/>
          </a:xfrm>
          <a:prstGeom prst="rect">
            <a:avLst/>
          </a:prstGeom>
          <a:noFill/>
          <a:ln w="9525">
            <a:noFill/>
            <a:miter lim="800000"/>
            <a:headEnd/>
            <a:tailEnd/>
          </a:ln>
        </p:spPr>
      </p:pic>
      <p:pic>
        <p:nvPicPr>
          <p:cNvPr id="5" name="Picture 5"/>
          <p:cNvPicPr>
            <a:picLocks noChangeAspect="1" noChangeArrowheads="1"/>
          </p:cNvPicPr>
          <p:nvPr/>
        </p:nvPicPr>
        <p:blipFill>
          <a:blip r:embed="rId3"/>
          <a:srcRect/>
          <a:stretch>
            <a:fillRect/>
          </a:stretch>
        </p:blipFill>
        <p:spPr bwMode="auto">
          <a:xfrm>
            <a:off x="9220114" y="1973464"/>
            <a:ext cx="2171527" cy="1440960"/>
          </a:xfrm>
          <a:prstGeom prst="rect">
            <a:avLst/>
          </a:prstGeom>
          <a:noFill/>
          <a:ln w="9525">
            <a:noFill/>
            <a:miter lim="800000"/>
            <a:headEnd/>
            <a:tailEnd/>
          </a:ln>
        </p:spPr>
      </p:pic>
      <p:pic>
        <p:nvPicPr>
          <p:cNvPr id="6" name="Picture 7"/>
          <p:cNvPicPr>
            <a:picLocks noChangeAspect="1" noChangeArrowheads="1"/>
          </p:cNvPicPr>
          <p:nvPr/>
        </p:nvPicPr>
        <p:blipFill>
          <a:blip r:embed="rId4"/>
          <a:srcRect/>
          <a:stretch>
            <a:fillRect/>
          </a:stretch>
        </p:blipFill>
        <p:spPr bwMode="auto">
          <a:xfrm>
            <a:off x="9220114" y="4993827"/>
            <a:ext cx="2102362" cy="1177265"/>
          </a:xfrm>
          <a:prstGeom prst="rect">
            <a:avLst/>
          </a:prstGeom>
          <a:noFill/>
          <a:ln w="9525">
            <a:noFill/>
            <a:miter lim="800000"/>
            <a:headEnd/>
            <a:tailEnd/>
          </a:ln>
        </p:spPr>
      </p:pic>
    </p:spTree>
    <p:extLst>
      <p:ext uri="{BB962C8B-B14F-4D97-AF65-F5344CB8AC3E}">
        <p14:creationId xmlns:p14="http://schemas.microsoft.com/office/powerpoint/2010/main" val="1946591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Bread types</a:t>
            </a:r>
            <a:endParaRPr lang="en-US" dirty="0"/>
          </a:p>
        </p:txBody>
      </p:sp>
      <p:sp>
        <p:nvSpPr>
          <p:cNvPr id="3" name="Subtitle 2"/>
          <p:cNvSpPr>
            <a:spLocks noGrp="1"/>
          </p:cNvSpPr>
          <p:nvPr>
            <p:ph type="subTitle" idx="1"/>
          </p:nvPr>
        </p:nvSpPr>
        <p:spPr>
          <a:xfrm>
            <a:off x="1169276" y="2571092"/>
            <a:ext cx="5314651" cy="3600000"/>
          </a:xfrm>
        </p:spPr>
        <p:txBody>
          <a:bodyPr/>
          <a:lstStyle/>
          <a:p>
            <a:pPr marL="0" indent="0">
              <a:buNone/>
            </a:pPr>
            <a:r>
              <a:rPr lang="en-GB" altLang="en-US" sz="2000" dirty="0">
                <a:latin typeface="Arial" panose="020B0604020202020204" pitchFamily="34" charset="0"/>
                <a:cs typeface="Arial" panose="020B0604020202020204" pitchFamily="34" charset="0"/>
              </a:rPr>
              <a:t>There are a huge range of </a:t>
            </a:r>
            <a:r>
              <a:rPr lang="en-GB" altLang="en-US" sz="2000" b="1" dirty="0">
                <a:latin typeface="Arial" panose="020B0604020202020204" pitchFamily="34" charset="0"/>
                <a:cs typeface="Arial" panose="020B0604020202020204" pitchFamily="34" charset="0"/>
              </a:rPr>
              <a:t>speciality breads</a:t>
            </a:r>
            <a:r>
              <a:rPr lang="en-GB" altLang="en-US" sz="2000" dirty="0">
                <a:latin typeface="Arial" panose="020B0604020202020204" pitchFamily="34" charset="0"/>
                <a:cs typeface="Arial" panose="020B0604020202020204" pitchFamily="34" charset="0"/>
              </a:rPr>
              <a:t> available, originating from different cultures, e.g. pitta, naan, chapatti, ciabatta, bagels, baguettes, soda bread</a:t>
            </a:r>
          </a:p>
          <a:p>
            <a:endParaRPr lang="en-US" sz="2000" dirty="0"/>
          </a:p>
        </p:txBody>
      </p:sp>
      <p:pic>
        <p:nvPicPr>
          <p:cNvPr id="4" name="Picture 2" descr="http://www.fabflour.co.uk/Uploads/gfx/19.jpg"/>
          <p:cNvPicPr>
            <a:picLocks noChangeAspect="1" noChangeArrowheads="1"/>
          </p:cNvPicPr>
          <p:nvPr/>
        </p:nvPicPr>
        <p:blipFill>
          <a:blip r:embed="rId2"/>
          <a:srcRect/>
          <a:stretch>
            <a:fillRect/>
          </a:stretch>
        </p:blipFill>
        <p:spPr bwMode="auto">
          <a:xfrm>
            <a:off x="6692929" y="2539382"/>
            <a:ext cx="5225418" cy="3483612"/>
          </a:xfrm>
          <a:prstGeom prst="rect">
            <a:avLst/>
          </a:prstGeom>
          <a:noFill/>
          <a:ln w="9525">
            <a:noFill/>
            <a:miter lim="800000"/>
            <a:headEnd/>
            <a:tailEnd/>
          </a:ln>
        </p:spPr>
      </p:pic>
    </p:spTree>
    <p:extLst>
      <p:ext uri="{BB962C8B-B14F-4D97-AF65-F5344CB8AC3E}">
        <p14:creationId xmlns:p14="http://schemas.microsoft.com/office/powerpoint/2010/main" val="2387020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Name the bread type</a:t>
            </a:r>
            <a:endParaRPr lang="en-US" dirty="0"/>
          </a:p>
        </p:txBody>
      </p:sp>
      <p:pic>
        <p:nvPicPr>
          <p:cNvPr id="4" name="Picture 4" descr="http://www.fabflour.co.uk/Uploads/gfx/33.jpg"/>
          <p:cNvPicPr>
            <a:picLocks noChangeAspect="1" noChangeArrowheads="1"/>
          </p:cNvPicPr>
          <p:nvPr/>
        </p:nvPicPr>
        <p:blipFill>
          <a:blip r:embed="rId2">
            <a:lum bright="6000"/>
          </a:blip>
          <a:srcRect/>
          <a:stretch>
            <a:fillRect/>
          </a:stretch>
        </p:blipFill>
        <p:spPr bwMode="auto">
          <a:xfrm>
            <a:off x="606164" y="3355825"/>
            <a:ext cx="2700000" cy="1800000"/>
          </a:xfrm>
          <a:prstGeom prst="rect">
            <a:avLst/>
          </a:prstGeom>
          <a:noFill/>
          <a:ln w="9525">
            <a:noFill/>
            <a:miter lim="800000"/>
            <a:headEnd/>
            <a:tailEnd/>
          </a:ln>
        </p:spPr>
      </p:pic>
      <p:pic>
        <p:nvPicPr>
          <p:cNvPr id="5" name="Picture 6" descr="http://www.fabflour.co.uk/Uploads/gfx/34.jpg"/>
          <p:cNvPicPr>
            <a:picLocks noChangeAspect="1" noChangeArrowheads="1"/>
          </p:cNvPicPr>
          <p:nvPr/>
        </p:nvPicPr>
        <p:blipFill>
          <a:blip r:embed="rId3">
            <a:lum bright="6000"/>
          </a:blip>
          <a:srcRect/>
          <a:stretch>
            <a:fillRect/>
          </a:stretch>
        </p:blipFill>
        <p:spPr bwMode="auto">
          <a:xfrm>
            <a:off x="6469073" y="3355825"/>
            <a:ext cx="2700000" cy="1800000"/>
          </a:xfrm>
          <a:prstGeom prst="rect">
            <a:avLst/>
          </a:prstGeom>
          <a:noFill/>
          <a:ln w="9525">
            <a:noFill/>
            <a:miter lim="800000"/>
            <a:headEnd/>
            <a:tailEnd/>
          </a:ln>
        </p:spPr>
      </p:pic>
      <p:pic>
        <p:nvPicPr>
          <p:cNvPr id="6" name="Picture 8" descr="http://www.fabflour.co.uk/Uploads/gfx/35.jpg"/>
          <p:cNvPicPr>
            <a:picLocks noChangeAspect="1" noChangeArrowheads="1"/>
          </p:cNvPicPr>
          <p:nvPr/>
        </p:nvPicPr>
        <p:blipFill>
          <a:blip r:embed="rId4">
            <a:lum bright="6000"/>
          </a:blip>
          <a:srcRect/>
          <a:stretch>
            <a:fillRect/>
          </a:stretch>
        </p:blipFill>
        <p:spPr bwMode="auto">
          <a:xfrm>
            <a:off x="3628728" y="3355825"/>
            <a:ext cx="2700000" cy="1800000"/>
          </a:xfrm>
          <a:prstGeom prst="rect">
            <a:avLst/>
          </a:prstGeom>
          <a:noFill/>
          <a:ln w="9525">
            <a:noFill/>
            <a:miter lim="800000"/>
            <a:headEnd/>
            <a:tailEnd/>
          </a:ln>
        </p:spPr>
      </p:pic>
      <p:pic>
        <p:nvPicPr>
          <p:cNvPr id="7" name="Picture 10" descr="http://www.fabflour.co.uk/Uploads/gfx/36.jpg"/>
          <p:cNvPicPr>
            <a:picLocks noChangeAspect="1" noChangeArrowheads="1"/>
          </p:cNvPicPr>
          <p:nvPr/>
        </p:nvPicPr>
        <p:blipFill>
          <a:blip r:embed="rId5">
            <a:lum bright="6000"/>
          </a:blip>
          <a:srcRect/>
          <a:stretch>
            <a:fillRect/>
          </a:stretch>
        </p:blipFill>
        <p:spPr bwMode="auto">
          <a:xfrm>
            <a:off x="9309418" y="3355825"/>
            <a:ext cx="2700000" cy="1800000"/>
          </a:xfrm>
          <a:prstGeom prst="rect">
            <a:avLst/>
          </a:prstGeom>
          <a:noFill/>
          <a:ln w="9525">
            <a:noFill/>
            <a:miter lim="800000"/>
            <a:headEnd/>
            <a:tailEnd/>
          </a:ln>
        </p:spPr>
      </p:pic>
      <p:sp>
        <p:nvSpPr>
          <p:cNvPr id="8" name="Rectangle 6"/>
          <p:cNvSpPr>
            <a:spLocks noChangeArrowheads="1"/>
          </p:cNvSpPr>
          <p:nvPr/>
        </p:nvSpPr>
        <p:spPr bwMode="auto">
          <a:xfrm>
            <a:off x="1020332" y="5189801"/>
            <a:ext cx="1871663"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Baguettes</a:t>
            </a:r>
          </a:p>
        </p:txBody>
      </p:sp>
      <p:sp>
        <p:nvSpPr>
          <p:cNvPr id="9" name="Rectangle 7"/>
          <p:cNvSpPr>
            <a:spLocks noChangeArrowheads="1"/>
          </p:cNvSpPr>
          <p:nvPr/>
        </p:nvSpPr>
        <p:spPr bwMode="auto">
          <a:xfrm>
            <a:off x="7209529" y="5241883"/>
            <a:ext cx="1295400"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Split tin</a:t>
            </a:r>
          </a:p>
        </p:txBody>
      </p:sp>
      <p:sp>
        <p:nvSpPr>
          <p:cNvPr id="10" name="Rectangle 8"/>
          <p:cNvSpPr>
            <a:spLocks noChangeArrowheads="1"/>
          </p:cNvSpPr>
          <p:nvPr/>
        </p:nvSpPr>
        <p:spPr bwMode="auto">
          <a:xfrm>
            <a:off x="4129116" y="5155825"/>
            <a:ext cx="1657350"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Wholemeal tin</a:t>
            </a:r>
          </a:p>
        </p:txBody>
      </p:sp>
      <p:sp>
        <p:nvSpPr>
          <p:cNvPr id="11" name="Rectangle 10"/>
          <p:cNvSpPr>
            <a:spLocks noChangeArrowheads="1"/>
          </p:cNvSpPr>
          <p:nvPr/>
        </p:nvSpPr>
        <p:spPr bwMode="auto">
          <a:xfrm>
            <a:off x="9506893" y="5206107"/>
            <a:ext cx="2305050"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Plain soda bread</a:t>
            </a:r>
          </a:p>
        </p:txBody>
      </p:sp>
    </p:spTree>
    <p:extLst>
      <p:ext uri="{BB962C8B-B14F-4D97-AF65-F5344CB8AC3E}">
        <p14:creationId xmlns:p14="http://schemas.microsoft.com/office/powerpoint/2010/main" val="3840561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0"/>
                                  </p:iterate>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iterate type="lt">
                                    <p:tmAbs val="0"/>
                                  </p:iterate>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iterate type="lt">
                                    <p:tmAbs val="0"/>
                                  </p:iterate>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iterate type="lt">
                                    <p:tmAbs val="0"/>
                                  </p:iterate>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Name the bread type</a:t>
            </a:r>
            <a:endParaRPr lang="en-US" dirty="0"/>
          </a:p>
        </p:txBody>
      </p:sp>
      <p:pic>
        <p:nvPicPr>
          <p:cNvPr id="4" name="Picture 2" descr="http://www.fabflour.co.uk/Uploads/gfx/37.jpg"/>
          <p:cNvPicPr>
            <a:picLocks noChangeAspect="1" noChangeArrowheads="1"/>
          </p:cNvPicPr>
          <p:nvPr/>
        </p:nvPicPr>
        <p:blipFill>
          <a:blip r:embed="rId2">
            <a:lum bright="6000" contrast="12000"/>
          </a:blip>
          <a:srcRect/>
          <a:stretch>
            <a:fillRect/>
          </a:stretch>
        </p:blipFill>
        <p:spPr bwMode="auto">
          <a:xfrm>
            <a:off x="123621" y="3376661"/>
            <a:ext cx="2700000" cy="1800000"/>
          </a:xfrm>
          <a:prstGeom prst="rect">
            <a:avLst/>
          </a:prstGeom>
          <a:noFill/>
          <a:ln w="9525">
            <a:noFill/>
            <a:miter lim="800000"/>
            <a:headEnd/>
            <a:tailEnd/>
          </a:ln>
        </p:spPr>
      </p:pic>
      <p:pic>
        <p:nvPicPr>
          <p:cNvPr id="5" name="Picture 4" descr="http://www.fabflour.co.uk/Uploads/gfx/38.jpg"/>
          <p:cNvPicPr>
            <a:picLocks noChangeAspect="1" noChangeArrowheads="1"/>
          </p:cNvPicPr>
          <p:nvPr/>
        </p:nvPicPr>
        <p:blipFill>
          <a:blip r:embed="rId3">
            <a:lum bright="6000" contrast="12000"/>
          </a:blip>
          <a:srcRect/>
          <a:stretch>
            <a:fillRect/>
          </a:stretch>
        </p:blipFill>
        <p:spPr bwMode="auto">
          <a:xfrm>
            <a:off x="6014138" y="3376661"/>
            <a:ext cx="2700000" cy="1800000"/>
          </a:xfrm>
          <a:prstGeom prst="rect">
            <a:avLst/>
          </a:prstGeom>
          <a:noFill/>
          <a:ln w="9525">
            <a:noFill/>
            <a:miter lim="800000"/>
            <a:headEnd/>
            <a:tailEnd/>
          </a:ln>
        </p:spPr>
      </p:pic>
      <p:pic>
        <p:nvPicPr>
          <p:cNvPr id="6" name="Picture 6" descr="http://www.fabflour.co.uk/Uploads/gfx/39.jpg"/>
          <p:cNvPicPr>
            <a:picLocks noChangeAspect="1" noChangeArrowheads="1"/>
          </p:cNvPicPr>
          <p:nvPr/>
        </p:nvPicPr>
        <p:blipFill>
          <a:blip r:embed="rId4">
            <a:lum bright="6000" contrast="12000"/>
          </a:blip>
          <a:srcRect/>
          <a:stretch>
            <a:fillRect/>
          </a:stretch>
        </p:blipFill>
        <p:spPr bwMode="auto">
          <a:xfrm>
            <a:off x="2900334" y="3376661"/>
            <a:ext cx="2700000" cy="1800000"/>
          </a:xfrm>
          <a:prstGeom prst="rect">
            <a:avLst/>
          </a:prstGeom>
          <a:noFill/>
          <a:ln w="9525">
            <a:noFill/>
            <a:miter lim="800000"/>
            <a:headEnd/>
            <a:tailEnd/>
          </a:ln>
        </p:spPr>
      </p:pic>
      <p:pic>
        <p:nvPicPr>
          <p:cNvPr id="7" name="Picture 8" descr="http://www.fabflour.co.uk/Uploads/gfx/40.jpg"/>
          <p:cNvPicPr>
            <a:picLocks noChangeAspect="1" noChangeArrowheads="1"/>
          </p:cNvPicPr>
          <p:nvPr/>
        </p:nvPicPr>
        <p:blipFill>
          <a:blip r:embed="rId5">
            <a:lum bright="6000" contrast="12000"/>
          </a:blip>
          <a:srcRect/>
          <a:stretch>
            <a:fillRect/>
          </a:stretch>
        </p:blipFill>
        <p:spPr bwMode="auto">
          <a:xfrm>
            <a:off x="9201728" y="3376661"/>
            <a:ext cx="2700000" cy="1800000"/>
          </a:xfrm>
          <a:prstGeom prst="rect">
            <a:avLst/>
          </a:prstGeom>
          <a:noFill/>
          <a:ln w="9525">
            <a:noFill/>
            <a:miter lim="800000"/>
            <a:headEnd/>
            <a:tailEnd/>
          </a:ln>
        </p:spPr>
      </p:pic>
      <p:sp>
        <p:nvSpPr>
          <p:cNvPr id="8" name="Rectangle 6"/>
          <p:cNvSpPr>
            <a:spLocks noChangeArrowheads="1"/>
          </p:cNvSpPr>
          <p:nvPr/>
        </p:nvSpPr>
        <p:spPr bwMode="auto">
          <a:xfrm>
            <a:off x="609227" y="5317803"/>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Fruit soda bread</a:t>
            </a:r>
          </a:p>
        </p:txBody>
      </p:sp>
      <p:sp>
        <p:nvSpPr>
          <p:cNvPr id="9" name="Rectangle 7"/>
          <p:cNvSpPr>
            <a:spLocks noChangeArrowheads="1"/>
          </p:cNvSpPr>
          <p:nvPr/>
        </p:nvSpPr>
        <p:spPr bwMode="auto">
          <a:xfrm>
            <a:off x="3446924" y="5262719"/>
            <a:ext cx="1512888"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Campaillou</a:t>
            </a:r>
            <a:endParaRPr lang="en-GB" altLang="en-US" sz="2400" dirty="0">
              <a:latin typeface="Arial" panose="020B0604020202020204" pitchFamily="34" charset="0"/>
              <a:cs typeface="Arial" panose="020B0604020202020204" pitchFamily="34" charset="0"/>
            </a:endParaRPr>
          </a:p>
        </p:txBody>
      </p:sp>
      <p:sp>
        <p:nvSpPr>
          <p:cNvPr id="10" name="Rectangle 8"/>
          <p:cNvSpPr>
            <a:spLocks noChangeArrowheads="1"/>
          </p:cNvSpPr>
          <p:nvPr/>
        </p:nvSpPr>
        <p:spPr bwMode="auto">
          <a:xfrm>
            <a:off x="6626830" y="5317804"/>
            <a:ext cx="15128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Sourdough</a:t>
            </a:r>
          </a:p>
        </p:txBody>
      </p:sp>
      <p:sp>
        <p:nvSpPr>
          <p:cNvPr id="11" name="Rectangle 9"/>
          <p:cNvSpPr>
            <a:spLocks noChangeArrowheads="1"/>
          </p:cNvSpPr>
          <p:nvPr/>
        </p:nvSpPr>
        <p:spPr bwMode="auto">
          <a:xfrm>
            <a:off x="9787057" y="5262719"/>
            <a:ext cx="1584325"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White bloomer </a:t>
            </a:r>
          </a:p>
        </p:txBody>
      </p:sp>
    </p:spTree>
    <p:extLst>
      <p:ext uri="{BB962C8B-B14F-4D97-AF65-F5344CB8AC3E}">
        <p14:creationId xmlns:p14="http://schemas.microsoft.com/office/powerpoint/2010/main" val="3227730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Name the bread type</a:t>
            </a:r>
            <a:endParaRPr lang="en-US" dirty="0"/>
          </a:p>
        </p:txBody>
      </p:sp>
      <p:pic>
        <p:nvPicPr>
          <p:cNvPr id="4" name="Picture 2" descr="http://www.fabflour.co.uk/Uploads/gfx/42.jpg"/>
          <p:cNvPicPr>
            <a:picLocks noChangeAspect="1" noChangeArrowheads="1"/>
          </p:cNvPicPr>
          <p:nvPr/>
        </p:nvPicPr>
        <p:blipFill>
          <a:blip r:embed="rId2">
            <a:lum bright="6000"/>
          </a:blip>
          <a:srcRect/>
          <a:stretch>
            <a:fillRect/>
          </a:stretch>
        </p:blipFill>
        <p:spPr bwMode="auto">
          <a:xfrm>
            <a:off x="359191" y="3135930"/>
            <a:ext cx="2700000" cy="1800000"/>
          </a:xfrm>
          <a:prstGeom prst="rect">
            <a:avLst/>
          </a:prstGeom>
          <a:noFill/>
          <a:ln w="9525">
            <a:noFill/>
            <a:miter lim="800000"/>
            <a:headEnd/>
            <a:tailEnd/>
          </a:ln>
        </p:spPr>
      </p:pic>
      <p:pic>
        <p:nvPicPr>
          <p:cNvPr id="5" name="Picture 4" descr="http://www.fabflour.co.uk/Uploads/gfx/43.jpg"/>
          <p:cNvPicPr>
            <a:picLocks noChangeAspect="1" noChangeArrowheads="1"/>
          </p:cNvPicPr>
          <p:nvPr/>
        </p:nvPicPr>
        <p:blipFill>
          <a:blip r:embed="rId3">
            <a:lum bright="12000" contrast="12000"/>
          </a:blip>
          <a:srcRect/>
          <a:stretch>
            <a:fillRect/>
          </a:stretch>
        </p:blipFill>
        <p:spPr bwMode="auto">
          <a:xfrm>
            <a:off x="6068303" y="3117163"/>
            <a:ext cx="2700000" cy="1800000"/>
          </a:xfrm>
          <a:prstGeom prst="rect">
            <a:avLst/>
          </a:prstGeom>
          <a:noFill/>
          <a:ln w="9525">
            <a:noFill/>
            <a:miter lim="800000"/>
            <a:headEnd/>
            <a:tailEnd/>
          </a:ln>
        </p:spPr>
      </p:pic>
      <p:pic>
        <p:nvPicPr>
          <p:cNvPr id="6" name="Picture 6" descr="http://www.fabflour.co.uk/Uploads/gfx/44.jpg"/>
          <p:cNvPicPr>
            <a:picLocks noChangeAspect="1" noChangeArrowheads="1"/>
          </p:cNvPicPr>
          <p:nvPr/>
        </p:nvPicPr>
        <p:blipFill>
          <a:blip r:embed="rId4">
            <a:lum bright="6000"/>
          </a:blip>
          <a:srcRect/>
          <a:stretch>
            <a:fillRect/>
          </a:stretch>
        </p:blipFill>
        <p:spPr bwMode="auto">
          <a:xfrm>
            <a:off x="3221383" y="3117163"/>
            <a:ext cx="2700000" cy="1800000"/>
          </a:xfrm>
          <a:prstGeom prst="rect">
            <a:avLst/>
          </a:prstGeom>
          <a:noFill/>
          <a:ln w="9525">
            <a:noFill/>
            <a:miter lim="800000"/>
            <a:headEnd/>
            <a:tailEnd/>
          </a:ln>
        </p:spPr>
      </p:pic>
      <p:pic>
        <p:nvPicPr>
          <p:cNvPr id="7" name="Picture 8" descr="http://www.fabflour.co.uk/Uploads/gfx/45.jpg"/>
          <p:cNvPicPr>
            <a:picLocks noChangeAspect="1" noChangeArrowheads="1"/>
          </p:cNvPicPr>
          <p:nvPr/>
        </p:nvPicPr>
        <p:blipFill>
          <a:blip r:embed="rId5">
            <a:lum bright="12000"/>
          </a:blip>
          <a:srcRect/>
          <a:stretch>
            <a:fillRect/>
          </a:stretch>
        </p:blipFill>
        <p:spPr bwMode="auto">
          <a:xfrm>
            <a:off x="8915223" y="3135930"/>
            <a:ext cx="2700000" cy="1800000"/>
          </a:xfrm>
          <a:prstGeom prst="rect">
            <a:avLst/>
          </a:prstGeom>
          <a:noFill/>
          <a:ln w="9525">
            <a:noFill/>
            <a:miter lim="800000"/>
            <a:headEnd/>
            <a:tailEnd/>
          </a:ln>
        </p:spPr>
      </p:pic>
      <p:sp>
        <p:nvSpPr>
          <p:cNvPr id="8" name="Rectangle 6"/>
          <p:cNvSpPr>
            <a:spLocks noChangeArrowheads="1"/>
          </p:cNvSpPr>
          <p:nvPr/>
        </p:nvSpPr>
        <p:spPr bwMode="auto">
          <a:xfrm>
            <a:off x="916012" y="5060725"/>
            <a:ext cx="17287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Sliced bread</a:t>
            </a:r>
          </a:p>
        </p:txBody>
      </p:sp>
      <p:sp>
        <p:nvSpPr>
          <p:cNvPr id="9" name="Rectangle 8"/>
          <p:cNvSpPr>
            <a:spLocks noChangeArrowheads="1"/>
          </p:cNvSpPr>
          <p:nvPr/>
        </p:nvSpPr>
        <p:spPr bwMode="auto">
          <a:xfrm>
            <a:off x="6498146" y="5060723"/>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Brioche</a:t>
            </a:r>
          </a:p>
        </p:txBody>
      </p:sp>
      <p:sp>
        <p:nvSpPr>
          <p:cNvPr id="10" name="Rectangle 6"/>
          <p:cNvSpPr>
            <a:spLocks noChangeArrowheads="1"/>
          </p:cNvSpPr>
          <p:nvPr/>
        </p:nvSpPr>
        <p:spPr bwMode="auto">
          <a:xfrm>
            <a:off x="3653803" y="5060724"/>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 </a:t>
            </a:r>
            <a:r>
              <a:rPr lang="en-GB" altLang="en-US" sz="2400" dirty="0" err="1">
                <a:latin typeface="Arial" panose="020B0604020202020204" pitchFamily="34" charset="0"/>
                <a:cs typeface="Arial" panose="020B0604020202020204" pitchFamily="34" charset="0"/>
              </a:rPr>
              <a:t>Chollah</a:t>
            </a:r>
            <a:endParaRPr lang="en-GB" altLang="en-US" sz="2400" dirty="0">
              <a:latin typeface="Arial" panose="020B0604020202020204" pitchFamily="34" charset="0"/>
              <a:cs typeface="Arial" panose="020B0604020202020204" pitchFamily="34" charset="0"/>
            </a:endParaRPr>
          </a:p>
        </p:txBody>
      </p:sp>
      <p:sp>
        <p:nvSpPr>
          <p:cNvPr id="11" name="Rectangle 6"/>
          <p:cNvSpPr>
            <a:spLocks noChangeArrowheads="1"/>
          </p:cNvSpPr>
          <p:nvPr/>
        </p:nvSpPr>
        <p:spPr bwMode="auto">
          <a:xfrm>
            <a:off x="9759142" y="4704961"/>
            <a:ext cx="843918" cy="1289378"/>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Focaccia, sundried </a:t>
            </a:r>
            <a:endParaRPr lang="en-GB" altLang="en-US" sz="2400" dirty="0" smtClean="0">
              <a:latin typeface="Arial" panose="020B0604020202020204" pitchFamily="34" charset="0"/>
              <a:cs typeface="Arial" panose="020B0604020202020204" pitchFamily="34" charset="0"/>
            </a:endParaRPr>
          </a:p>
          <a:p>
            <a:pPr algn="ctr"/>
            <a:r>
              <a:rPr lang="en-GB" altLang="en-US" sz="2400" dirty="0" smtClean="0">
                <a:latin typeface="Arial" panose="020B0604020202020204" pitchFamily="34" charset="0"/>
                <a:cs typeface="Arial" panose="020B0604020202020204" pitchFamily="34" charset="0"/>
              </a:rPr>
              <a:t>tomatoes</a:t>
            </a:r>
            <a:endParaRPr lang="en-GB"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6089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Name the bread type</a:t>
            </a:r>
            <a:endParaRPr lang="en-US" dirty="0"/>
          </a:p>
        </p:txBody>
      </p:sp>
      <p:pic>
        <p:nvPicPr>
          <p:cNvPr id="4" name="Picture 2" descr="http://www.fabflour.co.uk/Uploads/gfx/46.jpg"/>
          <p:cNvPicPr>
            <a:picLocks noChangeAspect="1" noChangeArrowheads="1"/>
          </p:cNvPicPr>
          <p:nvPr/>
        </p:nvPicPr>
        <p:blipFill>
          <a:blip r:embed="rId2">
            <a:lum bright="6000" contrast="18000"/>
          </a:blip>
          <a:srcRect/>
          <a:stretch>
            <a:fillRect/>
          </a:stretch>
        </p:blipFill>
        <p:spPr bwMode="auto">
          <a:xfrm>
            <a:off x="403369" y="3073930"/>
            <a:ext cx="2700000" cy="1800000"/>
          </a:xfrm>
          <a:prstGeom prst="rect">
            <a:avLst/>
          </a:prstGeom>
          <a:noFill/>
          <a:ln w="9525">
            <a:noFill/>
            <a:miter lim="800000"/>
            <a:headEnd/>
            <a:tailEnd/>
          </a:ln>
        </p:spPr>
      </p:pic>
      <p:pic>
        <p:nvPicPr>
          <p:cNvPr id="5" name="Picture 4" descr="http://www.fabflour.co.uk/Uploads/gfx/47.jpg"/>
          <p:cNvPicPr>
            <a:picLocks noChangeAspect="1" noChangeArrowheads="1"/>
          </p:cNvPicPr>
          <p:nvPr/>
        </p:nvPicPr>
        <p:blipFill>
          <a:blip r:embed="rId3">
            <a:lum bright="6000" contrast="18000"/>
          </a:blip>
          <a:srcRect/>
          <a:stretch>
            <a:fillRect/>
          </a:stretch>
        </p:blipFill>
        <p:spPr bwMode="auto">
          <a:xfrm>
            <a:off x="6056793" y="3084947"/>
            <a:ext cx="2700000" cy="1800000"/>
          </a:xfrm>
          <a:prstGeom prst="rect">
            <a:avLst/>
          </a:prstGeom>
          <a:noFill/>
          <a:ln w="9525">
            <a:noFill/>
            <a:miter lim="800000"/>
            <a:headEnd/>
            <a:tailEnd/>
          </a:ln>
        </p:spPr>
      </p:pic>
      <p:pic>
        <p:nvPicPr>
          <p:cNvPr id="6" name="Picture 6" descr="http://www.fabflour.co.uk/Uploads/gfx/48.jpg"/>
          <p:cNvPicPr>
            <a:picLocks noChangeAspect="1" noChangeArrowheads="1"/>
          </p:cNvPicPr>
          <p:nvPr/>
        </p:nvPicPr>
        <p:blipFill>
          <a:blip r:embed="rId4">
            <a:lum bright="6000" contrast="18000"/>
          </a:blip>
          <a:srcRect/>
          <a:stretch>
            <a:fillRect/>
          </a:stretch>
        </p:blipFill>
        <p:spPr bwMode="auto">
          <a:xfrm>
            <a:off x="3230081" y="3073930"/>
            <a:ext cx="2700000" cy="1800000"/>
          </a:xfrm>
          <a:prstGeom prst="rect">
            <a:avLst/>
          </a:prstGeom>
          <a:noFill/>
          <a:ln w="9525">
            <a:noFill/>
            <a:miter lim="800000"/>
            <a:headEnd/>
            <a:tailEnd/>
          </a:ln>
        </p:spPr>
      </p:pic>
      <p:pic>
        <p:nvPicPr>
          <p:cNvPr id="7" name="Picture 8" descr="http://www.fabflour.co.uk/Uploads/gfx/49.jpg"/>
          <p:cNvPicPr>
            <a:picLocks noChangeAspect="1" noChangeArrowheads="1"/>
          </p:cNvPicPr>
          <p:nvPr/>
        </p:nvPicPr>
        <p:blipFill>
          <a:blip r:embed="rId5">
            <a:lum bright="6000" contrast="18000"/>
          </a:blip>
          <a:srcRect/>
          <a:stretch>
            <a:fillRect/>
          </a:stretch>
        </p:blipFill>
        <p:spPr bwMode="auto">
          <a:xfrm>
            <a:off x="8946376" y="3084947"/>
            <a:ext cx="2700000" cy="1800000"/>
          </a:xfrm>
          <a:prstGeom prst="rect">
            <a:avLst/>
          </a:prstGeom>
          <a:noFill/>
          <a:ln w="9525">
            <a:noFill/>
            <a:miter lim="800000"/>
            <a:headEnd/>
            <a:tailEnd/>
          </a:ln>
        </p:spPr>
      </p:pic>
      <p:sp>
        <p:nvSpPr>
          <p:cNvPr id="8" name="Rectangle 6"/>
          <p:cNvSpPr>
            <a:spLocks noChangeArrowheads="1"/>
          </p:cNvSpPr>
          <p:nvPr/>
        </p:nvSpPr>
        <p:spPr bwMode="auto">
          <a:xfrm>
            <a:off x="3549762" y="5035372"/>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Batch loaf</a:t>
            </a:r>
          </a:p>
        </p:txBody>
      </p:sp>
      <p:sp>
        <p:nvSpPr>
          <p:cNvPr id="9" name="Rectangle 8"/>
          <p:cNvSpPr>
            <a:spLocks noChangeArrowheads="1"/>
          </p:cNvSpPr>
          <p:nvPr/>
        </p:nvSpPr>
        <p:spPr bwMode="auto">
          <a:xfrm>
            <a:off x="6530710" y="4951049"/>
            <a:ext cx="17287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Seed bread</a:t>
            </a:r>
          </a:p>
        </p:txBody>
      </p:sp>
      <p:sp>
        <p:nvSpPr>
          <p:cNvPr id="10" name="Rectangle 6"/>
          <p:cNvSpPr>
            <a:spLocks noChangeArrowheads="1"/>
          </p:cNvSpPr>
          <p:nvPr/>
        </p:nvSpPr>
        <p:spPr bwMode="auto">
          <a:xfrm>
            <a:off x="9420293" y="5046389"/>
            <a:ext cx="17287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Bread rolls</a:t>
            </a:r>
          </a:p>
        </p:txBody>
      </p:sp>
      <p:sp>
        <p:nvSpPr>
          <p:cNvPr id="11" name="Rectangle 6"/>
          <p:cNvSpPr>
            <a:spLocks noChangeArrowheads="1"/>
          </p:cNvSpPr>
          <p:nvPr/>
        </p:nvSpPr>
        <p:spPr bwMode="auto">
          <a:xfrm>
            <a:off x="723050" y="4951049"/>
            <a:ext cx="1728788"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Pitta</a:t>
            </a:r>
            <a:r>
              <a:rPr lang="en-GB" altLang="en-US" sz="2400" dirty="0">
                <a:latin typeface="Arial" panose="020B0604020202020204" pitchFamily="34" charset="0"/>
                <a:cs typeface="Arial" panose="020B0604020202020204" pitchFamily="34" charset="0"/>
              </a:rPr>
              <a:t> bread</a:t>
            </a:r>
          </a:p>
        </p:txBody>
      </p:sp>
    </p:spTree>
    <p:extLst>
      <p:ext uri="{BB962C8B-B14F-4D97-AF65-F5344CB8AC3E}">
        <p14:creationId xmlns:p14="http://schemas.microsoft.com/office/powerpoint/2010/main" val="3479827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Name the bread type</a:t>
            </a:r>
            <a:endParaRPr lang="en-US" dirty="0"/>
          </a:p>
        </p:txBody>
      </p:sp>
      <p:pic>
        <p:nvPicPr>
          <p:cNvPr id="4" name="Picture 2" descr="http://www.fabflour.co.uk/Uploads/gfx/50.jpg"/>
          <p:cNvPicPr>
            <a:picLocks noChangeAspect="1" noChangeArrowheads="1"/>
          </p:cNvPicPr>
          <p:nvPr/>
        </p:nvPicPr>
        <p:blipFill>
          <a:blip r:embed="rId2"/>
          <a:srcRect/>
          <a:stretch>
            <a:fillRect/>
          </a:stretch>
        </p:blipFill>
        <p:spPr bwMode="auto">
          <a:xfrm>
            <a:off x="232322" y="3295330"/>
            <a:ext cx="2879361" cy="1919574"/>
          </a:xfrm>
          <a:prstGeom prst="rect">
            <a:avLst/>
          </a:prstGeom>
          <a:noFill/>
          <a:ln w="9525">
            <a:noFill/>
            <a:miter lim="800000"/>
            <a:headEnd/>
            <a:tailEnd/>
          </a:ln>
        </p:spPr>
      </p:pic>
      <p:pic>
        <p:nvPicPr>
          <p:cNvPr id="5" name="Picture 4" descr="http://www.fabflour.co.uk/Uploads/gfx/53.jpg"/>
          <p:cNvPicPr>
            <a:picLocks noChangeAspect="1" noChangeArrowheads="1"/>
          </p:cNvPicPr>
          <p:nvPr/>
        </p:nvPicPr>
        <p:blipFill>
          <a:blip r:embed="rId3"/>
          <a:srcRect/>
          <a:stretch>
            <a:fillRect/>
          </a:stretch>
        </p:blipFill>
        <p:spPr bwMode="auto">
          <a:xfrm>
            <a:off x="6065107" y="3298003"/>
            <a:ext cx="2875352" cy="1916901"/>
          </a:xfrm>
          <a:prstGeom prst="rect">
            <a:avLst/>
          </a:prstGeom>
          <a:noFill/>
          <a:ln w="9525">
            <a:noFill/>
            <a:miter lim="800000"/>
            <a:headEnd/>
            <a:tailEnd/>
          </a:ln>
        </p:spPr>
      </p:pic>
      <p:pic>
        <p:nvPicPr>
          <p:cNvPr id="6" name="Picture 6" descr="http://www.fabflour.co.uk/Uploads/gfx/56.jpg"/>
          <p:cNvPicPr>
            <a:picLocks noChangeAspect="1" noChangeArrowheads="1"/>
          </p:cNvPicPr>
          <p:nvPr/>
        </p:nvPicPr>
        <p:blipFill>
          <a:blip r:embed="rId4"/>
          <a:srcRect/>
          <a:stretch>
            <a:fillRect/>
          </a:stretch>
        </p:blipFill>
        <p:spPr bwMode="auto">
          <a:xfrm>
            <a:off x="3238395" y="3288905"/>
            <a:ext cx="2700000" cy="1926000"/>
          </a:xfrm>
          <a:prstGeom prst="rect">
            <a:avLst/>
          </a:prstGeom>
          <a:noFill/>
          <a:ln w="9525">
            <a:noFill/>
            <a:miter lim="800000"/>
            <a:headEnd/>
            <a:tailEnd/>
          </a:ln>
        </p:spPr>
      </p:pic>
      <p:pic>
        <p:nvPicPr>
          <p:cNvPr id="7" name="Picture 8" descr="http://www.fabflour.co.uk/Uploads/gfx/58.jpg"/>
          <p:cNvPicPr>
            <a:picLocks noChangeAspect="1" noChangeArrowheads="1"/>
          </p:cNvPicPr>
          <p:nvPr/>
        </p:nvPicPr>
        <p:blipFill>
          <a:blip r:embed="rId5"/>
          <a:srcRect/>
          <a:stretch>
            <a:fillRect/>
          </a:stretch>
        </p:blipFill>
        <p:spPr bwMode="auto">
          <a:xfrm>
            <a:off x="9101982" y="3303180"/>
            <a:ext cx="2650769" cy="1933293"/>
          </a:xfrm>
          <a:prstGeom prst="rect">
            <a:avLst/>
          </a:prstGeom>
          <a:noFill/>
          <a:ln w="9525">
            <a:noFill/>
            <a:miter lim="800000"/>
            <a:headEnd/>
            <a:tailEnd/>
          </a:ln>
        </p:spPr>
      </p:pic>
      <p:sp>
        <p:nvSpPr>
          <p:cNvPr id="8" name="Rectangle 6"/>
          <p:cNvSpPr>
            <a:spLocks noChangeArrowheads="1"/>
          </p:cNvSpPr>
          <p:nvPr/>
        </p:nvSpPr>
        <p:spPr bwMode="auto">
          <a:xfrm>
            <a:off x="9562972" y="5262858"/>
            <a:ext cx="1728788"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Rye</a:t>
            </a:r>
          </a:p>
        </p:txBody>
      </p:sp>
      <p:sp>
        <p:nvSpPr>
          <p:cNvPr id="9" name="Rectangle 8"/>
          <p:cNvSpPr>
            <a:spLocks noChangeArrowheads="1"/>
          </p:cNvSpPr>
          <p:nvPr/>
        </p:nvSpPr>
        <p:spPr bwMode="auto">
          <a:xfrm>
            <a:off x="6638389" y="5262858"/>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Crumpets</a:t>
            </a:r>
          </a:p>
        </p:txBody>
      </p:sp>
      <p:sp>
        <p:nvSpPr>
          <p:cNvPr id="10" name="Rectangle 6"/>
          <p:cNvSpPr>
            <a:spLocks noChangeArrowheads="1"/>
          </p:cNvSpPr>
          <p:nvPr/>
        </p:nvSpPr>
        <p:spPr bwMode="auto">
          <a:xfrm>
            <a:off x="3684598" y="5272379"/>
            <a:ext cx="1728788" cy="288925"/>
          </a:xfrm>
          <a:prstGeom prst="rect">
            <a:avLst/>
          </a:prstGeom>
          <a:noFill/>
          <a:ln w="9525">
            <a:noFill/>
            <a:miter lim="800000"/>
            <a:headEnd/>
            <a:tailEnd/>
          </a:ln>
        </p:spPr>
        <p:txBody>
          <a:bodyPr wrap="none" anchor="ctr"/>
          <a:lstStyle/>
          <a:p>
            <a:pPr algn="ctr"/>
            <a:r>
              <a:rPr lang="en-GB" altLang="en-US" sz="2400" dirty="0" err="1">
                <a:latin typeface="Arial" panose="020B0604020202020204" pitchFamily="34" charset="0"/>
                <a:cs typeface="Arial" panose="020B0604020202020204" pitchFamily="34" charset="0"/>
              </a:rPr>
              <a:t>Coburg</a:t>
            </a:r>
            <a:endParaRPr lang="en-GB" altLang="en-US" sz="2400" dirty="0">
              <a:latin typeface="Arial" panose="020B0604020202020204" pitchFamily="34" charset="0"/>
              <a:cs typeface="Arial" panose="020B0604020202020204" pitchFamily="34" charset="0"/>
            </a:endParaRPr>
          </a:p>
        </p:txBody>
      </p:sp>
      <p:sp>
        <p:nvSpPr>
          <p:cNvPr id="11" name="Rectangle 6"/>
          <p:cNvSpPr>
            <a:spLocks noChangeArrowheads="1"/>
          </p:cNvSpPr>
          <p:nvPr/>
        </p:nvSpPr>
        <p:spPr bwMode="auto">
          <a:xfrm>
            <a:off x="760015" y="5347245"/>
            <a:ext cx="1728787" cy="288925"/>
          </a:xfrm>
          <a:prstGeom prst="rect">
            <a:avLst/>
          </a:prstGeom>
          <a:noFill/>
          <a:ln w="9525">
            <a:noFill/>
            <a:miter lim="800000"/>
            <a:headEnd/>
            <a:tailEnd/>
          </a:ln>
        </p:spPr>
        <p:txBody>
          <a:bodyPr wrap="none" anchor="ctr"/>
          <a:lstStyle/>
          <a:p>
            <a:pPr algn="ctr"/>
            <a:r>
              <a:rPr lang="en-GB" altLang="en-US" sz="2400" dirty="0">
                <a:latin typeface="Arial" panose="020B0604020202020204" pitchFamily="34" charset="0"/>
                <a:cs typeface="Arial" panose="020B0604020202020204" pitchFamily="34" charset="0"/>
              </a:rPr>
              <a:t>Bagels</a:t>
            </a:r>
          </a:p>
        </p:txBody>
      </p:sp>
    </p:spTree>
    <p:extLst>
      <p:ext uri="{BB962C8B-B14F-4D97-AF65-F5344CB8AC3E}">
        <p14:creationId xmlns:p14="http://schemas.microsoft.com/office/powerpoint/2010/main" val="139522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95</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11</vt:i4>
      </vt:variant>
    </vt:vector>
  </HeadingPairs>
  <TitlesOfParts>
    <vt:vector size="17" baseType="lpstr">
      <vt:lpstr>Arial</vt:lpstr>
      <vt:lpstr>Calibri</vt:lpstr>
      <vt:lpstr>Office Theme</vt:lpstr>
      <vt:lpstr>Custom Design</vt:lpstr>
      <vt:lpstr>1_Custom Design</vt:lpstr>
      <vt:lpstr>3_Custom Design</vt:lpstr>
      <vt:lpstr>Types of bread</vt:lpstr>
      <vt:lpstr>Bread types </vt:lpstr>
      <vt:lpstr>Bread types</vt:lpstr>
      <vt:lpstr>Bread types</vt:lpstr>
      <vt:lpstr>Name the bread type</vt:lpstr>
      <vt:lpstr>Name the bread type</vt:lpstr>
      <vt:lpstr>Name the bread type</vt:lpstr>
      <vt:lpstr>Name the bread type</vt:lpstr>
      <vt:lpstr>Name the bread type</vt:lpstr>
      <vt:lpstr>PowerPoint Presentation</vt:lpstr>
      <vt:lpstr>Types of bread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26</cp:revision>
  <dcterms:created xsi:type="dcterms:W3CDTF">2018-10-10T09:22:08Z</dcterms:created>
  <dcterms:modified xsi:type="dcterms:W3CDTF">2019-07-25T14:48:06Z</dcterms:modified>
</cp:coreProperties>
</file>