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handoutMasterIdLst>
    <p:handoutMasterId r:id="rId24"/>
  </p:handoutMasterIdLst>
  <p:sldIdLst>
    <p:sldId id="256" r:id="rId8"/>
    <p:sldId id="347" r:id="rId9"/>
    <p:sldId id="348" r:id="rId10"/>
    <p:sldId id="350" r:id="rId11"/>
    <p:sldId id="349" r:id="rId12"/>
    <p:sldId id="351" r:id="rId13"/>
    <p:sldId id="355" r:id="rId14"/>
    <p:sldId id="356" r:id="rId15"/>
    <p:sldId id="358" r:id="rId16"/>
    <p:sldId id="367" r:id="rId17"/>
    <p:sldId id="352" r:id="rId18"/>
    <p:sldId id="361" r:id="rId19"/>
    <p:sldId id="363" r:id="rId20"/>
    <p:sldId id="364" r:id="rId21"/>
    <p:sldId id="362" r:id="rId22"/>
    <p:sldId id="366"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83"/>
    <a:srgbClr val="C3C4D9"/>
    <a:srgbClr val="B8B8D1"/>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B6B189-F7D0-95A1-7BE2-5623A3C9CD38}" v="1" dt="2019-08-08T09:18:12.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4655"/>
  </p:normalViewPr>
  <p:slideViewPr>
    <p:cSldViewPr snapToGrid="0" snapToObjects="1">
      <p:cViewPr varScale="1">
        <p:scale>
          <a:sx n="84" d="100"/>
          <a:sy n="84" d="100"/>
        </p:scale>
        <p:origin x="629"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36"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S::f.meek@nutrition.org.uk::f3af35cc-3229-46e1-af36-3525661cfbd3" providerId="AD" clId="Web-{5810AFAE-91AE-BF68-A09A-749E947989F6}"/>
    <pc:docChg chg="addSld delSld modSld">
      <pc:chgData name="Frances Meek" userId="S::f.meek@nutrition.org.uk::f3af35cc-3229-46e1-af36-3525661cfbd3" providerId="AD" clId="Web-{5810AFAE-91AE-BF68-A09A-749E947989F6}" dt="2019-08-08T14:13:01.312" v="83"/>
      <pc:docMkLst>
        <pc:docMk/>
      </pc:docMkLst>
      <pc:sldChg chg="del">
        <pc:chgData name="Frances Meek" userId="S::f.meek@nutrition.org.uk::f3af35cc-3229-46e1-af36-3525661cfbd3" providerId="AD" clId="Web-{5810AFAE-91AE-BF68-A09A-749E947989F6}" dt="2019-08-08T14:04:57.341" v="4"/>
        <pc:sldMkLst>
          <pc:docMk/>
          <pc:sldMk cId="601327616" sldId="270"/>
        </pc:sldMkLst>
      </pc:sldChg>
      <pc:sldChg chg="del">
        <pc:chgData name="Frances Meek" userId="S::f.meek@nutrition.org.uk::f3af35cc-3229-46e1-af36-3525661cfbd3" providerId="AD" clId="Web-{5810AFAE-91AE-BF68-A09A-749E947989F6}" dt="2019-08-08T14:05:00.497" v="5"/>
        <pc:sldMkLst>
          <pc:docMk/>
          <pc:sldMk cId="3985795411" sldId="271"/>
        </pc:sldMkLst>
      </pc:sldChg>
      <pc:sldChg chg="del">
        <pc:chgData name="Frances Meek" userId="S::f.meek@nutrition.org.uk::f3af35cc-3229-46e1-af36-3525661cfbd3" providerId="AD" clId="Web-{5810AFAE-91AE-BF68-A09A-749E947989F6}" dt="2019-08-08T14:08:52.530" v="22"/>
        <pc:sldMkLst>
          <pc:docMk/>
          <pc:sldMk cId="3741141211" sldId="275"/>
        </pc:sldMkLst>
      </pc:sldChg>
      <pc:sldChg chg="del">
        <pc:chgData name="Frances Meek" userId="S::f.meek@nutrition.org.uk::f3af35cc-3229-46e1-af36-3525661cfbd3" providerId="AD" clId="Web-{5810AFAE-91AE-BF68-A09A-749E947989F6}" dt="2019-08-08T14:04:55.372" v="3"/>
        <pc:sldMkLst>
          <pc:docMk/>
          <pc:sldMk cId="1028106557" sldId="289"/>
        </pc:sldMkLst>
      </pc:sldChg>
      <pc:sldChg chg="del">
        <pc:chgData name="Frances Meek" userId="S::f.meek@nutrition.org.uk::f3af35cc-3229-46e1-af36-3525661cfbd3" providerId="AD" clId="Web-{5810AFAE-91AE-BF68-A09A-749E947989F6}" dt="2019-08-08T14:09:49.874" v="35"/>
        <pc:sldMkLst>
          <pc:docMk/>
          <pc:sldMk cId="1148591885" sldId="290"/>
        </pc:sldMkLst>
      </pc:sldChg>
      <pc:sldChg chg="del">
        <pc:chgData name="Frances Meek" userId="S::f.meek@nutrition.org.uk::f3af35cc-3229-46e1-af36-3525661cfbd3" providerId="AD" clId="Web-{5810AFAE-91AE-BF68-A09A-749E947989F6}" dt="2019-08-08T14:10:33.030" v="45"/>
        <pc:sldMkLst>
          <pc:docMk/>
          <pc:sldMk cId="1424147583" sldId="291"/>
        </pc:sldMkLst>
      </pc:sldChg>
      <pc:sldChg chg="del">
        <pc:chgData name="Frances Meek" userId="S::f.meek@nutrition.org.uk::f3af35cc-3229-46e1-af36-3525661cfbd3" providerId="AD" clId="Web-{5810AFAE-91AE-BF68-A09A-749E947989F6}" dt="2019-08-08T14:11:25.343" v="56"/>
        <pc:sldMkLst>
          <pc:docMk/>
          <pc:sldMk cId="1250100737" sldId="292"/>
        </pc:sldMkLst>
      </pc:sldChg>
      <pc:sldChg chg="del">
        <pc:chgData name="Frances Meek" userId="S::f.meek@nutrition.org.uk::f3af35cc-3229-46e1-af36-3525661cfbd3" providerId="AD" clId="Web-{5810AFAE-91AE-BF68-A09A-749E947989F6}" dt="2019-08-08T14:12:17.875" v="71"/>
        <pc:sldMkLst>
          <pc:docMk/>
          <pc:sldMk cId="1988700195" sldId="293"/>
        </pc:sldMkLst>
      </pc:sldChg>
      <pc:sldChg chg="del">
        <pc:chgData name="Frances Meek" userId="S::f.meek@nutrition.org.uk::f3af35cc-3229-46e1-af36-3525661cfbd3" providerId="AD" clId="Web-{5810AFAE-91AE-BF68-A09A-749E947989F6}" dt="2019-08-08T14:13:01.312" v="83"/>
        <pc:sldMkLst>
          <pc:docMk/>
          <pc:sldMk cId="1028534908" sldId="294"/>
        </pc:sldMkLst>
      </pc:sldChg>
      <pc:sldChg chg="add">
        <pc:chgData name="Frances Meek" userId="S::f.meek@nutrition.org.uk::f3af35cc-3229-46e1-af36-3525661cfbd3" providerId="AD" clId="Web-{5810AFAE-91AE-BF68-A09A-749E947989F6}" dt="2019-08-08T14:04:13.982" v="0"/>
        <pc:sldMkLst>
          <pc:docMk/>
          <pc:sldMk cId="395797775" sldId="295"/>
        </pc:sldMkLst>
      </pc:sldChg>
      <pc:sldChg chg="add">
        <pc:chgData name="Frances Meek" userId="S::f.meek@nutrition.org.uk::f3af35cc-3229-46e1-af36-3525661cfbd3" providerId="AD" clId="Web-{5810AFAE-91AE-BF68-A09A-749E947989F6}" dt="2019-08-08T14:04:37.325" v="1"/>
        <pc:sldMkLst>
          <pc:docMk/>
          <pc:sldMk cId="3995222241" sldId="296"/>
        </pc:sldMkLst>
      </pc:sldChg>
      <pc:sldChg chg="add">
        <pc:chgData name="Frances Meek" userId="S::f.meek@nutrition.org.uk::f3af35cc-3229-46e1-af36-3525661cfbd3" providerId="AD" clId="Web-{5810AFAE-91AE-BF68-A09A-749E947989F6}" dt="2019-08-08T14:04:49.544" v="2"/>
        <pc:sldMkLst>
          <pc:docMk/>
          <pc:sldMk cId="130788312" sldId="297"/>
        </pc:sldMkLst>
      </pc:sldChg>
      <pc:sldChg chg="addSp delSp modSp add">
        <pc:chgData name="Frances Meek" userId="S::f.meek@nutrition.org.uk::f3af35cc-3229-46e1-af36-3525661cfbd3" providerId="AD" clId="Web-{5810AFAE-91AE-BF68-A09A-749E947989F6}" dt="2019-08-08T14:08:49.608" v="21" actId="1076"/>
        <pc:sldMkLst>
          <pc:docMk/>
          <pc:sldMk cId="2183779907" sldId="298"/>
        </pc:sldMkLst>
        <pc:spChg chg="add mod">
          <ac:chgData name="Frances Meek" userId="S::f.meek@nutrition.org.uk::f3af35cc-3229-46e1-af36-3525661cfbd3" providerId="AD" clId="Web-{5810AFAE-91AE-BF68-A09A-749E947989F6}" dt="2019-08-08T14:08:42.702" v="18" actId="1076"/>
          <ac:spMkLst>
            <pc:docMk/>
            <pc:sldMk cId="2183779907" sldId="298"/>
            <ac:spMk id="2" creationId="{BFA4527F-3983-4678-A32D-EF8D98786CB2}"/>
          </ac:spMkLst>
        </pc:spChg>
        <pc:spChg chg="del">
          <ac:chgData name="Frances Meek" userId="S::f.meek@nutrition.org.uk::f3af35cc-3229-46e1-af36-3525661cfbd3" providerId="AD" clId="Web-{5810AFAE-91AE-BF68-A09A-749E947989F6}" dt="2019-08-08T14:08:05.998" v="9"/>
          <ac:spMkLst>
            <pc:docMk/>
            <pc:sldMk cId="2183779907" sldId="298"/>
            <ac:spMk id="20483" creationId="{F7B23541-7FB5-469B-B041-5AF542472539}"/>
          </ac:spMkLst>
        </pc:spChg>
        <pc:spChg chg="mod">
          <ac:chgData name="Frances Meek" userId="S::f.meek@nutrition.org.uk::f3af35cc-3229-46e1-af36-3525661cfbd3" providerId="AD" clId="Web-{5810AFAE-91AE-BF68-A09A-749E947989F6}" dt="2019-08-08T14:08:45.030" v="19" actId="1076"/>
          <ac:spMkLst>
            <pc:docMk/>
            <pc:sldMk cId="2183779907" sldId="298"/>
            <ac:spMk id="20484" creationId="{39930295-A625-4977-BA51-AE871255B8B6}"/>
          </ac:spMkLst>
        </pc:spChg>
        <pc:spChg chg="mod">
          <ac:chgData name="Frances Meek" userId="S::f.meek@nutrition.org.uk::f3af35cc-3229-46e1-af36-3525661cfbd3" providerId="AD" clId="Web-{5810AFAE-91AE-BF68-A09A-749E947989F6}" dt="2019-08-08T14:08:49.608" v="21" actId="1076"/>
          <ac:spMkLst>
            <pc:docMk/>
            <pc:sldMk cId="2183779907" sldId="298"/>
            <ac:spMk id="20485" creationId="{FAE62116-F41E-4837-92FF-E9208DA59ADB}"/>
          </ac:spMkLst>
        </pc:spChg>
        <pc:spChg chg="mod">
          <ac:chgData name="Frances Meek" userId="S::f.meek@nutrition.org.uk::f3af35cc-3229-46e1-af36-3525661cfbd3" providerId="AD" clId="Web-{5810AFAE-91AE-BF68-A09A-749E947989F6}" dt="2019-08-08T14:08:47.186" v="20" actId="1076"/>
          <ac:spMkLst>
            <pc:docMk/>
            <pc:sldMk cId="2183779907" sldId="298"/>
            <ac:spMk id="20486" creationId="{7A8A3C90-8F6E-428E-A323-DB48FD94362A}"/>
          </ac:spMkLst>
        </pc:spChg>
        <pc:picChg chg="mod">
          <ac:chgData name="Frances Meek" userId="S::f.meek@nutrition.org.uk::f3af35cc-3229-46e1-af36-3525661cfbd3" providerId="AD" clId="Web-{5810AFAE-91AE-BF68-A09A-749E947989F6}" dt="2019-08-08T14:08:08.623" v="11" actId="1076"/>
          <ac:picMkLst>
            <pc:docMk/>
            <pc:sldMk cId="2183779907" sldId="298"/>
            <ac:picMk id="20487" creationId="{8A2BB972-1AC2-49DD-A19D-6EDF08EC28EE}"/>
          </ac:picMkLst>
        </pc:picChg>
        <pc:picChg chg="mod">
          <ac:chgData name="Frances Meek" userId="S::f.meek@nutrition.org.uk::f3af35cc-3229-46e1-af36-3525661cfbd3" providerId="AD" clId="Web-{5810AFAE-91AE-BF68-A09A-749E947989F6}" dt="2019-08-08T14:08:12.467" v="13" actId="1076"/>
          <ac:picMkLst>
            <pc:docMk/>
            <pc:sldMk cId="2183779907" sldId="298"/>
            <ac:picMk id="20488" creationId="{6D15EF05-CCB1-4BF0-8361-0B36410C1C86}"/>
          </ac:picMkLst>
        </pc:picChg>
        <pc:picChg chg="mod">
          <ac:chgData name="Frances Meek" userId="S::f.meek@nutrition.org.uk::f3af35cc-3229-46e1-af36-3525661cfbd3" providerId="AD" clId="Web-{5810AFAE-91AE-BF68-A09A-749E947989F6}" dt="2019-08-08T14:08:09.811" v="12" actId="1076"/>
          <ac:picMkLst>
            <pc:docMk/>
            <pc:sldMk cId="2183779907" sldId="298"/>
            <ac:picMk id="20489" creationId="{2C5112AB-89C0-4880-8DF9-472C098D3D40}"/>
          </ac:picMkLst>
        </pc:picChg>
      </pc:sldChg>
      <pc:sldChg chg="add del">
        <pc:chgData name="Frances Meek" userId="S::f.meek@nutrition.org.uk::f3af35cc-3229-46e1-af36-3525661cfbd3" providerId="AD" clId="Web-{5810AFAE-91AE-BF68-A09A-749E947989F6}" dt="2019-08-08T14:07:15.936" v="7"/>
        <pc:sldMkLst>
          <pc:docMk/>
          <pc:sldMk cId="3514856815" sldId="298"/>
        </pc:sldMkLst>
      </pc:sldChg>
      <pc:sldChg chg="addSp delSp modSp add">
        <pc:chgData name="Frances Meek" userId="S::f.meek@nutrition.org.uk::f3af35cc-3229-46e1-af36-3525661cfbd3" providerId="AD" clId="Web-{5810AFAE-91AE-BF68-A09A-749E947989F6}" dt="2019-08-08T14:09:45.827" v="34"/>
        <pc:sldMkLst>
          <pc:docMk/>
          <pc:sldMk cId="2870319113" sldId="299"/>
        </pc:sldMkLst>
        <pc:spChg chg="add mod">
          <ac:chgData name="Frances Meek" userId="S::f.meek@nutrition.org.uk::f3af35cc-3229-46e1-af36-3525661cfbd3" providerId="AD" clId="Web-{5810AFAE-91AE-BF68-A09A-749E947989F6}" dt="2019-08-08T14:09:45.827" v="34"/>
          <ac:spMkLst>
            <pc:docMk/>
            <pc:sldMk cId="2870319113" sldId="299"/>
            <ac:spMk id="2" creationId="{4111FAB7-959F-4D16-A2DC-7A8A5448F029}"/>
          </ac:spMkLst>
        </pc:spChg>
        <pc:spChg chg="del">
          <ac:chgData name="Frances Meek" userId="S::f.meek@nutrition.org.uk::f3af35cc-3229-46e1-af36-3525661cfbd3" providerId="AD" clId="Web-{5810AFAE-91AE-BF68-A09A-749E947989F6}" dt="2019-08-08T14:09:06.405" v="24"/>
          <ac:spMkLst>
            <pc:docMk/>
            <pc:sldMk cId="2870319113" sldId="299"/>
            <ac:spMk id="21507" creationId="{927BD003-ADD5-4CBD-B67B-42B6FECCAE90}"/>
          </ac:spMkLst>
        </pc:spChg>
        <pc:spChg chg="mod">
          <ac:chgData name="Frances Meek" userId="S::f.meek@nutrition.org.uk::f3af35cc-3229-46e1-af36-3525661cfbd3" providerId="AD" clId="Web-{5810AFAE-91AE-BF68-A09A-749E947989F6}" dt="2019-08-08T14:09:35.577" v="31" actId="1076"/>
          <ac:spMkLst>
            <pc:docMk/>
            <pc:sldMk cId="2870319113" sldId="299"/>
            <ac:spMk id="21508" creationId="{FF65121F-9291-4086-9072-FC8B576C9924}"/>
          </ac:spMkLst>
        </pc:spChg>
        <pc:spChg chg="mod">
          <ac:chgData name="Frances Meek" userId="S::f.meek@nutrition.org.uk::f3af35cc-3229-46e1-af36-3525661cfbd3" providerId="AD" clId="Web-{5810AFAE-91AE-BF68-A09A-749E947989F6}" dt="2019-08-08T14:09:39.702" v="33" actId="1076"/>
          <ac:spMkLst>
            <pc:docMk/>
            <pc:sldMk cId="2870319113" sldId="299"/>
            <ac:spMk id="21509" creationId="{6AA8CB71-7010-4A73-91B2-D835DFBF1CFB}"/>
          </ac:spMkLst>
        </pc:spChg>
        <pc:spChg chg="mod">
          <ac:chgData name="Frances Meek" userId="S::f.meek@nutrition.org.uk::f3af35cc-3229-46e1-af36-3525661cfbd3" providerId="AD" clId="Web-{5810AFAE-91AE-BF68-A09A-749E947989F6}" dt="2019-08-08T14:09:37.827" v="32" actId="1076"/>
          <ac:spMkLst>
            <pc:docMk/>
            <pc:sldMk cId="2870319113" sldId="299"/>
            <ac:spMk id="21510" creationId="{312862F3-517F-4623-A6A0-C1DBC89A74D3}"/>
          </ac:spMkLst>
        </pc:spChg>
        <pc:picChg chg="mod">
          <ac:chgData name="Frances Meek" userId="S::f.meek@nutrition.org.uk::f3af35cc-3229-46e1-af36-3525661cfbd3" providerId="AD" clId="Web-{5810AFAE-91AE-BF68-A09A-749E947989F6}" dt="2019-08-08T14:09:29.342" v="27" actId="1076"/>
          <ac:picMkLst>
            <pc:docMk/>
            <pc:sldMk cId="2870319113" sldId="299"/>
            <ac:picMk id="21511" creationId="{421BAA70-34A1-483E-A2C3-89BEC323F456}"/>
          </ac:picMkLst>
        </pc:picChg>
        <pc:picChg chg="mod">
          <ac:chgData name="Frances Meek" userId="S::f.meek@nutrition.org.uk::f3af35cc-3229-46e1-af36-3525661cfbd3" providerId="AD" clId="Web-{5810AFAE-91AE-BF68-A09A-749E947989F6}" dt="2019-08-08T14:09:33.499" v="30" actId="1076"/>
          <ac:picMkLst>
            <pc:docMk/>
            <pc:sldMk cId="2870319113" sldId="299"/>
            <ac:picMk id="21512" creationId="{CC70503A-7E5E-4904-8C6B-AF287FE682E4}"/>
          </ac:picMkLst>
        </pc:picChg>
        <pc:picChg chg="mod">
          <ac:chgData name="Frances Meek" userId="S::f.meek@nutrition.org.uk::f3af35cc-3229-46e1-af36-3525661cfbd3" providerId="AD" clId="Web-{5810AFAE-91AE-BF68-A09A-749E947989F6}" dt="2019-08-08T14:09:31.686" v="29" actId="1076"/>
          <ac:picMkLst>
            <pc:docMk/>
            <pc:sldMk cId="2870319113" sldId="299"/>
            <ac:picMk id="21513" creationId="{0E385444-4657-43A2-9F1E-78719AC1EF18}"/>
          </ac:picMkLst>
        </pc:picChg>
      </pc:sldChg>
      <pc:sldChg chg="add del">
        <pc:chgData name="Frances Meek" userId="S::f.meek@nutrition.org.uk::f3af35cc-3229-46e1-af36-3525661cfbd3" providerId="AD" clId="Web-{5810AFAE-91AE-BF68-A09A-749E947989F6}" dt="2019-08-08T14:09:21.124" v="26"/>
        <pc:sldMkLst>
          <pc:docMk/>
          <pc:sldMk cId="2707188226" sldId="300"/>
        </pc:sldMkLst>
      </pc:sldChg>
      <pc:sldChg chg="addSp delSp modSp add">
        <pc:chgData name="Frances Meek" userId="S::f.meek@nutrition.org.uk::f3af35cc-3229-46e1-af36-3525661cfbd3" providerId="AD" clId="Web-{5810AFAE-91AE-BF68-A09A-749E947989F6}" dt="2019-08-08T14:10:30.812" v="44"/>
        <pc:sldMkLst>
          <pc:docMk/>
          <pc:sldMk cId="3806699730" sldId="300"/>
        </pc:sldMkLst>
        <pc:spChg chg="add mod">
          <ac:chgData name="Frances Meek" userId="S::f.meek@nutrition.org.uk::f3af35cc-3229-46e1-af36-3525661cfbd3" providerId="AD" clId="Web-{5810AFAE-91AE-BF68-A09A-749E947989F6}" dt="2019-08-08T14:10:30.812" v="44"/>
          <ac:spMkLst>
            <pc:docMk/>
            <pc:sldMk cId="3806699730" sldId="300"/>
            <ac:spMk id="2" creationId="{57A2E37B-D8EF-42BD-8BDB-8624E6853586}"/>
          </ac:spMkLst>
        </pc:spChg>
        <pc:spChg chg="del">
          <ac:chgData name="Frances Meek" userId="S::f.meek@nutrition.org.uk::f3af35cc-3229-46e1-af36-3525661cfbd3" providerId="AD" clId="Web-{5810AFAE-91AE-BF68-A09A-749E947989F6}" dt="2019-08-08T14:10:09.749" v="37"/>
          <ac:spMkLst>
            <pc:docMk/>
            <pc:sldMk cId="3806699730" sldId="300"/>
            <ac:spMk id="22531" creationId="{0D03FA61-3CFA-4938-BBD5-CE6CB8E2102C}"/>
          </ac:spMkLst>
        </pc:spChg>
        <pc:spChg chg="mod">
          <ac:chgData name="Frances Meek" userId="S::f.meek@nutrition.org.uk::f3af35cc-3229-46e1-af36-3525661cfbd3" providerId="AD" clId="Web-{5810AFAE-91AE-BF68-A09A-749E947989F6}" dt="2019-08-08T14:10:18.796" v="41" actId="1076"/>
          <ac:spMkLst>
            <pc:docMk/>
            <pc:sldMk cId="3806699730" sldId="300"/>
            <ac:spMk id="22535" creationId="{906D326E-9997-4874-AD4C-00B5393213D6}"/>
          </ac:spMkLst>
        </pc:spChg>
        <pc:spChg chg="mod">
          <ac:chgData name="Frances Meek" userId="S::f.meek@nutrition.org.uk::f3af35cc-3229-46e1-af36-3525661cfbd3" providerId="AD" clId="Web-{5810AFAE-91AE-BF68-A09A-749E947989F6}" dt="2019-08-08T14:10:23.718" v="43" actId="1076"/>
          <ac:spMkLst>
            <pc:docMk/>
            <pc:sldMk cId="3806699730" sldId="300"/>
            <ac:spMk id="22536" creationId="{9B6F361A-53FD-4839-8F0B-63F464092471}"/>
          </ac:spMkLst>
        </pc:spChg>
        <pc:spChg chg="mod">
          <ac:chgData name="Frances Meek" userId="S::f.meek@nutrition.org.uk::f3af35cc-3229-46e1-af36-3525661cfbd3" providerId="AD" clId="Web-{5810AFAE-91AE-BF68-A09A-749E947989F6}" dt="2019-08-08T14:10:21.124" v="42" actId="1076"/>
          <ac:spMkLst>
            <pc:docMk/>
            <pc:sldMk cId="3806699730" sldId="300"/>
            <ac:spMk id="22537" creationId="{49180FEB-09C9-4C1D-B41C-6627C1D01FB6}"/>
          </ac:spMkLst>
        </pc:spChg>
        <pc:picChg chg="mod">
          <ac:chgData name="Frances Meek" userId="S::f.meek@nutrition.org.uk::f3af35cc-3229-46e1-af36-3525661cfbd3" providerId="AD" clId="Web-{5810AFAE-91AE-BF68-A09A-749E947989F6}" dt="2019-08-08T14:10:11.577" v="38" actId="1076"/>
          <ac:picMkLst>
            <pc:docMk/>
            <pc:sldMk cId="3806699730" sldId="300"/>
            <ac:picMk id="22532" creationId="{B3003011-E644-47C7-B285-5FEB7120B077}"/>
          </ac:picMkLst>
        </pc:picChg>
        <pc:picChg chg="mod">
          <ac:chgData name="Frances Meek" userId="S::f.meek@nutrition.org.uk::f3af35cc-3229-46e1-af36-3525661cfbd3" providerId="AD" clId="Web-{5810AFAE-91AE-BF68-A09A-749E947989F6}" dt="2019-08-08T14:10:15.655" v="40" actId="1076"/>
          <ac:picMkLst>
            <pc:docMk/>
            <pc:sldMk cId="3806699730" sldId="300"/>
            <ac:picMk id="22533" creationId="{00CF307D-2AB1-4F99-BBD5-C1F935DFD64E}"/>
          </ac:picMkLst>
        </pc:picChg>
        <pc:picChg chg="mod">
          <ac:chgData name="Frances Meek" userId="S::f.meek@nutrition.org.uk::f3af35cc-3229-46e1-af36-3525661cfbd3" providerId="AD" clId="Web-{5810AFAE-91AE-BF68-A09A-749E947989F6}" dt="2019-08-08T14:10:14.296" v="39" actId="1076"/>
          <ac:picMkLst>
            <pc:docMk/>
            <pc:sldMk cId="3806699730" sldId="300"/>
            <ac:picMk id="22534" creationId="{6F2C94D5-62E9-48EE-851E-1D44987E1DF0}"/>
          </ac:picMkLst>
        </pc:picChg>
      </pc:sldChg>
      <pc:sldChg chg="addSp delSp modSp add">
        <pc:chgData name="Frances Meek" userId="S::f.meek@nutrition.org.uk::f3af35cc-3229-46e1-af36-3525661cfbd3" providerId="AD" clId="Web-{5810AFAE-91AE-BF68-A09A-749E947989F6}" dt="2019-08-08T14:11:23.202" v="55" actId="1076"/>
        <pc:sldMkLst>
          <pc:docMk/>
          <pc:sldMk cId="88177773" sldId="301"/>
        </pc:sldMkLst>
        <pc:spChg chg="add mod">
          <ac:chgData name="Frances Meek" userId="S::f.meek@nutrition.org.uk::f3af35cc-3229-46e1-af36-3525661cfbd3" providerId="AD" clId="Web-{5810AFAE-91AE-BF68-A09A-749E947989F6}" dt="2019-08-08T14:11:23.202" v="55" actId="1076"/>
          <ac:spMkLst>
            <pc:docMk/>
            <pc:sldMk cId="88177773" sldId="301"/>
            <ac:spMk id="2" creationId="{06AE9DDB-84BE-4DE7-8557-E132B549AB85}"/>
          </ac:spMkLst>
        </pc:spChg>
        <pc:spChg chg="del">
          <ac:chgData name="Frances Meek" userId="S::f.meek@nutrition.org.uk::f3af35cc-3229-46e1-af36-3525661cfbd3" providerId="AD" clId="Web-{5810AFAE-91AE-BF68-A09A-749E947989F6}" dt="2019-08-08T14:10:53.124" v="47"/>
          <ac:spMkLst>
            <pc:docMk/>
            <pc:sldMk cId="88177773" sldId="301"/>
            <ac:spMk id="23555" creationId="{D90F4550-1B3B-4AF1-9677-F8926D2CB3BC}"/>
          </ac:spMkLst>
        </pc:spChg>
        <pc:spChg chg="mod">
          <ac:chgData name="Frances Meek" userId="S::f.meek@nutrition.org.uk::f3af35cc-3229-46e1-af36-3525661cfbd3" providerId="AD" clId="Web-{5810AFAE-91AE-BF68-A09A-749E947989F6}" dt="2019-08-08T14:11:08.546" v="51" actId="1076"/>
          <ac:spMkLst>
            <pc:docMk/>
            <pc:sldMk cId="88177773" sldId="301"/>
            <ac:spMk id="23559" creationId="{78B2B5C3-870F-4434-A5AA-E1D7972B5349}"/>
          </ac:spMkLst>
        </pc:spChg>
        <pc:spChg chg="mod">
          <ac:chgData name="Frances Meek" userId="S::f.meek@nutrition.org.uk::f3af35cc-3229-46e1-af36-3525661cfbd3" providerId="AD" clId="Web-{5810AFAE-91AE-BF68-A09A-749E947989F6}" dt="2019-08-08T14:11:15.312" v="53" actId="1076"/>
          <ac:spMkLst>
            <pc:docMk/>
            <pc:sldMk cId="88177773" sldId="301"/>
            <ac:spMk id="23560" creationId="{A4D7BC99-9AE3-4E94-9D92-73EDE6F6438F}"/>
          </ac:spMkLst>
        </pc:spChg>
        <pc:spChg chg="mod">
          <ac:chgData name="Frances Meek" userId="S::f.meek@nutrition.org.uk::f3af35cc-3229-46e1-af36-3525661cfbd3" providerId="AD" clId="Web-{5810AFAE-91AE-BF68-A09A-749E947989F6}" dt="2019-08-08T14:11:11.828" v="52" actId="1076"/>
          <ac:spMkLst>
            <pc:docMk/>
            <pc:sldMk cId="88177773" sldId="301"/>
            <ac:spMk id="23561" creationId="{5C3FDE7A-15ED-4CB0-95FB-D58DAA6D8E1F}"/>
          </ac:spMkLst>
        </pc:spChg>
        <pc:picChg chg="mod">
          <ac:chgData name="Frances Meek" userId="S::f.meek@nutrition.org.uk::f3af35cc-3229-46e1-af36-3525661cfbd3" providerId="AD" clId="Web-{5810AFAE-91AE-BF68-A09A-749E947989F6}" dt="2019-08-08T14:11:01.796" v="48" actId="1076"/>
          <ac:picMkLst>
            <pc:docMk/>
            <pc:sldMk cId="88177773" sldId="301"/>
            <ac:picMk id="23556" creationId="{36B61FBE-30D0-4DC1-A8C5-B6035B79329E}"/>
          </ac:picMkLst>
        </pc:picChg>
        <pc:picChg chg="mod">
          <ac:chgData name="Frances Meek" userId="S::f.meek@nutrition.org.uk::f3af35cc-3229-46e1-af36-3525661cfbd3" providerId="AD" clId="Web-{5810AFAE-91AE-BF68-A09A-749E947989F6}" dt="2019-08-08T14:11:03.155" v="49" actId="1076"/>
          <ac:picMkLst>
            <pc:docMk/>
            <pc:sldMk cId="88177773" sldId="301"/>
            <ac:picMk id="23557" creationId="{2390CFC6-FA62-4450-9B65-FDE9AC3FC3FF}"/>
          </ac:picMkLst>
        </pc:picChg>
        <pc:picChg chg="mod">
          <ac:chgData name="Frances Meek" userId="S::f.meek@nutrition.org.uk::f3af35cc-3229-46e1-af36-3525661cfbd3" providerId="AD" clId="Web-{5810AFAE-91AE-BF68-A09A-749E947989F6}" dt="2019-08-08T14:11:05.171" v="50" actId="1076"/>
          <ac:picMkLst>
            <pc:docMk/>
            <pc:sldMk cId="88177773" sldId="301"/>
            <ac:picMk id="23558" creationId="{8CAF0B45-0625-42B1-8A06-740AAD94DD0E}"/>
          </ac:picMkLst>
        </pc:picChg>
      </pc:sldChg>
      <pc:sldChg chg="addSp delSp modSp add">
        <pc:chgData name="Frances Meek" userId="S::f.meek@nutrition.org.uk::f3af35cc-3229-46e1-af36-3525661cfbd3" providerId="AD" clId="Web-{5810AFAE-91AE-BF68-A09A-749E947989F6}" dt="2019-08-08T14:12:15.484" v="70" actId="1076"/>
        <pc:sldMkLst>
          <pc:docMk/>
          <pc:sldMk cId="3057949839" sldId="302"/>
        </pc:sldMkLst>
        <pc:spChg chg="add mod">
          <ac:chgData name="Frances Meek" userId="S::f.meek@nutrition.org.uk::f3af35cc-3229-46e1-af36-3525661cfbd3" providerId="AD" clId="Web-{5810AFAE-91AE-BF68-A09A-749E947989F6}" dt="2019-08-08T14:12:15.484" v="70" actId="1076"/>
          <ac:spMkLst>
            <pc:docMk/>
            <pc:sldMk cId="3057949839" sldId="302"/>
            <ac:spMk id="2" creationId="{62A06B3F-29A9-4576-95E4-4CA2EB0943EF}"/>
          </ac:spMkLst>
        </pc:spChg>
        <pc:spChg chg="del mod">
          <ac:chgData name="Frances Meek" userId="S::f.meek@nutrition.org.uk::f3af35cc-3229-46e1-af36-3525661cfbd3" providerId="AD" clId="Web-{5810AFAE-91AE-BF68-A09A-749E947989F6}" dt="2019-08-08T14:11:40.203" v="60"/>
          <ac:spMkLst>
            <pc:docMk/>
            <pc:sldMk cId="3057949839" sldId="302"/>
            <ac:spMk id="24579" creationId="{04A3417D-FF8E-41A8-B4EF-2B312038FCDC}"/>
          </ac:spMkLst>
        </pc:spChg>
        <pc:spChg chg="mod">
          <ac:chgData name="Frances Meek" userId="S::f.meek@nutrition.org.uk::f3af35cc-3229-46e1-af36-3525661cfbd3" providerId="AD" clId="Web-{5810AFAE-91AE-BF68-A09A-749E947989F6}" dt="2019-08-08T14:11:48.093" v="64" actId="1076"/>
          <ac:spMkLst>
            <pc:docMk/>
            <pc:sldMk cId="3057949839" sldId="302"/>
            <ac:spMk id="24583" creationId="{3E1B47A4-7B38-434C-9220-24DE8BFF5343}"/>
          </ac:spMkLst>
        </pc:spChg>
        <pc:spChg chg="mod">
          <ac:chgData name="Frances Meek" userId="S::f.meek@nutrition.org.uk::f3af35cc-3229-46e1-af36-3525661cfbd3" providerId="AD" clId="Web-{5810AFAE-91AE-BF68-A09A-749E947989F6}" dt="2019-08-08T14:11:52.953" v="66" actId="1076"/>
          <ac:spMkLst>
            <pc:docMk/>
            <pc:sldMk cId="3057949839" sldId="302"/>
            <ac:spMk id="24584" creationId="{3B7F53D4-D065-4339-8A06-54195836A6AE}"/>
          </ac:spMkLst>
        </pc:spChg>
        <pc:spChg chg="mod">
          <ac:chgData name="Frances Meek" userId="S::f.meek@nutrition.org.uk::f3af35cc-3229-46e1-af36-3525661cfbd3" providerId="AD" clId="Web-{5810AFAE-91AE-BF68-A09A-749E947989F6}" dt="2019-08-08T14:11:50.515" v="65" actId="1076"/>
          <ac:spMkLst>
            <pc:docMk/>
            <pc:sldMk cId="3057949839" sldId="302"/>
            <ac:spMk id="24585" creationId="{D159E772-2EB4-40BB-9378-9EF4E48FD938}"/>
          </ac:spMkLst>
        </pc:spChg>
        <pc:picChg chg="mod">
          <ac:chgData name="Frances Meek" userId="S::f.meek@nutrition.org.uk::f3af35cc-3229-46e1-af36-3525661cfbd3" providerId="AD" clId="Web-{5810AFAE-91AE-BF68-A09A-749E947989F6}" dt="2019-08-08T14:11:42.015" v="61" actId="1076"/>
          <ac:picMkLst>
            <pc:docMk/>
            <pc:sldMk cId="3057949839" sldId="302"/>
            <ac:picMk id="24580" creationId="{2525483D-3B49-42B9-A422-509C3B2741EF}"/>
          </ac:picMkLst>
        </pc:picChg>
        <pc:picChg chg="mod">
          <ac:chgData name="Frances Meek" userId="S::f.meek@nutrition.org.uk::f3af35cc-3229-46e1-af36-3525661cfbd3" providerId="AD" clId="Web-{5810AFAE-91AE-BF68-A09A-749E947989F6}" dt="2019-08-08T14:11:45.593" v="63" actId="1076"/>
          <ac:picMkLst>
            <pc:docMk/>
            <pc:sldMk cId="3057949839" sldId="302"/>
            <ac:picMk id="24581" creationId="{8792FC02-59D9-40F0-A332-7931D275CD07}"/>
          </ac:picMkLst>
        </pc:picChg>
        <pc:picChg chg="mod">
          <ac:chgData name="Frances Meek" userId="S::f.meek@nutrition.org.uk::f3af35cc-3229-46e1-af36-3525661cfbd3" providerId="AD" clId="Web-{5810AFAE-91AE-BF68-A09A-749E947989F6}" dt="2019-08-08T14:11:43.859" v="62" actId="1076"/>
          <ac:picMkLst>
            <pc:docMk/>
            <pc:sldMk cId="3057949839" sldId="302"/>
            <ac:picMk id="24582" creationId="{B5BA6934-DFE5-431A-8AD1-5AEE18EC70F0}"/>
          </ac:picMkLst>
        </pc:picChg>
      </pc:sldChg>
      <pc:sldChg chg="add del">
        <pc:chgData name="Frances Meek" userId="S::f.meek@nutrition.org.uk::f3af35cc-3229-46e1-af36-3525661cfbd3" providerId="AD" clId="Web-{5810AFAE-91AE-BF68-A09A-749E947989F6}" dt="2019-08-08T14:12:03.141" v="68"/>
        <pc:sldMkLst>
          <pc:docMk/>
          <pc:sldMk cId="2287077540" sldId="303"/>
        </pc:sldMkLst>
      </pc:sldChg>
      <pc:sldChg chg="addSp delSp modSp add">
        <pc:chgData name="Frances Meek" userId="S::f.meek@nutrition.org.uk::f3af35cc-3229-46e1-af36-3525661cfbd3" providerId="AD" clId="Web-{5810AFAE-91AE-BF68-A09A-749E947989F6}" dt="2019-08-08T14:12:59.968" v="82" actId="1076"/>
        <pc:sldMkLst>
          <pc:docMk/>
          <pc:sldMk cId="2382750889" sldId="303"/>
        </pc:sldMkLst>
        <pc:spChg chg="add mod">
          <ac:chgData name="Frances Meek" userId="S::f.meek@nutrition.org.uk::f3af35cc-3229-46e1-af36-3525661cfbd3" providerId="AD" clId="Web-{5810AFAE-91AE-BF68-A09A-749E947989F6}" dt="2019-08-08T14:12:59.968" v="82" actId="1076"/>
          <ac:spMkLst>
            <pc:docMk/>
            <pc:sldMk cId="2382750889" sldId="303"/>
            <ac:spMk id="2" creationId="{97FABCD6-B14D-4C9B-9350-C03868535173}"/>
          </ac:spMkLst>
        </pc:spChg>
        <pc:spChg chg="del">
          <ac:chgData name="Frances Meek" userId="S::f.meek@nutrition.org.uk::f3af35cc-3229-46e1-af36-3525661cfbd3" providerId="AD" clId="Web-{5810AFAE-91AE-BF68-A09A-749E947989F6}" dt="2019-08-08T14:12:29.687" v="73"/>
          <ac:spMkLst>
            <pc:docMk/>
            <pc:sldMk cId="2382750889" sldId="303"/>
            <ac:spMk id="25603" creationId="{63E53126-4191-4895-B8A9-4602940FA9CC}"/>
          </ac:spMkLst>
        </pc:spChg>
        <pc:spChg chg="mod">
          <ac:chgData name="Frances Meek" userId="S::f.meek@nutrition.org.uk::f3af35cc-3229-46e1-af36-3525661cfbd3" providerId="AD" clId="Web-{5810AFAE-91AE-BF68-A09A-749E947989F6}" dt="2019-08-08T14:12:43.515" v="78" actId="1076"/>
          <ac:spMkLst>
            <pc:docMk/>
            <pc:sldMk cId="2382750889" sldId="303"/>
            <ac:spMk id="25607" creationId="{EA0234DB-7662-4128-A959-C8E7C450090D}"/>
          </ac:spMkLst>
        </pc:spChg>
        <pc:spChg chg="mod">
          <ac:chgData name="Frances Meek" userId="S::f.meek@nutrition.org.uk::f3af35cc-3229-46e1-af36-3525661cfbd3" providerId="AD" clId="Web-{5810AFAE-91AE-BF68-A09A-749E947989F6}" dt="2019-08-08T14:12:48.922" v="80" actId="1076"/>
          <ac:spMkLst>
            <pc:docMk/>
            <pc:sldMk cId="2382750889" sldId="303"/>
            <ac:spMk id="25608" creationId="{066BE6C0-0E24-49FA-8737-99932CE90308}"/>
          </ac:spMkLst>
        </pc:spChg>
        <pc:spChg chg="mod">
          <ac:chgData name="Frances Meek" userId="S::f.meek@nutrition.org.uk::f3af35cc-3229-46e1-af36-3525661cfbd3" providerId="AD" clId="Web-{5810AFAE-91AE-BF68-A09A-749E947989F6}" dt="2019-08-08T14:12:46.672" v="79" actId="1076"/>
          <ac:spMkLst>
            <pc:docMk/>
            <pc:sldMk cId="2382750889" sldId="303"/>
            <ac:spMk id="25609" creationId="{4962830B-DF8B-4AA0-A5A1-5FA25EA8AF41}"/>
          </ac:spMkLst>
        </pc:spChg>
        <pc:picChg chg="mod">
          <ac:chgData name="Frances Meek" userId="S::f.meek@nutrition.org.uk::f3af35cc-3229-46e1-af36-3525661cfbd3" providerId="AD" clId="Web-{5810AFAE-91AE-BF68-A09A-749E947989F6}" dt="2019-08-08T14:12:40.109" v="77" actId="1076"/>
          <ac:picMkLst>
            <pc:docMk/>
            <pc:sldMk cId="2382750889" sldId="303"/>
            <ac:picMk id="25604" creationId="{419D89B9-97ED-4D35-BFDB-E448234378A9}"/>
          </ac:picMkLst>
        </pc:picChg>
        <pc:picChg chg="mod">
          <ac:chgData name="Frances Meek" userId="S::f.meek@nutrition.org.uk::f3af35cc-3229-46e1-af36-3525661cfbd3" providerId="AD" clId="Web-{5810AFAE-91AE-BF68-A09A-749E947989F6}" dt="2019-08-08T14:12:33.671" v="75" actId="1076"/>
          <ac:picMkLst>
            <pc:docMk/>
            <pc:sldMk cId="2382750889" sldId="303"/>
            <ac:picMk id="25605" creationId="{5BFB60C7-09E9-4ABC-8444-F3321D5F3B8E}"/>
          </ac:picMkLst>
        </pc:picChg>
        <pc:picChg chg="mod">
          <ac:chgData name="Frances Meek" userId="S::f.meek@nutrition.org.uk::f3af35cc-3229-46e1-af36-3525661cfbd3" providerId="AD" clId="Web-{5810AFAE-91AE-BF68-A09A-749E947989F6}" dt="2019-08-08T14:12:31.953" v="74" actId="1076"/>
          <ac:picMkLst>
            <pc:docMk/>
            <pc:sldMk cId="2382750889" sldId="303"/>
            <ac:picMk id="25606" creationId="{E6825DE7-C114-4C16-98FA-EE51A209DD2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8638122-7A4E-4B60-8F7F-9F0B2D65D6E8}" type="datetimeFigureOut">
              <a:rPr lang="en-GB" smtClean="0"/>
              <a:t>16/09/2019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A8EAEF6-F195-4150-BCB5-0858F72454D4}" type="slidenum">
              <a:rPr lang="en-GB" smtClean="0"/>
              <a:t>‹#›</a:t>
            </a:fld>
            <a:endParaRPr lang="en-GB"/>
          </a:p>
        </p:txBody>
      </p:sp>
    </p:spTree>
    <p:extLst>
      <p:ext uri="{BB962C8B-B14F-4D97-AF65-F5344CB8AC3E}">
        <p14:creationId xmlns:p14="http://schemas.microsoft.com/office/powerpoint/2010/main" val="27475623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2019</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a:cs typeface="Arial"/>
              </a:rPr>
              <a:t>Did you know?</a:t>
            </a: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Weaned lambs</a:t>
            </a:r>
            <a:endParaRPr lang="en-GB" dirty="0"/>
          </a:p>
        </p:txBody>
      </p:sp>
      <p:sp>
        <p:nvSpPr>
          <p:cNvPr id="4" name="Subtitle 2"/>
          <p:cNvSpPr>
            <a:spLocks noGrp="1"/>
          </p:cNvSpPr>
          <p:nvPr>
            <p:ph type="subTitle" idx="1"/>
          </p:nvPr>
        </p:nvSpPr>
        <p:spPr>
          <a:xfrm>
            <a:off x="1169274" y="2333758"/>
            <a:ext cx="6429390" cy="3673849"/>
          </a:xfrm>
        </p:spPr>
        <p:txBody>
          <a:bodyPr/>
          <a:lstStyle/>
          <a:p>
            <a:pPr>
              <a:defRPr/>
            </a:pPr>
            <a:r>
              <a:rPr lang="en-GB" sz="2000" dirty="0" smtClean="0"/>
              <a:t>Lambs stay with their mothers for 12‒16 weeks before being </a:t>
            </a:r>
            <a:r>
              <a:rPr lang="en-GB" sz="2000" dirty="0" smtClean="0"/>
              <a:t>weaned.</a:t>
            </a:r>
            <a:endParaRPr lang="en-GB" sz="2000" dirty="0" smtClean="0"/>
          </a:p>
          <a:p>
            <a:pPr>
              <a:defRPr/>
            </a:pPr>
            <a:r>
              <a:rPr lang="en-GB" altLang="en-US" sz="2000" dirty="0" smtClean="0"/>
              <a:t>Lambs </a:t>
            </a:r>
            <a:r>
              <a:rPr lang="en-GB" altLang="en-US" sz="2000" dirty="0"/>
              <a:t>are weaned when they no longer require milk from their mother and the majority of their diet is </a:t>
            </a:r>
            <a:r>
              <a:rPr lang="en-GB" altLang="en-US" sz="2000" dirty="0" smtClean="0"/>
              <a:t>grass.</a:t>
            </a:r>
            <a:endParaRPr lang="en-GB" altLang="en-US" sz="2000" dirty="0"/>
          </a:p>
          <a:p>
            <a:pPr>
              <a:defRPr/>
            </a:pPr>
            <a:r>
              <a:rPr lang="en-GB" altLang="en-US" sz="2000" dirty="0"/>
              <a:t>A weaned </a:t>
            </a:r>
            <a:r>
              <a:rPr lang="en-GB" altLang="en-US" sz="2000" dirty="0" smtClean="0"/>
              <a:t>lamb </a:t>
            </a:r>
            <a:r>
              <a:rPr lang="en-GB" altLang="en-US" sz="2000" dirty="0"/>
              <a:t>can weigh </a:t>
            </a:r>
            <a:r>
              <a:rPr lang="en-GB" altLang="en-US" sz="2000" dirty="0" smtClean="0"/>
              <a:t>20‒38 </a:t>
            </a:r>
            <a:r>
              <a:rPr lang="en-GB" altLang="en-US" sz="2000" dirty="0" smtClean="0"/>
              <a:t>kg. </a:t>
            </a:r>
            <a:endParaRPr lang="en-GB" altLang="en-US" sz="2000" dirty="0" smtClean="0"/>
          </a:p>
          <a:p>
            <a:pPr>
              <a:defRPr/>
            </a:pPr>
            <a:r>
              <a:rPr lang="en-GB" altLang="en-US" sz="2000" dirty="0" smtClean="0"/>
              <a:t>Sheep are ready to be sold for meat once they are 38-40 kg and </a:t>
            </a:r>
            <a:r>
              <a:rPr lang="en-GB" altLang="en-US" sz="2000" dirty="0" smtClean="0"/>
              <a:t>well-grown.</a:t>
            </a:r>
            <a:endParaRPr lang="en-GB" altLang="en-US" sz="2000" dirty="0"/>
          </a:p>
          <a:p>
            <a:pPr>
              <a:defRPr/>
            </a:pPr>
            <a:endParaRPr lang="en-GB" sz="2000" dirty="0" smtClean="0"/>
          </a:p>
          <a:p>
            <a:pPr>
              <a:defRPr/>
            </a:pPr>
            <a:endParaRPr lang="en-GB" sz="2000" dirty="0" smtClean="0"/>
          </a:p>
          <a:p>
            <a:pPr>
              <a:defRPr/>
            </a:pPr>
            <a:endParaRPr lang="en-GB" sz="2000" dirty="0"/>
          </a:p>
        </p:txBody>
      </p:sp>
      <p:pic>
        <p:nvPicPr>
          <p:cNvPr id="5" name="Picture 4"/>
          <p:cNvPicPr>
            <a:picLocks noChangeAspect="1"/>
          </p:cNvPicPr>
          <p:nvPr/>
        </p:nvPicPr>
        <p:blipFill rotWithShape="1">
          <a:blip r:embed="rId2"/>
          <a:srcRect t="28877" b="7574"/>
          <a:stretch/>
        </p:blipFill>
        <p:spPr>
          <a:xfrm>
            <a:off x="7779032" y="3084140"/>
            <a:ext cx="4279804" cy="975796"/>
          </a:xfrm>
          <a:prstGeom prst="rect">
            <a:avLst/>
          </a:prstGeom>
        </p:spPr>
      </p:pic>
    </p:spTree>
    <p:extLst>
      <p:ext uri="{BB962C8B-B14F-4D97-AF65-F5344CB8AC3E}">
        <p14:creationId xmlns:p14="http://schemas.microsoft.com/office/powerpoint/2010/main" val="851291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354792"/>
            <a:ext cx="9720000" cy="720000"/>
          </a:xfrm>
        </p:spPr>
        <p:txBody>
          <a:bodyPr/>
          <a:lstStyle/>
          <a:p>
            <a:r>
              <a:rPr lang="en-US" dirty="0" smtClean="0"/>
              <a:t>Feeding cattle and sheep</a:t>
            </a:r>
            <a:endParaRPr lang="en-US" dirty="0"/>
          </a:p>
        </p:txBody>
      </p:sp>
      <p:sp>
        <p:nvSpPr>
          <p:cNvPr id="3" name="Subtitle 2"/>
          <p:cNvSpPr>
            <a:spLocks noGrp="1"/>
          </p:cNvSpPr>
          <p:nvPr>
            <p:ph type="subTitle" idx="1"/>
          </p:nvPr>
        </p:nvSpPr>
        <p:spPr>
          <a:xfrm>
            <a:off x="1169275" y="2229167"/>
            <a:ext cx="6172052" cy="3949564"/>
          </a:xfrm>
        </p:spPr>
        <p:txBody>
          <a:bodyPr/>
          <a:lstStyle/>
          <a:p>
            <a:pPr marL="0" indent="0">
              <a:buNone/>
              <a:defRPr/>
            </a:pPr>
            <a:r>
              <a:rPr lang="en-GB" sz="2400" b="1" dirty="0" smtClean="0">
                <a:solidFill>
                  <a:srgbClr val="263B83"/>
                </a:solidFill>
              </a:rPr>
              <a:t>Did you know</a:t>
            </a:r>
            <a:r>
              <a:rPr lang="en-GB" sz="2400" b="1" dirty="0" smtClean="0">
                <a:solidFill>
                  <a:srgbClr val="263B83"/>
                </a:solidFill>
              </a:rPr>
              <a:t>?</a:t>
            </a:r>
            <a:endParaRPr lang="en-GB" sz="2000" dirty="0" smtClean="0"/>
          </a:p>
          <a:p>
            <a:pPr>
              <a:defRPr/>
            </a:pPr>
            <a:r>
              <a:rPr lang="en-GB" sz="2000" dirty="0" smtClean="0"/>
              <a:t>Cattle and sheep are ruminants - they </a:t>
            </a:r>
            <a:r>
              <a:rPr lang="en-GB" sz="2000" dirty="0"/>
              <a:t>have </a:t>
            </a:r>
            <a:r>
              <a:rPr lang="en-GB" sz="2000" dirty="0" smtClean="0"/>
              <a:t>one stomach with four </a:t>
            </a:r>
            <a:r>
              <a:rPr lang="en-GB" sz="2000" dirty="0" smtClean="0"/>
              <a:t>compartments.</a:t>
            </a:r>
            <a:endParaRPr lang="en-GB" sz="2000" dirty="0" smtClean="0"/>
          </a:p>
          <a:p>
            <a:pPr>
              <a:defRPr/>
            </a:pPr>
            <a:r>
              <a:rPr lang="en-GB" sz="2000" dirty="0"/>
              <a:t>T</a:t>
            </a:r>
            <a:r>
              <a:rPr lang="en-GB" sz="2000" dirty="0" smtClean="0"/>
              <a:t>hey </a:t>
            </a:r>
            <a:r>
              <a:rPr lang="en-GB" sz="2000" dirty="0"/>
              <a:t>are able to eat grass and other </a:t>
            </a:r>
            <a:r>
              <a:rPr lang="en-GB" sz="2000" dirty="0" smtClean="0"/>
              <a:t>plants as their primary food </a:t>
            </a:r>
            <a:r>
              <a:rPr lang="en-GB" sz="2000" dirty="0" smtClean="0"/>
              <a:t>source. </a:t>
            </a:r>
            <a:endParaRPr lang="en-GB" sz="2000" dirty="0" smtClean="0"/>
          </a:p>
          <a:p>
            <a:pPr>
              <a:defRPr/>
            </a:pPr>
            <a:r>
              <a:rPr lang="en-GB" sz="2000" dirty="0" smtClean="0"/>
              <a:t>Silage and hay are forms of conserved grass. Farmers cut the grass in the spring and summer and bale it up to feed in the winter when grass growth has slowed </a:t>
            </a:r>
            <a:r>
              <a:rPr lang="en-GB" sz="2000" dirty="0" smtClean="0"/>
              <a:t>down.</a:t>
            </a:r>
            <a:endParaRPr lang="en-GB" sz="2000" dirty="0" smtClean="0"/>
          </a:p>
          <a:p>
            <a:pPr>
              <a:defRPr/>
            </a:pPr>
            <a:endParaRPr lang="en-GB" sz="2000" dirty="0"/>
          </a:p>
        </p:txBody>
      </p:sp>
      <p:pic>
        <p:nvPicPr>
          <p:cNvPr id="4" name="Picture 3"/>
          <p:cNvPicPr>
            <a:picLocks noChangeAspect="1"/>
          </p:cNvPicPr>
          <p:nvPr/>
        </p:nvPicPr>
        <p:blipFill>
          <a:blip r:embed="rId2"/>
          <a:stretch>
            <a:fillRect/>
          </a:stretch>
        </p:blipFill>
        <p:spPr>
          <a:xfrm>
            <a:off x="8295729" y="2872467"/>
            <a:ext cx="3379929" cy="2534947"/>
          </a:xfrm>
          <a:prstGeom prst="rect">
            <a:avLst/>
          </a:prstGeom>
        </p:spPr>
      </p:pic>
    </p:spTree>
    <p:extLst>
      <p:ext uri="{BB962C8B-B14F-4D97-AF65-F5344CB8AC3E}">
        <p14:creationId xmlns:p14="http://schemas.microsoft.com/office/powerpoint/2010/main" val="425482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4771" y="1421871"/>
            <a:ext cx="9720000" cy="720000"/>
          </a:xfrm>
        </p:spPr>
        <p:txBody>
          <a:bodyPr/>
          <a:lstStyle/>
          <a:p>
            <a:r>
              <a:rPr lang="en-US" dirty="0" smtClean="0"/>
              <a:t>Pigs</a:t>
            </a:r>
            <a:endParaRPr lang="en-US" dirty="0"/>
          </a:p>
        </p:txBody>
      </p:sp>
      <p:sp>
        <p:nvSpPr>
          <p:cNvPr id="3" name="Subtitle 2"/>
          <p:cNvSpPr>
            <a:spLocks noGrp="1"/>
          </p:cNvSpPr>
          <p:nvPr>
            <p:ph type="subTitle" idx="1"/>
          </p:nvPr>
        </p:nvSpPr>
        <p:spPr>
          <a:xfrm>
            <a:off x="964187" y="2073719"/>
            <a:ext cx="6490308" cy="3600000"/>
          </a:xfrm>
        </p:spPr>
        <p:txBody>
          <a:bodyPr/>
          <a:lstStyle/>
          <a:p>
            <a:pPr>
              <a:defRPr/>
            </a:pPr>
            <a:r>
              <a:rPr lang="en-GB" sz="2000" dirty="0"/>
              <a:t>Today's pig industry has been influenced by 6000 years of </a:t>
            </a:r>
            <a:r>
              <a:rPr lang="en-GB" sz="2000" dirty="0" smtClean="0"/>
              <a:t>history.</a:t>
            </a:r>
            <a:endParaRPr lang="en-GB" sz="2000" dirty="0" smtClean="0"/>
          </a:p>
          <a:p>
            <a:pPr>
              <a:defRPr/>
            </a:pPr>
            <a:r>
              <a:rPr lang="en-GB" sz="2000" dirty="0" smtClean="0"/>
              <a:t>From </a:t>
            </a:r>
            <a:r>
              <a:rPr lang="en-GB" sz="2000" dirty="0"/>
              <a:t>the start pigs were bred to consume waste products, fertilise the land and </a:t>
            </a:r>
            <a:r>
              <a:rPr lang="en-GB" sz="2000" dirty="0" smtClean="0"/>
              <a:t>provide </a:t>
            </a:r>
            <a:r>
              <a:rPr lang="en-GB" sz="2000" dirty="0"/>
              <a:t>essential </a:t>
            </a:r>
            <a:r>
              <a:rPr lang="en-GB" sz="2000" dirty="0" smtClean="0"/>
              <a:t>meat.</a:t>
            </a:r>
            <a:endParaRPr lang="en-GB" sz="2000" dirty="0" smtClean="0"/>
          </a:p>
          <a:p>
            <a:pPr>
              <a:defRPr/>
            </a:pPr>
            <a:r>
              <a:rPr lang="en-GB" sz="2000" dirty="0" smtClean="0"/>
              <a:t>Both </a:t>
            </a:r>
            <a:r>
              <a:rPr lang="en-GB" sz="2000" dirty="0"/>
              <a:t>the Greeks and Romans ate pork and history books refer to ‘swine’ being kept as early as </a:t>
            </a:r>
            <a:r>
              <a:rPr lang="en-GB" sz="2000" dirty="0" smtClean="0"/>
              <a:t>800BC.</a:t>
            </a:r>
            <a:endParaRPr lang="en-GB" sz="2000" dirty="0" smtClean="0"/>
          </a:p>
          <a:p>
            <a:pPr>
              <a:defRPr/>
            </a:pPr>
            <a:r>
              <a:rPr lang="en-GB" sz="2000" dirty="0" smtClean="0"/>
              <a:t>At </a:t>
            </a:r>
            <a:r>
              <a:rPr lang="en-GB" sz="2000" dirty="0"/>
              <a:t>one time most people in Britain would have kept a </a:t>
            </a:r>
            <a:r>
              <a:rPr lang="en-GB" sz="2000" dirty="0" smtClean="0"/>
              <a:t>pig. </a:t>
            </a:r>
            <a:r>
              <a:rPr lang="en-GB" sz="2000" dirty="0" smtClean="0"/>
              <a:t>Now days, </a:t>
            </a:r>
            <a:r>
              <a:rPr lang="en-GB" sz="2000" dirty="0" smtClean="0"/>
              <a:t>pigs </a:t>
            </a:r>
            <a:r>
              <a:rPr lang="en-GB" sz="2000" dirty="0"/>
              <a:t>are generally reared on specialised pig </a:t>
            </a:r>
            <a:r>
              <a:rPr lang="en-GB" sz="2000" dirty="0" smtClean="0"/>
              <a:t>farms.</a:t>
            </a:r>
            <a:endParaRPr lang="en-GB" sz="2000" dirty="0"/>
          </a:p>
        </p:txBody>
      </p:sp>
      <p:pic>
        <p:nvPicPr>
          <p:cNvPr id="4" name="Picture 14" descr="C:\dropbox\Frances\Dropbox\M&amp;E poster winter 2016\Nicolap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297" y="2141871"/>
            <a:ext cx="4018673" cy="28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5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Pig breeding</a:t>
            </a:r>
            <a:endParaRPr lang="en-US" dirty="0"/>
          </a:p>
        </p:txBody>
      </p:sp>
      <p:sp>
        <p:nvSpPr>
          <p:cNvPr id="3" name="Subtitle 2"/>
          <p:cNvSpPr>
            <a:spLocks noGrp="1"/>
          </p:cNvSpPr>
          <p:nvPr>
            <p:ph type="subTitle" idx="1"/>
          </p:nvPr>
        </p:nvSpPr>
        <p:spPr>
          <a:xfrm>
            <a:off x="1169274" y="2456881"/>
            <a:ext cx="6381057" cy="3267916"/>
          </a:xfrm>
        </p:spPr>
        <p:txBody>
          <a:bodyPr/>
          <a:lstStyle/>
          <a:p>
            <a:pPr marL="0" indent="0">
              <a:buNone/>
              <a:defRPr/>
            </a:pPr>
            <a:r>
              <a:rPr lang="en-GB" sz="2400" b="1" dirty="0" smtClean="0">
                <a:solidFill>
                  <a:srgbClr val="263B83"/>
                </a:solidFill>
              </a:rPr>
              <a:t>Did you know</a:t>
            </a:r>
            <a:r>
              <a:rPr lang="en-GB" sz="2400" b="1" dirty="0" smtClean="0">
                <a:solidFill>
                  <a:srgbClr val="263B83"/>
                </a:solidFill>
              </a:rPr>
              <a:t>?</a:t>
            </a:r>
            <a:endParaRPr lang="en-GB" sz="900" b="1" dirty="0" smtClean="0">
              <a:solidFill>
                <a:srgbClr val="263B83"/>
              </a:solidFill>
            </a:endParaRPr>
          </a:p>
          <a:p>
            <a:pPr>
              <a:defRPr/>
            </a:pPr>
            <a:r>
              <a:rPr lang="en-GB" sz="2000" dirty="0" smtClean="0"/>
              <a:t>The boar</a:t>
            </a:r>
            <a:r>
              <a:rPr lang="en-GB" sz="2000" dirty="0"/>
              <a:t> </a:t>
            </a:r>
            <a:r>
              <a:rPr lang="en-GB" sz="2000" dirty="0" smtClean="0"/>
              <a:t>(male) or artificial insemination (AI) is used to get the sow pregnant – AI is done when the sow is ready to be mated and this is not a painful </a:t>
            </a:r>
            <a:r>
              <a:rPr lang="en-GB" sz="2000" dirty="0" smtClean="0"/>
              <a:t>process.</a:t>
            </a:r>
            <a:endParaRPr lang="en-GB" sz="2000" dirty="0" smtClean="0"/>
          </a:p>
          <a:p>
            <a:pPr>
              <a:defRPr/>
            </a:pPr>
            <a:r>
              <a:rPr lang="en-GB" sz="2000" dirty="0" smtClean="0"/>
              <a:t>A sow is pregnant for </a:t>
            </a:r>
            <a:r>
              <a:rPr lang="en-GB" sz="2000" dirty="0"/>
              <a:t>three months, three weeks and three </a:t>
            </a:r>
            <a:r>
              <a:rPr lang="en-GB" sz="2000" dirty="0" smtClean="0"/>
              <a:t>days and a newborn piglet weighs around 1 kg! </a:t>
            </a:r>
          </a:p>
          <a:p>
            <a:pPr>
              <a:defRPr/>
            </a:pPr>
            <a:r>
              <a:rPr lang="en-GB" sz="2000" dirty="0" smtClean="0"/>
              <a:t>Sows will give birth to 10-12 </a:t>
            </a:r>
            <a:r>
              <a:rPr lang="en-GB" sz="2000" dirty="0"/>
              <a:t>piglets each </a:t>
            </a:r>
            <a:r>
              <a:rPr lang="en-GB" sz="2000" dirty="0" smtClean="0"/>
              <a:t>time.</a:t>
            </a:r>
            <a:endParaRPr lang="en-GB" sz="2000" dirty="0" smtClean="0"/>
          </a:p>
          <a:p>
            <a:pPr>
              <a:defRPr/>
            </a:pPr>
            <a:r>
              <a:rPr lang="en-GB" sz="2000" dirty="0" smtClean="0"/>
              <a:t>On average each sow will have six litters in her </a:t>
            </a:r>
            <a:r>
              <a:rPr lang="en-GB" sz="2000" dirty="0" smtClean="0"/>
              <a:t>lifetime.</a:t>
            </a:r>
            <a:endParaRPr lang="en-GB" sz="2000" dirty="0" smtClean="0"/>
          </a:p>
          <a:p>
            <a:pPr>
              <a:defRPr/>
            </a:pP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023" y="2283798"/>
            <a:ext cx="4000499" cy="3000374"/>
          </a:xfrm>
          <a:prstGeom prst="rect">
            <a:avLst/>
          </a:prstGeom>
        </p:spPr>
      </p:pic>
    </p:spTree>
    <p:extLst>
      <p:ext uri="{BB962C8B-B14F-4D97-AF65-F5344CB8AC3E}">
        <p14:creationId xmlns:p14="http://schemas.microsoft.com/office/powerpoint/2010/main" val="3618348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421749"/>
            <a:ext cx="9720000" cy="720000"/>
          </a:xfrm>
        </p:spPr>
        <p:txBody>
          <a:bodyPr/>
          <a:lstStyle/>
          <a:p>
            <a:r>
              <a:rPr lang="en-US" dirty="0" smtClean="0"/>
              <a:t>Weaned pigs</a:t>
            </a:r>
            <a:endParaRPr lang="en-US" dirty="0"/>
          </a:p>
        </p:txBody>
      </p:sp>
      <p:sp>
        <p:nvSpPr>
          <p:cNvPr id="3" name="Subtitle 2"/>
          <p:cNvSpPr>
            <a:spLocks noGrp="1"/>
          </p:cNvSpPr>
          <p:nvPr>
            <p:ph type="subTitle" idx="1"/>
          </p:nvPr>
        </p:nvSpPr>
        <p:spPr>
          <a:xfrm>
            <a:off x="1169274" y="2429132"/>
            <a:ext cx="6484254" cy="3600000"/>
          </a:xfrm>
        </p:spPr>
        <p:txBody>
          <a:bodyPr/>
          <a:lstStyle/>
          <a:p>
            <a:pPr>
              <a:defRPr/>
            </a:pPr>
            <a:r>
              <a:rPr lang="en-GB" sz="2000" dirty="0" smtClean="0"/>
              <a:t>Piglets stay with their mother for four weeks before being </a:t>
            </a:r>
            <a:r>
              <a:rPr lang="en-GB" sz="2000" dirty="0" smtClean="0"/>
              <a:t>weaned.</a:t>
            </a:r>
            <a:endParaRPr lang="en-GB" sz="2000" dirty="0" smtClean="0"/>
          </a:p>
          <a:p>
            <a:pPr>
              <a:defRPr/>
            </a:pPr>
            <a:r>
              <a:rPr lang="en-GB" sz="2000" dirty="0" smtClean="0"/>
              <a:t>These piglets are now called weaner </a:t>
            </a:r>
            <a:r>
              <a:rPr lang="en-GB" sz="2000" dirty="0" smtClean="0"/>
              <a:t>pigs.</a:t>
            </a:r>
            <a:endParaRPr lang="en-GB" sz="2000" dirty="0" smtClean="0"/>
          </a:p>
          <a:p>
            <a:pPr>
              <a:defRPr/>
            </a:pPr>
            <a:r>
              <a:rPr lang="en-GB" sz="2000" dirty="0" smtClean="0"/>
              <a:t>A piglet can weigh 7 kg at </a:t>
            </a:r>
            <a:r>
              <a:rPr lang="en-GB" sz="2000" dirty="0" smtClean="0"/>
              <a:t>weaning.</a:t>
            </a:r>
            <a:endParaRPr lang="en-GB" sz="2000" dirty="0" smtClean="0"/>
          </a:p>
          <a:p>
            <a:pPr>
              <a:defRPr/>
            </a:pPr>
            <a:r>
              <a:rPr lang="en-GB" sz="2000" dirty="0" smtClean="0"/>
              <a:t>Pigs are ready to be sold for meat once they weigh 70‒110 </a:t>
            </a:r>
            <a:r>
              <a:rPr lang="en-GB" sz="2000" dirty="0" smtClean="0"/>
              <a:t>kg.</a:t>
            </a:r>
            <a:endParaRPr lang="en-GB" sz="2000" dirty="0" smtClean="0"/>
          </a:p>
          <a:p>
            <a:pPr marL="0" indent="0">
              <a:buNone/>
              <a:defRPr/>
            </a:pPr>
            <a:endParaRPr lang="en-GB" sz="2000" dirty="0"/>
          </a:p>
        </p:txBody>
      </p:sp>
      <p:pic>
        <p:nvPicPr>
          <p:cNvPr id="7" name="Picture 6"/>
          <p:cNvPicPr>
            <a:picLocks noChangeAspect="1"/>
          </p:cNvPicPr>
          <p:nvPr/>
        </p:nvPicPr>
        <p:blipFill>
          <a:blip r:embed="rId2"/>
          <a:stretch>
            <a:fillRect/>
          </a:stretch>
        </p:blipFill>
        <p:spPr>
          <a:xfrm>
            <a:off x="7952877" y="2429133"/>
            <a:ext cx="4007992" cy="2664076"/>
          </a:xfrm>
          <a:prstGeom prst="rect">
            <a:avLst/>
          </a:prstGeom>
        </p:spPr>
      </p:pic>
    </p:spTree>
    <p:extLst>
      <p:ext uri="{BB962C8B-B14F-4D97-AF65-F5344CB8AC3E}">
        <p14:creationId xmlns:p14="http://schemas.microsoft.com/office/powerpoint/2010/main" val="296495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Feeding pigs</a:t>
            </a:r>
            <a:endParaRPr lang="en-US" dirty="0"/>
          </a:p>
        </p:txBody>
      </p:sp>
      <p:sp>
        <p:nvSpPr>
          <p:cNvPr id="3" name="Subtitle 2"/>
          <p:cNvSpPr>
            <a:spLocks noGrp="1"/>
          </p:cNvSpPr>
          <p:nvPr>
            <p:ph type="subTitle" idx="1"/>
          </p:nvPr>
        </p:nvSpPr>
        <p:spPr>
          <a:xfrm>
            <a:off x="1169276" y="2442505"/>
            <a:ext cx="6403099" cy="3600000"/>
          </a:xfrm>
        </p:spPr>
        <p:txBody>
          <a:bodyPr/>
          <a:lstStyle/>
          <a:p>
            <a:pPr>
              <a:defRPr/>
            </a:pPr>
            <a:r>
              <a:rPr lang="en-GB" sz="2000" dirty="0"/>
              <a:t>Adult pigs eat </a:t>
            </a:r>
            <a:r>
              <a:rPr lang="en-GB" sz="2000" dirty="0" smtClean="0"/>
              <a:t>a mixed diet containing barley, wheat, corn </a:t>
            </a:r>
            <a:r>
              <a:rPr lang="en-GB" sz="2000" dirty="0"/>
              <a:t>and soya bean meal which provides them with protein and </a:t>
            </a:r>
            <a:r>
              <a:rPr lang="en-GB" sz="2000" dirty="0" smtClean="0"/>
              <a:t>carbohydrates.</a:t>
            </a:r>
            <a:endParaRPr lang="en-GB" sz="2000" dirty="0" smtClean="0"/>
          </a:p>
          <a:p>
            <a:pPr>
              <a:defRPr/>
            </a:pPr>
            <a:r>
              <a:rPr lang="en-GB" sz="2000" dirty="0" smtClean="0"/>
              <a:t>Their diet is supplemented with vitamins and </a:t>
            </a:r>
            <a:r>
              <a:rPr lang="en-GB" sz="2000" dirty="0" smtClean="0"/>
              <a:t>minerals. </a:t>
            </a:r>
            <a:endParaRPr lang="en-GB" sz="2000" dirty="0" smtClean="0"/>
          </a:p>
          <a:p>
            <a:pPr>
              <a:defRPr/>
            </a:pPr>
            <a:r>
              <a:rPr lang="en-GB" sz="2000" dirty="0" smtClean="0"/>
              <a:t>Outdoor sows are fed a similar feed but as a dry </a:t>
            </a:r>
            <a:r>
              <a:rPr lang="en-GB" sz="2000" dirty="0" smtClean="0"/>
              <a:t>pellet.</a:t>
            </a:r>
            <a:endParaRPr lang="en-GB" sz="2000" dirty="0" smtClean="0"/>
          </a:p>
          <a:p>
            <a:pPr>
              <a:defRPr/>
            </a:pPr>
            <a:r>
              <a:rPr lang="en-GB" sz="2000" dirty="0"/>
              <a:t>Pigs are also fed the waste products from milk, distilleries and </a:t>
            </a:r>
            <a:r>
              <a:rPr lang="en-GB" sz="2000" dirty="0" smtClean="0"/>
              <a:t>bakers.</a:t>
            </a:r>
            <a:endParaRPr lang="en-GB" sz="2000" dirty="0" smtClean="0"/>
          </a:p>
          <a:p>
            <a:pPr>
              <a:defRPr/>
            </a:pPr>
            <a:r>
              <a:rPr lang="en-GB" sz="2000" dirty="0" smtClean="0"/>
              <a:t>It </a:t>
            </a:r>
            <a:r>
              <a:rPr lang="en-GB" sz="2000" dirty="0"/>
              <a:t>is essential that there is no meat in the waste </a:t>
            </a:r>
            <a:r>
              <a:rPr lang="en-GB" sz="2000" dirty="0" smtClean="0"/>
              <a:t>products as this can spread </a:t>
            </a:r>
            <a:r>
              <a:rPr lang="en-GB" sz="2000" dirty="0" smtClean="0"/>
              <a:t>disease.</a:t>
            </a: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698" y="2442505"/>
            <a:ext cx="3947040" cy="2641559"/>
          </a:xfrm>
          <a:prstGeom prst="rect">
            <a:avLst/>
          </a:prstGeom>
        </p:spPr>
      </p:pic>
    </p:spTree>
    <p:extLst>
      <p:ext uri="{BB962C8B-B14F-4D97-AF65-F5344CB8AC3E}">
        <p14:creationId xmlns:p14="http://schemas.microsoft.com/office/powerpoint/2010/main" val="42125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Did </a:t>
            </a:r>
            <a:r>
              <a:rPr lang="en-US" smtClean="0"/>
              <a:t>you know?</a:t>
            </a:r>
            <a:endParaRPr lang="en-GB"/>
          </a:p>
        </p:txBody>
      </p:sp>
      <p:sp>
        <p:nvSpPr>
          <p:cNvPr id="3" name="Subtitle 2"/>
          <p:cNvSpPr>
            <a:spLocks noGrp="1"/>
          </p:cNvSpPr>
          <p:nvPr>
            <p:ph type="subTitle" idx="1"/>
          </p:nvPr>
        </p:nvSpPr>
        <p:spPr/>
        <p:txBody>
          <a:bodyPr/>
          <a:lstStyle/>
          <a:p>
            <a:pPr marL="0" indent="0" algn="ctr">
              <a:buNone/>
            </a:pPr>
            <a:r>
              <a:rPr lang="en-GB" sz="3600" dirty="0" smtClean="0"/>
              <a:t>For further information, go to:</a:t>
            </a:r>
          </a:p>
          <a:p>
            <a:pPr marL="0" indent="0" algn="ctr">
              <a:buNone/>
            </a:pPr>
            <a:r>
              <a:rPr lang="en-GB" sz="3600" dirty="0" smtClean="0"/>
              <a:t>www.foodafactoflife.org.uk</a:t>
            </a:r>
            <a:endParaRPr lang="en-GB" sz="3600" dirty="0"/>
          </a:p>
        </p:txBody>
      </p:sp>
    </p:spTree>
    <p:extLst>
      <p:ext uri="{BB962C8B-B14F-4D97-AF65-F5344CB8AC3E}">
        <p14:creationId xmlns:p14="http://schemas.microsoft.com/office/powerpoint/2010/main" val="4186718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a:t>
            </a:r>
            <a:endParaRPr lang="en-US" dirty="0"/>
          </a:p>
        </p:txBody>
      </p:sp>
      <p:sp>
        <p:nvSpPr>
          <p:cNvPr id="3" name="Subtitle 2"/>
          <p:cNvSpPr>
            <a:spLocks noGrp="1"/>
          </p:cNvSpPr>
          <p:nvPr>
            <p:ph type="subTitle" idx="1"/>
          </p:nvPr>
        </p:nvSpPr>
        <p:spPr>
          <a:xfrm>
            <a:off x="1153512" y="2452840"/>
            <a:ext cx="7467974" cy="3087973"/>
          </a:xfrm>
        </p:spPr>
        <p:txBody>
          <a:bodyPr/>
          <a:lstStyle/>
          <a:p>
            <a:pPr marL="0" indent="0">
              <a:buNone/>
            </a:pPr>
            <a:r>
              <a:rPr lang="en-US" sz="2000" dirty="0" smtClean="0"/>
              <a:t>This presentation provides a number of ‘Did you know?’ statements about cattle, sheep and pig farming in the UK.</a:t>
            </a:r>
            <a:endParaRPr lang="en-US" sz="2000" dirty="0"/>
          </a:p>
        </p:txBody>
      </p:sp>
    </p:spTree>
    <p:extLst>
      <p:ext uri="{BB962C8B-B14F-4D97-AF65-F5344CB8AC3E}">
        <p14:creationId xmlns:p14="http://schemas.microsoft.com/office/powerpoint/2010/main" val="396055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Cattle</a:t>
            </a:r>
            <a:endParaRPr lang="en-US" dirty="0"/>
          </a:p>
        </p:txBody>
      </p:sp>
      <p:sp>
        <p:nvSpPr>
          <p:cNvPr id="3" name="Subtitle 2"/>
          <p:cNvSpPr>
            <a:spLocks noGrp="1"/>
          </p:cNvSpPr>
          <p:nvPr>
            <p:ph type="subTitle" idx="1"/>
          </p:nvPr>
        </p:nvSpPr>
        <p:spPr>
          <a:xfrm>
            <a:off x="1169276" y="2440463"/>
            <a:ext cx="7086450" cy="3600000"/>
          </a:xfrm>
        </p:spPr>
        <p:txBody>
          <a:bodyPr/>
          <a:lstStyle/>
          <a:p>
            <a:pPr marL="0" indent="0">
              <a:buNone/>
              <a:defRPr/>
            </a:pPr>
            <a:r>
              <a:rPr lang="en-GB" sz="2000" dirty="0"/>
              <a:t>Domestic cattle were being kept as long ago as 5,000 years </a:t>
            </a:r>
            <a:r>
              <a:rPr lang="en-GB" sz="2000" dirty="0" smtClean="0"/>
              <a:t>ago.</a:t>
            </a:r>
          </a:p>
          <a:p>
            <a:pPr marL="0" indent="0">
              <a:buNone/>
              <a:defRPr/>
            </a:pPr>
            <a:r>
              <a:rPr lang="en-GB" sz="2000" dirty="0" smtClean="0"/>
              <a:t>Years ago, </a:t>
            </a:r>
            <a:r>
              <a:rPr lang="en-GB" sz="2000" dirty="0"/>
              <a:t>lots of people kept cattle. They would have lived in the fields near to their houses and have been a major source of food as well as their skins being used for clothing, shelter, </a:t>
            </a:r>
            <a:r>
              <a:rPr lang="en-GB" sz="2000" dirty="0" smtClean="0"/>
              <a:t>carpets and shoes.</a:t>
            </a:r>
            <a:endParaRPr lang="en-GB" sz="2000" dirty="0"/>
          </a:p>
          <a:p>
            <a:pPr marL="0" indent="0">
              <a:buNone/>
              <a:defRPr/>
            </a:pPr>
            <a:r>
              <a:rPr lang="en-GB" sz="2000" dirty="0"/>
              <a:t>For thousands of years cattle or oxen were important as ‘working animals’.  They helped pull carts and ploughs. Even today, in many less developed parts of the world, this is often still the case.</a:t>
            </a:r>
          </a:p>
        </p:txBody>
      </p:sp>
      <p:pic>
        <p:nvPicPr>
          <p:cNvPr id="4" name="Picture 7" descr="Elm house c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106" y="2571092"/>
            <a:ext cx="3324431" cy="249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696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3" y="1274831"/>
            <a:ext cx="9720000" cy="720000"/>
          </a:xfrm>
        </p:spPr>
        <p:txBody>
          <a:bodyPr/>
          <a:lstStyle/>
          <a:p>
            <a:r>
              <a:rPr lang="en-US" dirty="0" smtClean="0"/>
              <a:t>Breeds of cattle</a:t>
            </a:r>
            <a:endParaRPr lang="en-US" dirty="0"/>
          </a:p>
        </p:txBody>
      </p:sp>
      <p:sp>
        <p:nvSpPr>
          <p:cNvPr id="3" name="Subtitle 2"/>
          <p:cNvSpPr>
            <a:spLocks noGrp="1"/>
          </p:cNvSpPr>
          <p:nvPr>
            <p:ph type="subTitle" idx="1"/>
          </p:nvPr>
        </p:nvSpPr>
        <p:spPr>
          <a:xfrm>
            <a:off x="1169273" y="2053928"/>
            <a:ext cx="10354323" cy="681559"/>
          </a:xfrm>
        </p:spPr>
        <p:txBody>
          <a:bodyPr/>
          <a:lstStyle/>
          <a:p>
            <a:pPr marL="0" indent="0">
              <a:buNone/>
              <a:defRPr/>
            </a:pPr>
            <a:r>
              <a:rPr lang="en-GB" sz="2000" dirty="0"/>
              <a:t>There are over </a:t>
            </a:r>
            <a:r>
              <a:rPr lang="en-GB" sz="2000" dirty="0" smtClean="0"/>
              <a:t>10 </a:t>
            </a:r>
            <a:r>
              <a:rPr lang="en-GB" sz="2000" dirty="0"/>
              <a:t>million cattle (including calves, </a:t>
            </a:r>
            <a:r>
              <a:rPr lang="en-GB" sz="2000" dirty="0" smtClean="0"/>
              <a:t>suckler cows, dairy cows and </a:t>
            </a:r>
            <a:r>
              <a:rPr lang="en-GB" sz="2000" dirty="0"/>
              <a:t>bulls) in </a:t>
            </a:r>
            <a:r>
              <a:rPr lang="en-GB" sz="2000" dirty="0" smtClean="0"/>
              <a:t>the UK.</a:t>
            </a:r>
            <a:endParaRPr lang="en-GB" sz="2000" dirty="0"/>
          </a:p>
          <a:p>
            <a:pPr marL="0" indent="0">
              <a:buNone/>
              <a:defRPr/>
            </a:pPr>
            <a:endParaRPr lang="en-GB" sz="2000" dirty="0" smtClean="0"/>
          </a:p>
        </p:txBody>
      </p:sp>
      <p:sp>
        <p:nvSpPr>
          <p:cNvPr id="5" name="TextBox 4"/>
          <p:cNvSpPr txBox="1"/>
          <p:nvPr/>
        </p:nvSpPr>
        <p:spPr>
          <a:xfrm>
            <a:off x="1169273" y="2923624"/>
            <a:ext cx="6301689" cy="3754874"/>
          </a:xfrm>
          <a:prstGeom prst="rect">
            <a:avLst/>
          </a:prstGeom>
          <a:noFill/>
        </p:spPr>
        <p:txBody>
          <a:bodyPr wrap="square" rtlCol="0">
            <a:spAutoFit/>
          </a:bodyPr>
          <a:lstStyle/>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There are 34 native breeds of beef </a:t>
            </a:r>
            <a:r>
              <a:rPr lang="en-GB" sz="2000" dirty="0" smtClean="0">
                <a:latin typeface="Arial" panose="020B0604020202020204" pitchFamily="34" charset="0"/>
                <a:cs typeface="Arial" panose="020B0604020202020204" pitchFamily="34" charset="0"/>
              </a:rPr>
              <a:t>cattle, </a:t>
            </a:r>
            <a:r>
              <a:rPr lang="en-GB" sz="2000" dirty="0">
                <a:latin typeface="Arial" panose="020B0604020202020204" pitchFamily="34" charset="0"/>
                <a:cs typeface="Arial" panose="020B0604020202020204" pitchFamily="34" charset="0"/>
              </a:rPr>
              <a:t>including Aberdeen Angus, Hereford, Shorthorn and South </a:t>
            </a:r>
            <a:r>
              <a:rPr lang="en-GB" sz="2000" dirty="0" smtClean="0">
                <a:latin typeface="Arial" panose="020B0604020202020204" pitchFamily="34" charset="0"/>
                <a:cs typeface="Arial" panose="020B0604020202020204" pitchFamily="34" charset="0"/>
              </a:rPr>
              <a:t>Devon.</a:t>
            </a:r>
            <a:endParaRPr lang="en-GB" sz="2000" dirty="0" smtClean="0">
              <a:latin typeface="Arial" panose="020B0604020202020204" pitchFamily="34" charset="0"/>
              <a:cs typeface="Arial" panose="020B0604020202020204" pitchFamily="34" charset="0"/>
            </a:endParaRPr>
          </a:p>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We </a:t>
            </a:r>
            <a:r>
              <a:rPr lang="en-GB" sz="2000" dirty="0" smtClean="0">
                <a:latin typeface="Arial" panose="020B0604020202020204" pitchFamily="34" charset="0"/>
                <a:cs typeface="Arial" panose="020B0604020202020204" pitchFamily="34" charset="0"/>
              </a:rPr>
              <a:t>farm </a:t>
            </a:r>
            <a:r>
              <a:rPr lang="en-GB" sz="2000" dirty="0">
                <a:latin typeface="Arial" panose="020B0604020202020204" pitchFamily="34" charset="0"/>
                <a:cs typeface="Arial" panose="020B0604020202020204" pitchFamily="34" charset="0"/>
              </a:rPr>
              <a:t>breeds of cattle which originate from Europe, such as the Limousin, </a:t>
            </a:r>
            <a:r>
              <a:rPr lang="en-GB" sz="2000" dirty="0" err="1">
                <a:latin typeface="Arial" panose="020B0604020202020204" pitchFamily="34" charset="0"/>
                <a:cs typeface="Arial" panose="020B0604020202020204" pitchFamily="34" charset="0"/>
              </a:rPr>
              <a:t>Charolais</a:t>
            </a:r>
            <a:r>
              <a:rPr lang="en-GB" sz="2000" dirty="0">
                <a:latin typeface="Arial" panose="020B0604020202020204" pitchFamily="34" charset="0"/>
                <a:cs typeface="Arial" panose="020B0604020202020204" pitchFamily="34" charset="0"/>
              </a:rPr>
              <a:t> and </a:t>
            </a:r>
            <a:r>
              <a:rPr lang="en-GB" sz="2000" dirty="0" smtClean="0">
                <a:latin typeface="Arial" panose="020B0604020202020204" pitchFamily="34" charset="0"/>
                <a:cs typeface="Arial" panose="020B0604020202020204" pitchFamily="34" charset="0"/>
              </a:rPr>
              <a:t>Simmental.</a:t>
            </a:r>
            <a:endParaRPr lang="en-GB" sz="2000" dirty="0" smtClean="0">
              <a:latin typeface="Arial" panose="020B0604020202020204" pitchFamily="34" charset="0"/>
              <a:cs typeface="Arial" panose="020B0604020202020204" pitchFamily="34" charset="0"/>
            </a:endParaRPr>
          </a:p>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There are 14 rare breeds of </a:t>
            </a:r>
            <a:r>
              <a:rPr lang="en-GB" sz="2000" dirty="0" smtClean="0">
                <a:latin typeface="Arial" panose="020B0604020202020204" pitchFamily="34" charset="0"/>
                <a:cs typeface="Arial" panose="020B0604020202020204" pitchFamily="34" charset="0"/>
              </a:rPr>
              <a:t>cattle. Farmers </a:t>
            </a:r>
            <a:r>
              <a:rPr lang="en-GB" sz="2000" dirty="0">
                <a:latin typeface="Arial" panose="020B0604020202020204" pitchFamily="34" charset="0"/>
                <a:cs typeface="Arial" panose="020B0604020202020204" pitchFamily="34" charset="0"/>
              </a:rPr>
              <a:t>who keep rare breeds play a vital role in stopping them from becoming endangered or even </a:t>
            </a:r>
            <a:r>
              <a:rPr lang="en-GB" sz="2000" dirty="0" smtClean="0">
                <a:latin typeface="Arial" panose="020B0604020202020204" pitchFamily="34" charset="0"/>
                <a:cs typeface="Arial" panose="020B0604020202020204" pitchFamily="34" charset="0"/>
              </a:rPr>
              <a:t>extinct.</a:t>
            </a:r>
            <a:endParaRPr lang="en-GB" sz="2000" dirty="0">
              <a:latin typeface="Arial" panose="020B0604020202020204" pitchFamily="34" charset="0"/>
              <a:cs typeface="Arial" panose="020B0604020202020204" pitchFamily="34" charset="0"/>
            </a:endParaRPr>
          </a:p>
          <a:p>
            <a:endParaRPr lang="en-GB" dirty="0"/>
          </a:p>
        </p:txBody>
      </p:sp>
      <p:pic>
        <p:nvPicPr>
          <p:cNvPr id="6" name="Picture 5"/>
          <p:cNvPicPr>
            <a:picLocks noChangeAspect="1"/>
          </p:cNvPicPr>
          <p:nvPr/>
        </p:nvPicPr>
        <p:blipFill rotWithShape="1">
          <a:blip r:embed="rId2"/>
          <a:srcRect l="15879" t="20435" r="11560" b="5328"/>
          <a:stretch/>
        </p:blipFill>
        <p:spPr>
          <a:xfrm>
            <a:off x="7470962" y="2947712"/>
            <a:ext cx="4052634" cy="2835644"/>
          </a:xfrm>
          <a:prstGeom prst="rect">
            <a:avLst/>
          </a:prstGeom>
        </p:spPr>
      </p:pic>
    </p:spTree>
    <p:extLst>
      <p:ext uri="{BB962C8B-B14F-4D97-AF65-F5344CB8AC3E}">
        <p14:creationId xmlns:p14="http://schemas.microsoft.com/office/powerpoint/2010/main" val="222557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6" y="1335198"/>
            <a:ext cx="9720000" cy="720000"/>
          </a:xfrm>
        </p:spPr>
        <p:txBody>
          <a:bodyPr/>
          <a:lstStyle/>
          <a:p>
            <a:r>
              <a:rPr lang="en-US" dirty="0" smtClean="0"/>
              <a:t>Cattle breeding</a:t>
            </a:r>
            <a:endParaRPr lang="en-US" dirty="0"/>
          </a:p>
        </p:txBody>
      </p:sp>
      <p:sp>
        <p:nvSpPr>
          <p:cNvPr id="3" name="Subtitle 2"/>
          <p:cNvSpPr>
            <a:spLocks noGrp="1"/>
          </p:cNvSpPr>
          <p:nvPr>
            <p:ph type="subTitle" idx="1"/>
          </p:nvPr>
        </p:nvSpPr>
        <p:spPr>
          <a:xfrm>
            <a:off x="1169276" y="2191071"/>
            <a:ext cx="5884667" cy="4173081"/>
          </a:xfrm>
        </p:spPr>
        <p:txBody>
          <a:bodyPr/>
          <a:lstStyle/>
          <a:p>
            <a:pPr marL="0" indent="0">
              <a:buNone/>
              <a:defRPr/>
            </a:pPr>
            <a:r>
              <a:rPr lang="en-GB" sz="2400" b="1" dirty="0" smtClean="0">
                <a:solidFill>
                  <a:srgbClr val="263B83"/>
                </a:solidFill>
              </a:rPr>
              <a:t>Did you know?</a:t>
            </a:r>
          </a:p>
          <a:p>
            <a:pPr marL="0" indent="0">
              <a:buNone/>
              <a:defRPr/>
            </a:pPr>
            <a:endParaRPr lang="en-GB" sz="2000" dirty="0" smtClean="0"/>
          </a:p>
          <a:p>
            <a:pPr>
              <a:defRPr/>
            </a:pPr>
            <a:r>
              <a:rPr lang="en-GB" sz="2000" dirty="0" smtClean="0"/>
              <a:t>One </a:t>
            </a:r>
            <a:r>
              <a:rPr lang="en-GB" sz="2000" dirty="0"/>
              <a:t>bull will run with about 30-40 </a:t>
            </a:r>
            <a:r>
              <a:rPr lang="en-GB" sz="2000" dirty="0" smtClean="0"/>
              <a:t>cows.</a:t>
            </a:r>
            <a:endParaRPr lang="en-GB" sz="2000" dirty="0" smtClean="0"/>
          </a:p>
          <a:p>
            <a:pPr>
              <a:defRPr/>
            </a:pPr>
            <a:r>
              <a:rPr lang="en-GB" sz="2000" dirty="0" smtClean="0"/>
              <a:t>A cow </a:t>
            </a:r>
            <a:r>
              <a:rPr lang="en-GB" sz="2000" dirty="0"/>
              <a:t>is pregnant for about 285 days and a new born calf weighs 25 to </a:t>
            </a:r>
            <a:r>
              <a:rPr lang="en-GB" sz="2000" dirty="0" smtClean="0"/>
              <a:t>45 kg</a:t>
            </a:r>
            <a:r>
              <a:rPr lang="en-GB" sz="2000" dirty="0"/>
              <a:t>. Heifers (young cows) can produce their first calves when they are two years </a:t>
            </a:r>
            <a:r>
              <a:rPr lang="en-GB" sz="2000" dirty="0" smtClean="0"/>
              <a:t>old. </a:t>
            </a:r>
            <a:endParaRPr lang="en-GB" sz="2000" dirty="0" smtClean="0"/>
          </a:p>
          <a:p>
            <a:pPr>
              <a:defRPr/>
            </a:pPr>
            <a:r>
              <a:rPr lang="en-GB" sz="2000" dirty="0"/>
              <a:t>Suckler cows calf in </a:t>
            </a:r>
            <a:r>
              <a:rPr lang="en-GB" sz="2000" dirty="0" smtClean="0"/>
              <a:t>spring </a:t>
            </a:r>
            <a:r>
              <a:rPr lang="en-GB" sz="2000" dirty="0"/>
              <a:t>or the </a:t>
            </a:r>
            <a:r>
              <a:rPr lang="en-GB" sz="2000" dirty="0" smtClean="0"/>
              <a:t>autumn.</a:t>
            </a:r>
            <a:endParaRPr lang="en-GB" sz="2000" dirty="0" smtClean="0"/>
          </a:p>
          <a:p>
            <a:pPr>
              <a:defRPr/>
            </a:pPr>
            <a:r>
              <a:rPr lang="en-GB" sz="2000" dirty="0" smtClean="0"/>
              <a:t>Cows normally give birth to one calf but sometimes twins! </a:t>
            </a:r>
            <a:endParaRPr lang="en-GB" sz="2000" dirty="0"/>
          </a:p>
        </p:txBody>
      </p:sp>
      <p:pic>
        <p:nvPicPr>
          <p:cNvPr id="4" name="Picture 3"/>
          <p:cNvPicPr>
            <a:picLocks noChangeAspect="1"/>
          </p:cNvPicPr>
          <p:nvPr/>
        </p:nvPicPr>
        <p:blipFill>
          <a:blip r:embed="rId2"/>
          <a:stretch>
            <a:fillRect/>
          </a:stretch>
        </p:blipFill>
        <p:spPr>
          <a:xfrm>
            <a:off x="7053943" y="2751918"/>
            <a:ext cx="4589288" cy="3051389"/>
          </a:xfrm>
          <a:prstGeom prst="rect">
            <a:avLst/>
          </a:prstGeom>
        </p:spPr>
      </p:pic>
    </p:spTree>
    <p:extLst>
      <p:ext uri="{BB962C8B-B14F-4D97-AF65-F5344CB8AC3E}">
        <p14:creationId xmlns:p14="http://schemas.microsoft.com/office/powerpoint/2010/main" val="3979143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3" y="1354792"/>
            <a:ext cx="9720000" cy="720000"/>
          </a:xfrm>
        </p:spPr>
        <p:txBody>
          <a:bodyPr/>
          <a:lstStyle/>
          <a:p>
            <a:r>
              <a:rPr lang="en-US" dirty="0" smtClean="0"/>
              <a:t>Weaned calves</a:t>
            </a:r>
            <a:endParaRPr lang="en-US" dirty="0"/>
          </a:p>
        </p:txBody>
      </p:sp>
      <p:sp>
        <p:nvSpPr>
          <p:cNvPr id="3" name="Subtitle 2"/>
          <p:cNvSpPr>
            <a:spLocks noGrp="1"/>
          </p:cNvSpPr>
          <p:nvPr>
            <p:ph type="subTitle" idx="1"/>
          </p:nvPr>
        </p:nvSpPr>
        <p:spPr>
          <a:xfrm>
            <a:off x="1169273" y="2046464"/>
            <a:ext cx="6529975" cy="2549549"/>
          </a:xfrm>
        </p:spPr>
        <p:txBody>
          <a:bodyPr/>
          <a:lstStyle/>
          <a:p>
            <a:pPr>
              <a:defRPr/>
            </a:pPr>
            <a:r>
              <a:rPr lang="en-GB" altLang="en-US" sz="2000" dirty="0"/>
              <a:t>Calves </a:t>
            </a:r>
            <a:r>
              <a:rPr lang="en-GB" altLang="en-US" sz="2000" dirty="0" smtClean="0"/>
              <a:t>remain </a:t>
            </a:r>
            <a:r>
              <a:rPr lang="en-GB" altLang="en-US" sz="2000" dirty="0"/>
              <a:t>with their mothers for </a:t>
            </a:r>
            <a:r>
              <a:rPr lang="en-GB" altLang="en-US" sz="2000" dirty="0" smtClean="0"/>
              <a:t>6‒9 </a:t>
            </a:r>
            <a:r>
              <a:rPr lang="en-GB" altLang="en-US" sz="2000" dirty="0"/>
              <a:t>months before being </a:t>
            </a:r>
            <a:r>
              <a:rPr lang="en-GB" altLang="en-US" sz="2000" dirty="0" smtClean="0"/>
              <a:t>weaned.</a:t>
            </a:r>
            <a:endParaRPr lang="en-GB" altLang="en-US" sz="2000" dirty="0" smtClean="0"/>
          </a:p>
          <a:p>
            <a:pPr>
              <a:defRPr/>
            </a:pPr>
            <a:r>
              <a:rPr lang="en-GB" altLang="en-US" sz="2000" dirty="0" smtClean="0"/>
              <a:t>Calves are weaned when they no longer require milk from their mother and the majority of their diet is </a:t>
            </a:r>
            <a:r>
              <a:rPr lang="en-GB" altLang="en-US" sz="2000" dirty="0" smtClean="0"/>
              <a:t>grass.</a:t>
            </a:r>
            <a:endParaRPr lang="en-GB" altLang="en-US" sz="2000" dirty="0" smtClean="0"/>
          </a:p>
          <a:p>
            <a:pPr>
              <a:defRPr/>
            </a:pPr>
            <a:r>
              <a:rPr lang="en-GB" altLang="en-US" sz="2000" dirty="0" smtClean="0"/>
              <a:t>A weaned calf can weigh 200‒350 </a:t>
            </a:r>
            <a:r>
              <a:rPr lang="en-GB" altLang="en-US" sz="2000" dirty="0" smtClean="0"/>
              <a:t>kg.</a:t>
            </a:r>
            <a:endParaRPr lang="en-GB" altLang="en-US" sz="2000" dirty="0" smtClean="0"/>
          </a:p>
          <a:p>
            <a:pPr>
              <a:defRPr/>
            </a:pPr>
            <a:r>
              <a:rPr lang="en-GB" altLang="en-US" sz="2000" dirty="0" smtClean="0"/>
              <a:t>Cattle are ready to be sold for meat once they are adults - they can weigh up to 650 kg!</a:t>
            </a:r>
          </a:p>
          <a:p>
            <a:pPr>
              <a:defRPr/>
            </a:pPr>
            <a:endParaRPr lang="en-GB" altLang="en-US" sz="2000" dirty="0"/>
          </a:p>
          <a:p>
            <a:pPr marL="0" indent="0">
              <a:buNone/>
              <a:defRPr/>
            </a:pPr>
            <a:r>
              <a:rPr lang="en-GB" altLang="en-US" sz="2000" dirty="0" smtClean="0"/>
              <a:t> </a:t>
            </a:r>
            <a:endParaRPr lang="en-GB" altLang="en-US" sz="2000" dirty="0"/>
          </a:p>
        </p:txBody>
      </p:sp>
      <p:pic>
        <p:nvPicPr>
          <p:cNvPr id="4" name="Picture 3"/>
          <p:cNvPicPr>
            <a:picLocks noChangeAspect="1"/>
          </p:cNvPicPr>
          <p:nvPr/>
        </p:nvPicPr>
        <p:blipFill rotWithShape="1">
          <a:blip r:embed="rId2"/>
          <a:srcRect t="13544"/>
          <a:stretch/>
        </p:blipFill>
        <p:spPr>
          <a:xfrm>
            <a:off x="7935960" y="2349809"/>
            <a:ext cx="3903511" cy="1971186"/>
          </a:xfrm>
          <a:prstGeom prst="rect">
            <a:avLst/>
          </a:prstGeom>
        </p:spPr>
      </p:pic>
    </p:spTree>
    <p:extLst>
      <p:ext uri="{BB962C8B-B14F-4D97-AF65-F5344CB8AC3E}">
        <p14:creationId xmlns:p14="http://schemas.microsoft.com/office/powerpoint/2010/main" val="1342456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6" y="1335757"/>
            <a:ext cx="9720000" cy="720000"/>
          </a:xfrm>
        </p:spPr>
        <p:txBody>
          <a:bodyPr/>
          <a:lstStyle/>
          <a:p>
            <a:r>
              <a:rPr lang="en-US" dirty="0" smtClean="0"/>
              <a:t>Sheep</a:t>
            </a:r>
            <a:endParaRPr lang="en-US" dirty="0"/>
          </a:p>
        </p:txBody>
      </p:sp>
      <p:sp>
        <p:nvSpPr>
          <p:cNvPr id="3" name="Subtitle 2"/>
          <p:cNvSpPr>
            <a:spLocks noGrp="1"/>
          </p:cNvSpPr>
          <p:nvPr>
            <p:ph type="subTitle" idx="1"/>
          </p:nvPr>
        </p:nvSpPr>
        <p:spPr>
          <a:xfrm>
            <a:off x="1077839" y="2171435"/>
            <a:ext cx="6273937" cy="2144511"/>
          </a:xfrm>
        </p:spPr>
        <p:txBody>
          <a:bodyPr/>
          <a:lstStyle/>
          <a:p>
            <a:pPr>
              <a:defRPr/>
            </a:pPr>
            <a:r>
              <a:rPr lang="en-GB" sz="2000" dirty="0"/>
              <a:t>Sheep were among the very first animals ever to be domesticated by </a:t>
            </a:r>
            <a:r>
              <a:rPr lang="en-GB" sz="2000" dirty="0" smtClean="0"/>
              <a:t>man.</a:t>
            </a:r>
            <a:endParaRPr lang="en-GB" sz="2000" dirty="0" smtClean="0"/>
          </a:p>
          <a:p>
            <a:pPr>
              <a:defRPr/>
            </a:pPr>
            <a:r>
              <a:rPr lang="en-GB" sz="2000" dirty="0" smtClean="0"/>
              <a:t>Some </a:t>
            </a:r>
            <a:r>
              <a:rPr lang="en-GB" sz="2000" dirty="0"/>
              <a:t>resources suggest that this happened between 9,000 and 11,000 years ago in the Middle </a:t>
            </a:r>
            <a:r>
              <a:rPr lang="en-GB" sz="2000" dirty="0" smtClean="0"/>
              <a:t>East.</a:t>
            </a:r>
            <a:endParaRPr lang="en-GB" sz="2000" dirty="0" smtClean="0"/>
          </a:p>
          <a:p>
            <a:pPr>
              <a:defRPr/>
            </a:pPr>
            <a:r>
              <a:rPr lang="en-GB" sz="2000" dirty="0" smtClean="0"/>
              <a:t>Sheep are an essential part of the rural </a:t>
            </a:r>
            <a:r>
              <a:rPr lang="en-GB" sz="2000" dirty="0" smtClean="0"/>
              <a:t>scene.</a:t>
            </a:r>
            <a:endParaRPr lang="en-GB" sz="2000" dirty="0" smtClean="0"/>
          </a:p>
          <a:p>
            <a:pPr>
              <a:defRPr/>
            </a:pPr>
            <a:r>
              <a:rPr lang="en-GB" sz="2000" dirty="0" smtClean="0"/>
              <a:t>Wool is now a by-product of sheep farming. Sheep are shorn so they don’t get too hot in the </a:t>
            </a:r>
            <a:r>
              <a:rPr lang="en-GB" sz="2000" dirty="0" smtClean="0"/>
              <a:t>summer.</a:t>
            </a:r>
            <a:endParaRPr lang="en-GB" sz="2000" dirty="0" smtClean="0"/>
          </a:p>
          <a:p>
            <a:pPr marL="0" indent="0">
              <a:buNone/>
              <a:defRPr/>
            </a:pPr>
            <a:endParaRPr lang="en-GB" sz="2000" dirty="0"/>
          </a:p>
        </p:txBody>
      </p:sp>
      <p:pic>
        <p:nvPicPr>
          <p:cNvPr id="5" name="Picture 4"/>
          <p:cNvPicPr>
            <a:picLocks noChangeAspect="1"/>
          </p:cNvPicPr>
          <p:nvPr/>
        </p:nvPicPr>
        <p:blipFill>
          <a:blip r:embed="rId2"/>
          <a:stretch>
            <a:fillRect/>
          </a:stretch>
        </p:blipFill>
        <p:spPr>
          <a:xfrm>
            <a:off x="7663465" y="2171435"/>
            <a:ext cx="4094487" cy="2711461"/>
          </a:xfrm>
          <a:prstGeom prst="rect">
            <a:avLst/>
          </a:prstGeom>
        </p:spPr>
      </p:pic>
      <p:sp>
        <p:nvSpPr>
          <p:cNvPr id="6" name="TextBox 5"/>
          <p:cNvSpPr txBox="1"/>
          <p:nvPr/>
        </p:nvSpPr>
        <p:spPr>
          <a:xfrm>
            <a:off x="931532" y="4882896"/>
            <a:ext cx="6356236" cy="1292662"/>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latin typeface="Arial" panose="020B0604020202020204" pitchFamily="34" charset="0"/>
                <a:cs typeface="Arial" panose="020B0604020202020204" pitchFamily="34" charset="0"/>
              </a:rPr>
              <a:t>Sheep are able to survive </a:t>
            </a:r>
            <a:r>
              <a:rPr lang="en-GB" sz="2000" dirty="0">
                <a:latin typeface="Arial" panose="020B0604020202020204" pitchFamily="34" charset="0"/>
                <a:cs typeface="Arial" panose="020B0604020202020204" pitchFamily="34" charset="0"/>
              </a:rPr>
              <a:t>where no other domestic livestock can and graze hills where no other food sources could be grown. </a:t>
            </a:r>
          </a:p>
          <a:p>
            <a:endParaRPr lang="en-GB" dirty="0"/>
          </a:p>
        </p:txBody>
      </p:sp>
    </p:spTree>
    <p:extLst>
      <p:ext uri="{BB962C8B-B14F-4D97-AF65-F5344CB8AC3E}">
        <p14:creationId xmlns:p14="http://schemas.microsoft.com/office/powerpoint/2010/main" val="460994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246232"/>
            <a:ext cx="9720000" cy="720000"/>
          </a:xfrm>
        </p:spPr>
        <p:txBody>
          <a:bodyPr/>
          <a:lstStyle/>
          <a:p>
            <a:r>
              <a:rPr lang="en-US" dirty="0" smtClean="0"/>
              <a:t>Breeds of sheep</a:t>
            </a:r>
            <a:endParaRPr lang="en-US" dirty="0"/>
          </a:p>
        </p:txBody>
      </p:sp>
      <p:sp>
        <p:nvSpPr>
          <p:cNvPr id="3" name="Subtitle 2"/>
          <p:cNvSpPr>
            <a:spLocks noGrp="1"/>
          </p:cNvSpPr>
          <p:nvPr>
            <p:ph type="subTitle" idx="1"/>
          </p:nvPr>
        </p:nvSpPr>
        <p:spPr>
          <a:xfrm>
            <a:off x="1169274" y="1937087"/>
            <a:ext cx="7380365" cy="575213"/>
          </a:xfrm>
        </p:spPr>
        <p:txBody>
          <a:bodyPr/>
          <a:lstStyle/>
          <a:p>
            <a:pPr marL="0" indent="0">
              <a:buNone/>
              <a:defRPr/>
            </a:pPr>
            <a:r>
              <a:rPr lang="en-GB" sz="2000" dirty="0"/>
              <a:t>There </a:t>
            </a:r>
            <a:r>
              <a:rPr lang="en-GB" sz="2000" dirty="0" smtClean="0"/>
              <a:t>are 23 </a:t>
            </a:r>
            <a:r>
              <a:rPr lang="en-GB" sz="2000" dirty="0"/>
              <a:t>million </a:t>
            </a:r>
            <a:r>
              <a:rPr lang="en-GB" sz="2000" dirty="0" smtClean="0"/>
              <a:t>sheep in the UK</a:t>
            </a:r>
            <a:r>
              <a:rPr lang="en-GB" sz="2000" dirty="0"/>
              <a:t> </a:t>
            </a:r>
            <a:r>
              <a:rPr lang="en-GB" sz="2000" dirty="0" smtClean="0"/>
              <a:t>(including lambs and rams). </a:t>
            </a:r>
          </a:p>
          <a:p>
            <a:pPr marL="0" indent="0">
              <a:buNone/>
              <a:defRPr/>
            </a:pPr>
            <a:endParaRPr lang="en-GB" sz="2000" dirty="0"/>
          </a:p>
        </p:txBody>
      </p:sp>
      <p:sp>
        <p:nvSpPr>
          <p:cNvPr id="5" name="TextBox 4"/>
          <p:cNvSpPr txBox="1"/>
          <p:nvPr/>
        </p:nvSpPr>
        <p:spPr>
          <a:xfrm>
            <a:off x="1169275" y="2236722"/>
            <a:ext cx="6776862" cy="4093428"/>
          </a:xfrm>
          <a:prstGeom prst="rect">
            <a:avLst/>
          </a:prstGeom>
          <a:noFill/>
        </p:spPr>
        <p:txBody>
          <a:bodyPr wrap="square" rtlCol="0">
            <a:spAutoFit/>
          </a:bodyPr>
          <a:lstStyle/>
          <a:p>
            <a:pPr>
              <a:defRP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The UK has 57 native breeds of sheep, including the Swaledale, Cheviot and </a:t>
            </a:r>
            <a:r>
              <a:rPr lang="en-GB" sz="2000" dirty="0" smtClean="0">
                <a:latin typeface="Arial" panose="020B0604020202020204" pitchFamily="34" charset="0"/>
                <a:cs typeface="Arial" panose="020B0604020202020204" pitchFamily="34" charset="0"/>
              </a:rPr>
              <a:t>Suffolk.</a:t>
            </a:r>
            <a:endParaRPr lang="en-GB" sz="2000" dirty="0" smtClean="0">
              <a:latin typeface="Arial" panose="020B0604020202020204" pitchFamily="34" charset="0"/>
              <a:cs typeface="Arial" panose="020B0604020202020204" pitchFamily="34" charset="0"/>
            </a:endParaRPr>
          </a:p>
          <a:p>
            <a:pPr>
              <a:defRP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We farm breeds of sheep which originate from Europe, such as the Texel, Charollais and </a:t>
            </a:r>
            <a:r>
              <a:rPr lang="en-GB" sz="2000" dirty="0" err="1" smtClean="0">
                <a:latin typeface="Arial" panose="020B0604020202020204" pitchFamily="34" charset="0"/>
                <a:cs typeface="Arial" panose="020B0604020202020204" pitchFamily="34" charset="0"/>
              </a:rPr>
              <a:t>Beltex</a:t>
            </a:r>
            <a:r>
              <a:rPr lang="en-GB" sz="2000" dirty="0" smtClean="0">
                <a:latin typeface="Arial" panose="020B0604020202020204" pitchFamily="34" charset="0"/>
                <a:cs typeface="Arial" panose="020B0604020202020204" pitchFamily="34" charset="0"/>
              </a:rPr>
              <a:t>.</a:t>
            </a:r>
            <a:endParaRPr lang="en-GB" sz="2000" dirty="0" smtClean="0">
              <a:latin typeface="Arial" panose="020B0604020202020204" pitchFamily="34" charset="0"/>
              <a:cs typeface="Arial" panose="020B0604020202020204" pitchFamily="34" charset="0"/>
            </a:endParaRPr>
          </a:p>
          <a:p>
            <a:pPr>
              <a:defRPr/>
            </a:pPr>
            <a:endParaRPr lang="en-GB"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Hill breeds - small</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hardy sheep </a:t>
            </a:r>
            <a:r>
              <a:rPr lang="en-GB" sz="2000" dirty="0">
                <a:latin typeface="Arial" panose="020B0604020202020204" pitchFamily="34" charset="0"/>
                <a:cs typeface="Arial" panose="020B0604020202020204" pitchFamily="34" charset="0"/>
              </a:rPr>
              <a:t>that can live in harsh </a:t>
            </a:r>
            <a:r>
              <a:rPr lang="en-GB" sz="2000" dirty="0" smtClean="0">
                <a:latin typeface="Arial" panose="020B0604020202020204" pitchFamily="34" charset="0"/>
                <a:cs typeface="Arial" panose="020B0604020202020204" pitchFamily="34" charset="0"/>
              </a:rPr>
              <a:t>conditions.</a:t>
            </a:r>
            <a:endParaRPr lang="en-GB" sz="2000" dirty="0" smtClean="0">
              <a:latin typeface="Arial" panose="020B0604020202020204" pitchFamily="34" charset="0"/>
              <a:cs typeface="Arial" panose="020B0604020202020204" pitchFamily="34" charset="0"/>
            </a:endParaRPr>
          </a:p>
          <a:p>
            <a:pPr>
              <a:defRPr/>
            </a:pPr>
            <a:endParaRPr lang="en-GB"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Lowland breeds </a:t>
            </a:r>
            <a:r>
              <a:rPr lang="en-GB" sz="2000" dirty="0">
                <a:latin typeface="Arial" panose="020B0604020202020204" pitchFamily="34" charset="0"/>
                <a:cs typeface="Arial" panose="020B0604020202020204" pitchFamily="34" charset="0"/>
              </a:rPr>
              <a:t>-</a:t>
            </a:r>
            <a:r>
              <a:rPr lang="en-GB" sz="2000" dirty="0" smtClean="0">
                <a:latin typeface="Arial" panose="020B0604020202020204" pitchFamily="34" charset="0"/>
                <a:cs typeface="Arial" panose="020B0604020202020204" pitchFamily="34" charset="0"/>
              </a:rPr>
              <a:t> bigger, more muscular sheep that live </a:t>
            </a:r>
            <a:r>
              <a:rPr lang="en-GB" sz="2000" dirty="0">
                <a:latin typeface="Arial" panose="020B0604020202020204" pitchFamily="34" charset="0"/>
                <a:cs typeface="Arial" panose="020B0604020202020204" pitchFamily="34" charset="0"/>
              </a:rPr>
              <a:t>on lower, easier ground and are often farmed where crops are </a:t>
            </a:r>
            <a:r>
              <a:rPr lang="en-GB" sz="2000" dirty="0" smtClean="0">
                <a:latin typeface="Arial" panose="020B0604020202020204" pitchFamily="34" charset="0"/>
                <a:cs typeface="Arial" panose="020B0604020202020204" pitchFamily="34" charset="0"/>
              </a:rPr>
              <a:t>grown.</a:t>
            </a:r>
            <a:endParaRPr lang="en-GB" dirty="0"/>
          </a:p>
        </p:txBody>
      </p:sp>
      <p:pic>
        <p:nvPicPr>
          <p:cNvPr id="9" name="Picture 8"/>
          <p:cNvPicPr>
            <a:picLocks noChangeAspect="1"/>
          </p:cNvPicPr>
          <p:nvPr/>
        </p:nvPicPr>
        <p:blipFill>
          <a:blip r:embed="rId2"/>
          <a:stretch>
            <a:fillRect/>
          </a:stretch>
        </p:blipFill>
        <p:spPr>
          <a:xfrm>
            <a:off x="8040432" y="2512300"/>
            <a:ext cx="3959730" cy="2632799"/>
          </a:xfrm>
          <a:prstGeom prst="rect">
            <a:avLst/>
          </a:prstGeom>
          <a:effectLst>
            <a:softEdge rad="0"/>
          </a:effectLst>
        </p:spPr>
      </p:pic>
    </p:spTree>
    <p:extLst>
      <p:ext uri="{BB962C8B-B14F-4D97-AF65-F5344CB8AC3E}">
        <p14:creationId xmlns:p14="http://schemas.microsoft.com/office/powerpoint/2010/main" val="523597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203798"/>
            <a:ext cx="9720000" cy="720000"/>
          </a:xfrm>
        </p:spPr>
        <p:txBody>
          <a:bodyPr/>
          <a:lstStyle/>
          <a:p>
            <a:r>
              <a:rPr lang="en-US" dirty="0" smtClean="0"/>
              <a:t>Sheep breeding</a:t>
            </a:r>
            <a:endParaRPr lang="en-US" dirty="0"/>
          </a:p>
        </p:txBody>
      </p:sp>
      <p:sp>
        <p:nvSpPr>
          <p:cNvPr id="4" name="TextBox 3"/>
          <p:cNvSpPr txBox="1"/>
          <p:nvPr/>
        </p:nvSpPr>
        <p:spPr>
          <a:xfrm>
            <a:off x="1169274" y="1910735"/>
            <a:ext cx="6067549" cy="4493538"/>
          </a:xfrm>
          <a:prstGeom prst="rect">
            <a:avLst/>
          </a:prstGeom>
          <a:noFill/>
        </p:spPr>
        <p:txBody>
          <a:bodyPr wrap="square" rtlCol="0">
            <a:spAutoFit/>
          </a:bodyPr>
          <a:lstStyle/>
          <a:p>
            <a:pPr>
              <a:defRPr/>
            </a:pPr>
            <a:r>
              <a:rPr lang="en-GB" sz="2400" b="1" dirty="0" smtClean="0">
                <a:solidFill>
                  <a:srgbClr val="263B83"/>
                </a:solidFill>
                <a:latin typeface="Arial" panose="020B0604020202020204" pitchFamily="34" charset="0"/>
                <a:cs typeface="Arial" panose="020B0604020202020204" pitchFamily="34" charset="0"/>
              </a:rPr>
              <a:t>Did you know? </a:t>
            </a:r>
          </a:p>
          <a:p>
            <a:pPr>
              <a:defRPr/>
            </a:pPr>
            <a:endParaRPr lang="en-GB" sz="2400" b="1" dirty="0" smtClean="0">
              <a:solidFill>
                <a:srgbClr val="263B8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One ram (male) can run with up to 70 </a:t>
            </a:r>
            <a:r>
              <a:rPr lang="en-GB" sz="2000" dirty="0" smtClean="0">
                <a:latin typeface="Arial" panose="020B0604020202020204" pitchFamily="34" charset="0"/>
                <a:cs typeface="Arial" panose="020B0604020202020204" pitchFamily="34" charset="0"/>
              </a:rPr>
              <a:t>ewes.</a:t>
            </a:r>
            <a:endParaRPr lang="en-GB" sz="2000" dirty="0" smtClean="0">
              <a:latin typeface="Arial" panose="020B0604020202020204" pitchFamily="34" charset="0"/>
              <a:cs typeface="Arial" panose="020B0604020202020204" pitchFamily="34" charset="0"/>
            </a:endParaRPr>
          </a:p>
          <a:p>
            <a:pPr>
              <a:defRP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A sheep </a:t>
            </a:r>
            <a:r>
              <a:rPr lang="en-GB" sz="2000" dirty="0">
                <a:latin typeface="Arial" panose="020B0604020202020204" pitchFamily="34" charset="0"/>
                <a:cs typeface="Arial" panose="020B0604020202020204" pitchFamily="34" charset="0"/>
              </a:rPr>
              <a:t>is pregnant for about </a:t>
            </a:r>
            <a:r>
              <a:rPr lang="en-GB" sz="2000" dirty="0" smtClean="0">
                <a:latin typeface="Arial" panose="020B0604020202020204" pitchFamily="34" charset="0"/>
                <a:cs typeface="Arial" panose="020B0604020202020204" pitchFamily="34" charset="0"/>
              </a:rPr>
              <a:t>145 </a:t>
            </a:r>
            <a:r>
              <a:rPr lang="en-GB" sz="2000" dirty="0">
                <a:latin typeface="Arial" panose="020B0604020202020204" pitchFamily="34" charset="0"/>
                <a:cs typeface="Arial" panose="020B0604020202020204" pitchFamily="34" charset="0"/>
              </a:rPr>
              <a:t>days and a new born </a:t>
            </a:r>
            <a:r>
              <a:rPr lang="en-GB" sz="2000" dirty="0" smtClean="0">
                <a:latin typeface="Arial" panose="020B0604020202020204" pitchFamily="34" charset="0"/>
                <a:cs typeface="Arial" panose="020B0604020202020204" pitchFamily="34" charset="0"/>
              </a:rPr>
              <a:t>lamb </a:t>
            </a:r>
            <a:r>
              <a:rPr lang="en-GB" sz="2000" dirty="0">
                <a:latin typeface="Arial" panose="020B0604020202020204" pitchFamily="34" charset="0"/>
                <a:cs typeface="Arial" panose="020B0604020202020204" pitchFamily="34" charset="0"/>
              </a:rPr>
              <a:t>weighs </a:t>
            </a:r>
            <a:r>
              <a:rPr lang="en-GB" sz="2000" dirty="0" smtClean="0">
                <a:latin typeface="Arial" panose="020B0604020202020204" pitchFamily="34" charset="0"/>
                <a:cs typeface="Arial" panose="020B0604020202020204" pitchFamily="34" charset="0"/>
              </a:rPr>
              <a:t>3‒5 </a:t>
            </a:r>
            <a:r>
              <a:rPr lang="en-GB" sz="2000" dirty="0" smtClean="0">
                <a:latin typeface="Arial" panose="020B0604020202020204" pitchFamily="34" charset="0"/>
                <a:cs typeface="Arial" panose="020B0604020202020204" pitchFamily="34" charset="0"/>
              </a:rPr>
              <a:t>kg.</a:t>
            </a:r>
            <a:endParaRPr lang="en-GB" sz="2000" dirty="0" smtClean="0">
              <a:latin typeface="Arial" panose="020B0604020202020204" pitchFamily="34" charset="0"/>
              <a:cs typeface="Arial" panose="020B0604020202020204" pitchFamily="34" charset="0"/>
            </a:endParaRPr>
          </a:p>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Sheep lamb in the spring, although some breeds can lamb out of season such as at Christmas </a:t>
            </a:r>
            <a:r>
              <a:rPr lang="en-GB" sz="2000" dirty="0" smtClean="0">
                <a:latin typeface="Arial" panose="020B0604020202020204" pitchFamily="34" charset="0"/>
                <a:cs typeface="Arial" panose="020B0604020202020204" pitchFamily="34" charset="0"/>
              </a:rPr>
              <a:t>time.</a:t>
            </a:r>
            <a:endParaRPr lang="en-GB" sz="2000" dirty="0" smtClean="0">
              <a:latin typeface="Arial" panose="020B0604020202020204" pitchFamily="34" charset="0"/>
              <a:cs typeface="Arial" panose="020B0604020202020204" pitchFamily="34" charset="0"/>
            </a:endParaRPr>
          </a:p>
          <a:p>
            <a:pPr>
              <a:defRPr/>
            </a:pP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smtClean="0">
                <a:latin typeface="Arial" panose="020B0604020202020204" pitchFamily="34" charset="0"/>
                <a:cs typeface="Arial" panose="020B0604020202020204" pitchFamily="34" charset="0"/>
              </a:rPr>
              <a:t>Sheep </a:t>
            </a:r>
            <a:r>
              <a:rPr lang="en-GB" sz="2000" dirty="0">
                <a:latin typeface="Arial" panose="020B0604020202020204" pitchFamily="34" charset="0"/>
                <a:cs typeface="Arial" panose="020B0604020202020204" pitchFamily="34" charset="0"/>
              </a:rPr>
              <a:t>normally give birth to </a:t>
            </a:r>
            <a:r>
              <a:rPr lang="en-GB" sz="2000" dirty="0" smtClean="0">
                <a:latin typeface="Arial" panose="020B0604020202020204" pitchFamily="34" charset="0"/>
                <a:cs typeface="Arial" panose="020B0604020202020204" pitchFamily="34" charset="0"/>
              </a:rPr>
              <a:t>twins but can have triplets or even quads! </a:t>
            </a:r>
            <a:endParaRPr lang="en-GB" sz="2000" dirty="0">
              <a:latin typeface="Arial" panose="020B0604020202020204" pitchFamily="34" charset="0"/>
              <a:cs typeface="Arial" panose="020B0604020202020204" pitchFamily="34" charset="0"/>
            </a:endParaRPr>
          </a:p>
          <a:p>
            <a:endParaRPr lang="en-GB" dirty="0"/>
          </a:p>
        </p:txBody>
      </p:sp>
      <p:pic>
        <p:nvPicPr>
          <p:cNvPr id="6" name="Picture 5"/>
          <p:cNvPicPr>
            <a:picLocks noChangeAspect="1"/>
          </p:cNvPicPr>
          <p:nvPr/>
        </p:nvPicPr>
        <p:blipFill>
          <a:blip r:embed="rId2"/>
          <a:stretch>
            <a:fillRect/>
          </a:stretch>
        </p:blipFill>
        <p:spPr>
          <a:xfrm>
            <a:off x="7657447" y="2656913"/>
            <a:ext cx="4162041" cy="2754655"/>
          </a:xfrm>
          <a:prstGeom prst="rect">
            <a:avLst/>
          </a:prstGeom>
        </p:spPr>
      </p:pic>
    </p:spTree>
    <p:extLst>
      <p:ext uri="{BB962C8B-B14F-4D97-AF65-F5344CB8AC3E}">
        <p14:creationId xmlns:p14="http://schemas.microsoft.com/office/powerpoint/2010/main" val="126946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667F94EF416A448934800776BB42F2" ma:contentTypeVersion="10" ma:contentTypeDescription="Create a new document." ma:contentTypeScope="" ma:versionID="dad78c0227ff6875d27a3a42e109def1">
  <xsd:schema xmlns:xsd="http://www.w3.org/2001/XMLSchema" xmlns:xs="http://www.w3.org/2001/XMLSchema" xmlns:p="http://schemas.microsoft.com/office/2006/metadata/properties" xmlns:ns2="6058047b-c92f-4327-9740-2e8c94afd469" xmlns:ns3="dbcc1be4-4ab4-42df-a370-f9d2aa773986" targetNamespace="http://schemas.microsoft.com/office/2006/metadata/properties" ma:root="true" ma:fieldsID="2c08fbaa6c555352afab7a3ff0c707d0" ns2:_="" ns3:_="">
    <xsd:import namespace="6058047b-c92f-4327-9740-2e8c94afd469"/>
    <xsd:import namespace="dbcc1be4-4ab4-42df-a370-f9d2aa77398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58047b-c92f-4327-9740-2e8c94afd4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cc1be4-4ab4-42df-a370-f9d2aa77398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226A2B-05AC-41B2-A7BB-FA4BF2BB9FBB}">
  <ds:schemaRefs>
    <ds:schemaRef ds:uri="http://purl.org/dc/elements/1.1/"/>
    <ds:schemaRef ds:uri="http://schemas.microsoft.com/office/2006/metadata/properties"/>
    <ds:schemaRef ds:uri="dbcc1be4-4ab4-42df-a370-f9d2aa77398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058047b-c92f-4327-9740-2e8c94afd469"/>
    <ds:schemaRef ds:uri="http://www.w3.org/XML/1998/namespace"/>
    <ds:schemaRef ds:uri="http://purl.org/dc/dcmitype/"/>
  </ds:schemaRefs>
</ds:datastoreItem>
</file>

<file path=customXml/itemProps2.xml><?xml version="1.0" encoding="utf-8"?>
<ds:datastoreItem xmlns:ds="http://schemas.openxmlformats.org/officeDocument/2006/customXml" ds:itemID="{42F4D851-86E2-4C4F-94D3-EF909DAC0F34}">
  <ds:schemaRefs>
    <ds:schemaRef ds:uri="http://schemas.microsoft.com/sharepoint/v3/contenttype/forms"/>
  </ds:schemaRefs>
</ds:datastoreItem>
</file>

<file path=customXml/itemProps3.xml><?xml version="1.0" encoding="utf-8"?>
<ds:datastoreItem xmlns:ds="http://schemas.openxmlformats.org/officeDocument/2006/customXml" ds:itemID="{940F92CE-A984-4DA2-ABFC-5C6406C229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58047b-c92f-4327-9740-2e8c94afd469"/>
    <ds:schemaRef ds:uri="dbcc1be4-4ab4-42df-a370-f9d2aa7739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851</TotalTime>
  <Words>1035</Words>
  <Application>Microsoft Office PowerPoint</Application>
  <PresentationFormat>Widescreen</PresentationFormat>
  <Paragraphs>90</Paragraphs>
  <Slides>16</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16</vt:i4>
      </vt:variant>
    </vt:vector>
  </HeadingPairs>
  <TitlesOfParts>
    <vt:vector size="22" baseType="lpstr">
      <vt:lpstr>Arial</vt:lpstr>
      <vt:lpstr>Calibri</vt:lpstr>
      <vt:lpstr>Office Theme</vt:lpstr>
      <vt:lpstr>Custom Design</vt:lpstr>
      <vt:lpstr>1_Custom Design</vt:lpstr>
      <vt:lpstr>3_Custom Design</vt:lpstr>
      <vt:lpstr>Did you know?</vt:lpstr>
      <vt:lpstr>Welcome</vt:lpstr>
      <vt:lpstr>Cattle</vt:lpstr>
      <vt:lpstr>Breeds of cattle</vt:lpstr>
      <vt:lpstr>Cattle breeding</vt:lpstr>
      <vt:lpstr>Weaned calves</vt:lpstr>
      <vt:lpstr>Sheep</vt:lpstr>
      <vt:lpstr>Breeds of sheep</vt:lpstr>
      <vt:lpstr>Sheep breeding</vt:lpstr>
      <vt:lpstr>Weaned lambs</vt:lpstr>
      <vt:lpstr>Feeding cattle and sheep</vt:lpstr>
      <vt:lpstr>Pigs</vt:lpstr>
      <vt:lpstr>Pig breeding</vt:lpstr>
      <vt:lpstr>Weaned pigs</vt:lpstr>
      <vt:lpstr>Feeding pigs</vt:lpstr>
      <vt:lpstr>Did you know?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Frances Meek</cp:lastModifiedBy>
  <cp:revision>518</cp:revision>
  <cp:lastPrinted>2019-08-09T15:11:10Z</cp:lastPrinted>
  <dcterms:created xsi:type="dcterms:W3CDTF">2018-10-10T09:22:08Z</dcterms:created>
  <dcterms:modified xsi:type="dcterms:W3CDTF">2019-09-16T11:57:06Z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0x010100AF667F94EF416A448934800776BB42F2</vt:lpwstr>
  </property>
</Properties>
</file>