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18"/>
  </p:notesMasterIdLst>
  <p:handoutMasterIdLst>
    <p:handoutMasterId r:id="rId19"/>
  </p:handoutMasterIdLst>
  <p:sldIdLst>
    <p:sldId id="256" r:id="rId5"/>
    <p:sldId id="271" r:id="rId6"/>
    <p:sldId id="259" r:id="rId7"/>
    <p:sldId id="262" r:id="rId8"/>
    <p:sldId id="263" r:id="rId9"/>
    <p:sldId id="264" r:id="rId10"/>
    <p:sldId id="267" r:id="rId11"/>
    <p:sldId id="268" r:id="rId12"/>
    <p:sldId id="265" r:id="rId13"/>
    <p:sldId id="269" r:id="rId14"/>
    <p:sldId id="266" r:id="rId15"/>
    <p:sldId id="270" r:id="rId16"/>
    <p:sldId id="26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1A18B12-06CC-44C5-98FF-9FFBDACB1DAE}" type="datetimeFigureOut">
              <a:rPr lang="en-GB" smtClean="0"/>
              <a:t>12/08/2019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559EBB-8CB0-45D6-89A9-F767183D3C88}" type="slidenum">
              <a:rPr lang="en-GB" smtClean="0"/>
              <a:t>‹#›</a:t>
            </a:fld>
            <a:endParaRPr lang="en-GB"/>
          </a:p>
        </p:txBody>
      </p:sp>
    </p:spTree>
    <p:extLst>
      <p:ext uri="{BB962C8B-B14F-4D97-AF65-F5344CB8AC3E}">
        <p14:creationId xmlns:p14="http://schemas.microsoft.com/office/powerpoint/2010/main" val="408119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B60342-7995-42FE-BF20-E335387D6E36}" type="datetimeFigureOut">
              <a:rPr lang="en-GB" smtClean="0"/>
              <a:t>12/08/2019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7BFEE5-E872-4EA3-B213-D1C3C840A050}" type="slidenum">
              <a:rPr lang="en-GB" smtClean="0"/>
              <a:t>‹#›</a:t>
            </a:fld>
            <a:endParaRPr lang="en-GB"/>
          </a:p>
        </p:txBody>
      </p:sp>
    </p:spTree>
    <p:extLst>
      <p:ext uri="{BB962C8B-B14F-4D97-AF65-F5344CB8AC3E}">
        <p14:creationId xmlns:p14="http://schemas.microsoft.com/office/powerpoint/2010/main" val="79737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science of marinades</a:t>
            </a: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Simple experiment to show </a:t>
            </a:r>
            <a:r>
              <a:rPr lang="en-US" dirty="0" err="1"/>
              <a:t>enzymic</a:t>
            </a:r>
            <a:r>
              <a:rPr lang="en-US" dirty="0"/>
              <a:t> activity</a:t>
            </a:r>
            <a:endParaRPr lang="en-GB" dirty="0"/>
          </a:p>
        </p:txBody>
      </p:sp>
      <p:sp>
        <p:nvSpPr>
          <p:cNvPr id="3" name="Subtitle 2"/>
          <p:cNvSpPr>
            <a:spLocks noGrp="1"/>
          </p:cNvSpPr>
          <p:nvPr>
            <p:ph type="subTitle" idx="1"/>
          </p:nvPr>
        </p:nvSpPr>
        <p:spPr>
          <a:xfrm>
            <a:off x="1169276" y="2571092"/>
            <a:ext cx="6411100" cy="3600000"/>
          </a:xfrm>
        </p:spPr>
        <p:txBody>
          <a:bodyPr/>
          <a:lstStyle/>
          <a:p>
            <a:pPr marL="0" indent="0">
              <a:buNone/>
            </a:pPr>
            <a:r>
              <a:rPr lang="en-US" sz="2000" dirty="0" smtClean="0"/>
              <a:t>What about using vegetarian gelatin?</a:t>
            </a:r>
          </a:p>
          <a:p>
            <a:pPr marL="0" indent="0">
              <a:buNone/>
            </a:pPr>
            <a:endParaRPr lang="en-US" sz="2000" dirty="0"/>
          </a:p>
          <a:p>
            <a:pPr marL="0" indent="0">
              <a:buNone/>
            </a:pPr>
            <a:r>
              <a:rPr lang="en-US" sz="2000" dirty="0" smtClean="0"/>
              <a:t>Vegetarian gelatin is usually made from agar-agar which is derived from seaweed and not animal protein. Therefore, the enzyme bromelain in the fresh pineapple doesn’t react in the same way and the gel can still be formed. </a:t>
            </a:r>
            <a:endParaRPr lang="en-GB"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3920" y="2686812"/>
            <a:ext cx="3048000" cy="2289048"/>
          </a:xfrm>
          <a:prstGeom prst="rect">
            <a:avLst/>
          </a:prstGeom>
        </p:spPr>
      </p:pic>
    </p:spTree>
    <p:extLst>
      <p:ext uri="{BB962C8B-B14F-4D97-AF65-F5344CB8AC3E}">
        <p14:creationId xmlns:p14="http://schemas.microsoft.com/office/powerpoint/2010/main" val="20445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Simple experiment to show </a:t>
            </a:r>
            <a:r>
              <a:rPr lang="en-US" dirty="0" err="1"/>
              <a:t>enzymic</a:t>
            </a:r>
            <a:r>
              <a:rPr lang="en-US" dirty="0"/>
              <a:t> activity</a:t>
            </a:r>
            <a:endParaRPr lang="en-GB" dirty="0"/>
          </a:p>
        </p:txBody>
      </p:sp>
      <p:sp>
        <p:nvSpPr>
          <p:cNvPr id="4" name="TextBox 9"/>
          <p:cNvSpPr txBox="1">
            <a:spLocks noChangeArrowheads="1"/>
          </p:cNvSpPr>
          <p:nvPr/>
        </p:nvSpPr>
        <p:spPr bwMode="auto">
          <a:xfrm>
            <a:off x="9260670" y="2228997"/>
            <a:ext cx="23809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atin typeface="Arial" panose="020B0604020202020204" pitchFamily="34" charset="0"/>
                <a:cs typeface="Arial" panose="020B0604020202020204" pitchFamily="34" charset="0"/>
              </a:rPr>
              <a:t>Water and</a:t>
            </a:r>
          </a:p>
          <a:p>
            <a:pPr eaLnBrk="1" hangingPunct="1"/>
            <a:r>
              <a:rPr lang="en-US" altLang="en-US" sz="2000" dirty="0">
                <a:latin typeface="Arial" panose="020B0604020202020204" pitchFamily="34" charset="0"/>
                <a:cs typeface="Arial" panose="020B0604020202020204" pitchFamily="34" charset="0"/>
              </a:rPr>
              <a:t>v</a:t>
            </a:r>
            <a:r>
              <a:rPr lang="en-US" altLang="en-US" sz="2000" dirty="0" smtClean="0">
                <a:latin typeface="Arial" panose="020B0604020202020204" pitchFamily="34" charset="0"/>
                <a:cs typeface="Arial" panose="020B0604020202020204" pitchFamily="34" charset="0"/>
              </a:rPr>
              <a:t>egetarian gelatin </a:t>
            </a:r>
            <a:r>
              <a:rPr lang="en-US" altLang="en-US" sz="2000" dirty="0">
                <a:latin typeface="Arial" panose="020B0604020202020204" pitchFamily="34" charset="0"/>
                <a:cs typeface="Arial" panose="020B0604020202020204" pitchFamily="34" charset="0"/>
              </a:rPr>
              <a:t>with 1 tablespoon added fresh pineapple </a:t>
            </a:r>
            <a:r>
              <a:rPr lang="en-US" altLang="en-US" sz="2000" dirty="0" smtClean="0">
                <a:latin typeface="Arial" panose="020B0604020202020204" pitchFamily="34" charset="0"/>
                <a:cs typeface="Arial" panose="020B0604020202020204" pitchFamily="34" charset="0"/>
              </a:rPr>
              <a:t>juice. </a:t>
            </a:r>
            <a:endParaRPr lang="en-GB" alt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9000" y="3886200"/>
            <a:ext cx="17637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9818" y="2817560"/>
            <a:ext cx="4998911" cy="342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1082675" y="2297494"/>
            <a:ext cx="1749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smtClean="0">
                <a:latin typeface="Arial" panose="020B0604020202020204" pitchFamily="34" charset="0"/>
                <a:cs typeface="Arial" panose="020B0604020202020204" pitchFamily="34" charset="0"/>
              </a:rPr>
              <a:t>Vegetarian gelatin </a:t>
            </a:r>
            <a:r>
              <a:rPr lang="en-US" altLang="en-US" sz="2000" dirty="0">
                <a:latin typeface="Arial" panose="020B0604020202020204" pitchFamily="34" charset="0"/>
                <a:cs typeface="Arial" panose="020B0604020202020204" pitchFamily="34" charset="0"/>
              </a:rPr>
              <a:t>made with tap water </a:t>
            </a:r>
            <a:r>
              <a:rPr lang="en-US" altLang="en-US" sz="2000" dirty="0" smtClean="0">
                <a:latin typeface="Arial" panose="020B0604020202020204" pitchFamily="34" charset="0"/>
                <a:cs typeface="Arial" panose="020B0604020202020204" pitchFamily="34" charset="0"/>
              </a:rPr>
              <a:t>only.</a:t>
            </a:r>
            <a:endParaRPr lang="en-GB" altLang="en-US" sz="2000" dirty="0">
              <a:latin typeface="Arial" panose="020B0604020202020204" pitchFamily="34" charset="0"/>
              <a:cs typeface="Arial" panose="020B0604020202020204" pitchFamily="34" charset="0"/>
            </a:endParaRPr>
          </a:p>
        </p:txBody>
      </p:sp>
      <p:grpSp>
        <p:nvGrpSpPr>
          <p:cNvPr id="8" name="Group 7"/>
          <p:cNvGrpSpPr>
            <a:grpSpLocks/>
          </p:cNvGrpSpPr>
          <p:nvPr/>
        </p:nvGrpSpPr>
        <p:grpSpPr bwMode="auto">
          <a:xfrm>
            <a:off x="746125" y="3618294"/>
            <a:ext cx="1819275" cy="2522537"/>
            <a:chOff x="9591039" y="2856366"/>
            <a:chExt cx="1819593" cy="2521735"/>
          </a:xfrm>
        </p:grpSpPr>
        <p:pic>
          <p:nvPicPr>
            <p:cNvPr id="9"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91039" y="2856366"/>
              <a:ext cx="1762761" cy="20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55DBD45-D6BC-4EBE-A836-2E8A8015EFF5}"/>
                </a:ext>
              </a:extLst>
            </p:cNvPr>
            <p:cNvSpPr txBox="1"/>
            <p:nvPr/>
          </p:nvSpPr>
          <p:spPr>
            <a:xfrm>
              <a:off x="9806977" y="5008332"/>
              <a:ext cx="1603655" cy="369769"/>
            </a:xfrm>
            <a:prstGeom prst="rect">
              <a:avLst/>
            </a:prstGeom>
            <a:noFill/>
          </p:spPr>
          <p:txBody>
            <a:bodyPr>
              <a:spAutoFit/>
            </a:bodyPr>
            <a:lstStyle/>
            <a:p>
              <a:pPr eaLnBrk="1" fontAlgn="auto" hangingPunct="1">
                <a:spcBef>
                  <a:spcPts val="0"/>
                </a:spcBef>
                <a:spcAft>
                  <a:spcPts val="0"/>
                </a:spcAft>
                <a:defRPr/>
              </a:pPr>
              <a:r>
                <a:rPr lang="en-US" b="1" dirty="0">
                  <a:solidFill>
                    <a:schemeClr val="accent6">
                      <a:lumMod val="75000"/>
                    </a:schemeClr>
                  </a:solidFill>
                  <a:latin typeface="+mn-lt"/>
                </a:rPr>
                <a:t>Set</a:t>
              </a:r>
              <a:r>
                <a:rPr lang="en-US" dirty="0">
                  <a:latin typeface="+mn-lt"/>
                </a:rPr>
                <a:t> </a:t>
              </a:r>
              <a:endParaRPr lang="en-GB" dirty="0">
                <a:latin typeface="+mn-lt"/>
              </a:endParaRPr>
            </a:p>
          </p:txBody>
        </p:sp>
      </p:grpSp>
      <p:sp>
        <p:nvSpPr>
          <p:cNvPr id="11" name="TextBox 10">
            <a:extLst>
              <a:ext uri="{FF2B5EF4-FFF2-40B4-BE49-F238E27FC236}">
                <a16:creationId xmlns:a16="http://schemas.microsoft.com/office/drawing/2014/main" id="{655DBD45-D6BC-4EBE-A836-2E8A8015EFF5}"/>
              </a:ext>
            </a:extLst>
          </p:cNvPr>
          <p:cNvSpPr txBox="1"/>
          <p:nvPr/>
        </p:nvSpPr>
        <p:spPr bwMode="auto">
          <a:xfrm>
            <a:off x="9939338" y="5955887"/>
            <a:ext cx="1603375" cy="369887"/>
          </a:xfrm>
          <a:prstGeom prst="rect">
            <a:avLst/>
          </a:prstGeom>
          <a:noFill/>
        </p:spPr>
        <p:txBody>
          <a:bodyPr>
            <a:spAutoFit/>
          </a:bodyPr>
          <a:lstStyle/>
          <a:p>
            <a:pPr eaLnBrk="1" fontAlgn="auto" hangingPunct="1">
              <a:spcBef>
                <a:spcPts val="0"/>
              </a:spcBef>
              <a:spcAft>
                <a:spcPts val="0"/>
              </a:spcAft>
              <a:defRPr/>
            </a:pPr>
            <a:r>
              <a:rPr lang="en-US" b="1" dirty="0">
                <a:solidFill>
                  <a:schemeClr val="accent6">
                    <a:lumMod val="75000"/>
                  </a:schemeClr>
                </a:solidFill>
                <a:latin typeface="+mn-lt"/>
              </a:rPr>
              <a:t>Set</a:t>
            </a:r>
            <a:r>
              <a:rPr lang="en-US" dirty="0">
                <a:latin typeface="+mn-lt"/>
              </a:rPr>
              <a:t> </a:t>
            </a:r>
            <a:endParaRPr lang="en-GB" dirty="0">
              <a:latin typeface="+mn-lt"/>
            </a:endParaRPr>
          </a:p>
        </p:txBody>
      </p:sp>
    </p:spTree>
    <p:extLst>
      <p:ext uri="{BB962C8B-B14F-4D97-AF65-F5344CB8AC3E}">
        <p14:creationId xmlns:p14="http://schemas.microsoft.com/office/powerpoint/2010/main" val="2549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4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4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not try this yourself?</a:t>
            </a:r>
            <a:endParaRPr lang="en-GB" dirty="0"/>
          </a:p>
        </p:txBody>
      </p:sp>
      <p:sp>
        <p:nvSpPr>
          <p:cNvPr id="3" name="Subtitle 2"/>
          <p:cNvSpPr>
            <a:spLocks noGrp="1"/>
          </p:cNvSpPr>
          <p:nvPr>
            <p:ph type="subTitle" idx="1"/>
          </p:nvPr>
        </p:nvSpPr>
        <p:spPr>
          <a:xfrm>
            <a:off x="1169273" y="2190492"/>
            <a:ext cx="9720000" cy="3600000"/>
          </a:xfrm>
        </p:spPr>
        <p:txBody>
          <a:bodyPr/>
          <a:lstStyle/>
          <a:p>
            <a:pPr marL="0" indent="0">
              <a:lnSpc>
                <a:spcPct val="100000"/>
              </a:lnSpc>
              <a:buNone/>
            </a:pPr>
            <a:r>
              <a:rPr lang="en-US" altLang="en-US" sz="2000" dirty="0" smtClean="0"/>
              <a:t>Equipment:</a:t>
            </a:r>
            <a:endParaRPr lang="en-US" altLang="en-US" sz="2000" dirty="0"/>
          </a:p>
          <a:p>
            <a:pPr>
              <a:lnSpc>
                <a:spcPct val="100000"/>
              </a:lnSpc>
            </a:pPr>
            <a:r>
              <a:rPr lang="en-US" altLang="en-US" sz="2000" dirty="0" smtClean="0"/>
              <a:t>range of jars;</a:t>
            </a:r>
          </a:p>
          <a:p>
            <a:pPr>
              <a:lnSpc>
                <a:spcPct val="100000"/>
              </a:lnSpc>
            </a:pPr>
            <a:r>
              <a:rPr lang="en-US" altLang="en-US" sz="2000" dirty="0" smtClean="0"/>
              <a:t>gelatin leaves;</a:t>
            </a:r>
          </a:p>
          <a:p>
            <a:pPr>
              <a:lnSpc>
                <a:spcPct val="100000"/>
              </a:lnSpc>
            </a:pPr>
            <a:r>
              <a:rPr lang="en-US" altLang="en-US" sz="2000" dirty="0" smtClean="0"/>
              <a:t>agar </a:t>
            </a:r>
            <a:r>
              <a:rPr lang="en-US" altLang="en-US" sz="2000" dirty="0" err="1" smtClean="0"/>
              <a:t>agar</a:t>
            </a:r>
            <a:r>
              <a:rPr lang="en-US" altLang="en-US" sz="2000" dirty="0" smtClean="0"/>
              <a:t> powder </a:t>
            </a:r>
          </a:p>
          <a:p>
            <a:pPr marL="0" indent="0">
              <a:lnSpc>
                <a:spcPct val="100000"/>
              </a:lnSpc>
              <a:buNone/>
            </a:pPr>
            <a:r>
              <a:rPr lang="en-US" altLang="en-US" sz="2000" dirty="0"/>
              <a:t> </a:t>
            </a:r>
            <a:r>
              <a:rPr lang="en-US" altLang="en-US" sz="2000" dirty="0" smtClean="0"/>
              <a:t>   or flakes;</a:t>
            </a:r>
          </a:p>
          <a:p>
            <a:pPr>
              <a:lnSpc>
                <a:spcPct val="100000"/>
              </a:lnSpc>
            </a:pPr>
            <a:r>
              <a:rPr lang="en-US" altLang="en-US" sz="2000" dirty="0" smtClean="0"/>
              <a:t>food </a:t>
            </a:r>
            <a:r>
              <a:rPr lang="en-US" altLang="en-US" sz="2000" dirty="0" err="1" smtClean="0"/>
              <a:t>colours</a:t>
            </a:r>
            <a:r>
              <a:rPr lang="en-US" altLang="en-US" sz="2000" dirty="0" smtClean="0"/>
              <a:t>;</a:t>
            </a:r>
          </a:p>
          <a:p>
            <a:pPr>
              <a:lnSpc>
                <a:spcPct val="100000"/>
              </a:lnSpc>
            </a:pPr>
            <a:r>
              <a:rPr lang="en-US" altLang="en-US" sz="2000" dirty="0" smtClean="0"/>
              <a:t>water;</a:t>
            </a:r>
          </a:p>
          <a:p>
            <a:pPr>
              <a:lnSpc>
                <a:spcPct val="100000"/>
              </a:lnSpc>
            </a:pPr>
            <a:r>
              <a:rPr lang="en-US" altLang="en-US" sz="2000" dirty="0" smtClean="0"/>
              <a:t>Juicer;</a:t>
            </a:r>
          </a:p>
          <a:p>
            <a:pPr>
              <a:lnSpc>
                <a:spcPct val="100000"/>
              </a:lnSpc>
            </a:pPr>
            <a:r>
              <a:rPr lang="en-US" altLang="en-US" sz="2000" dirty="0" smtClean="0"/>
              <a:t>sieve;</a:t>
            </a:r>
          </a:p>
          <a:p>
            <a:pPr>
              <a:lnSpc>
                <a:spcPct val="100000"/>
              </a:lnSpc>
            </a:pPr>
            <a:r>
              <a:rPr lang="en-US" altLang="en-US" sz="2000" dirty="0" smtClean="0"/>
              <a:t>tablespoon.</a:t>
            </a:r>
          </a:p>
          <a:p>
            <a:pPr marL="0" indent="0">
              <a:buNone/>
            </a:pPr>
            <a:endParaRPr lang="en-GB" dirty="0"/>
          </a:p>
        </p:txBody>
      </p:sp>
      <p:pic>
        <p:nvPicPr>
          <p:cNvPr id="4"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563251" y="3315367"/>
            <a:ext cx="4932045" cy="3288431"/>
          </a:xfrm>
        </p:spPr>
      </p:pic>
      <p:sp>
        <p:nvSpPr>
          <p:cNvPr id="5" name="Rectangle 4"/>
          <p:cNvSpPr/>
          <p:nvPr/>
        </p:nvSpPr>
        <p:spPr>
          <a:xfrm>
            <a:off x="8680891" y="2253604"/>
            <a:ext cx="2833085" cy="3170099"/>
          </a:xfrm>
          <a:prstGeom prst="rect">
            <a:avLst/>
          </a:prstGeom>
        </p:spPr>
        <p:txBody>
          <a:bodyPr wrap="square">
            <a:spAutoFit/>
          </a:bodyPr>
          <a:lstStyle/>
          <a:p>
            <a:r>
              <a:rPr lang="en-US" altLang="en-US" sz="2000" dirty="0">
                <a:latin typeface="Arial" panose="020B0604020202020204" pitchFamily="34" charset="0"/>
                <a:cs typeface="Arial" panose="020B0604020202020204" pitchFamily="34" charset="0"/>
              </a:rPr>
              <a:t>S</a:t>
            </a:r>
            <a:r>
              <a:rPr lang="en-GB" altLang="en-US" sz="2000" dirty="0">
                <a:latin typeface="Arial" panose="020B0604020202020204" pitchFamily="34" charset="0"/>
                <a:cs typeface="Arial" panose="020B0604020202020204" pitchFamily="34" charset="0"/>
              </a:rPr>
              <a:t>election from:</a:t>
            </a:r>
            <a:endParaRPr lang="en-US" altLang="en-US"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r</a:t>
            </a:r>
            <a:r>
              <a:rPr lang="en-GB" altLang="en-US" sz="2000" dirty="0" err="1" smtClean="0">
                <a:latin typeface="Arial" panose="020B0604020202020204" pitchFamily="34" charset="0"/>
                <a:cs typeface="Arial" panose="020B0604020202020204" pitchFamily="34" charset="0"/>
              </a:rPr>
              <a:t>oot</a:t>
            </a:r>
            <a:r>
              <a:rPr lang="en-GB" altLang="en-US" sz="2000" dirty="0" smtClean="0">
                <a:latin typeface="Arial" panose="020B0604020202020204" pitchFamily="34" charset="0"/>
                <a:cs typeface="Arial" panose="020B0604020202020204" pitchFamily="34" charset="0"/>
              </a:rPr>
              <a:t> ginger;</a:t>
            </a: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Canned </a:t>
            </a:r>
            <a:r>
              <a:rPr lang="en-GB" altLang="en-US" sz="2000" dirty="0" smtClean="0">
                <a:latin typeface="Arial" panose="020B0604020202020204" pitchFamily="34" charset="0"/>
                <a:cs typeface="Arial" panose="020B0604020202020204" pitchFamily="34" charset="0"/>
              </a:rPr>
              <a:t>pineapple;</a:t>
            </a: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f</a:t>
            </a:r>
            <a:r>
              <a:rPr lang="en-GB" altLang="en-US" sz="2000" dirty="0" err="1" smtClean="0">
                <a:latin typeface="Arial" panose="020B0604020202020204" pitchFamily="34" charset="0"/>
                <a:cs typeface="Arial" panose="020B0604020202020204" pitchFamily="34" charset="0"/>
              </a:rPr>
              <a:t>resh</a:t>
            </a:r>
            <a:r>
              <a:rPr lang="en-GB" altLang="en-US" sz="2000" dirty="0" smtClean="0">
                <a:latin typeface="Arial" panose="020B0604020202020204" pitchFamily="34" charset="0"/>
                <a:cs typeface="Arial" panose="020B0604020202020204" pitchFamily="34" charset="0"/>
              </a:rPr>
              <a:t> pineapple;</a:t>
            </a: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fresh orange;</a:t>
            </a: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papaya;</a:t>
            </a:r>
          </a:p>
          <a:p>
            <a:pPr marL="342900" indent="-342900">
              <a:lnSpc>
                <a:spcPct val="150000"/>
              </a:lnSpc>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lemon.</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22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science of marinades</a:t>
            </a:r>
            <a:endParaRPr lang="en-GB" dirty="0"/>
          </a:p>
        </p:txBody>
      </p:sp>
      <p:sp>
        <p:nvSpPr>
          <p:cNvPr id="3" name="Subtitle 2"/>
          <p:cNvSpPr>
            <a:spLocks noGrp="1"/>
          </p:cNvSpPr>
          <p:nvPr>
            <p:ph type="subTitle" idx="1"/>
          </p:nvPr>
        </p:nvSpPr>
        <p:spPr/>
        <p:txBody>
          <a:bodyPr/>
          <a:lstStyle/>
          <a:p>
            <a:pPr marL="0" indent="0" algn="ctr">
              <a:buNone/>
            </a:pPr>
            <a:r>
              <a:rPr lang="en-US" sz="3600" dirty="0" smtClean="0"/>
              <a:t>With thanks to Barbara Monks, thecookeryteacher.com</a:t>
            </a:r>
            <a:endParaRPr lang="en-GB" sz="3600" dirty="0" smtClean="0"/>
          </a:p>
          <a:p>
            <a:pPr marL="0" indent="0" algn="ctr">
              <a:buNone/>
            </a:pPr>
            <a:endParaRPr lang="en-GB" sz="3600" dirty="0"/>
          </a:p>
          <a:p>
            <a:pPr marL="0" indent="0" algn="ctr">
              <a:buNone/>
            </a:pPr>
            <a:r>
              <a:rPr lang="en-GB" sz="3600" dirty="0" smtClean="0"/>
              <a:t>For </a:t>
            </a:r>
            <a:r>
              <a:rPr lang="en-GB" sz="3600" dirty="0" smtClean="0"/>
              <a:t>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science of marinades</a:t>
            </a:r>
            <a:endParaRPr lang="en-GB" dirty="0"/>
          </a:p>
        </p:txBody>
      </p:sp>
      <p:sp>
        <p:nvSpPr>
          <p:cNvPr id="3" name="Subtitle 2"/>
          <p:cNvSpPr>
            <a:spLocks noGrp="1"/>
          </p:cNvSpPr>
          <p:nvPr>
            <p:ph type="subTitle" idx="1"/>
          </p:nvPr>
        </p:nvSpPr>
        <p:spPr>
          <a:xfrm>
            <a:off x="1169276" y="2571092"/>
            <a:ext cx="7499236" cy="3600000"/>
          </a:xfrm>
        </p:spPr>
        <p:txBody>
          <a:bodyPr/>
          <a:lstStyle/>
          <a:p>
            <a:pPr fontAlgn="auto">
              <a:spcAft>
                <a:spcPts val="0"/>
              </a:spcAft>
              <a:buFont typeface="Arial" panose="020B0604020202020204" pitchFamily="34" charset="0"/>
              <a:buNone/>
              <a:defRPr/>
            </a:pPr>
            <a:r>
              <a:rPr lang="en-US" sz="2000" b="1" dirty="0" smtClean="0"/>
              <a:t>What is a marinade?</a:t>
            </a:r>
            <a:endParaRPr lang="en-GB" sz="2000" b="1" dirty="0" smtClean="0"/>
          </a:p>
          <a:p>
            <a:pPr marL="0" indent="0" fontAlgn="auto">
              <a:spcAft>
                <a:spcPts val="0"/>
              </a:spcAft>
              <a:buFont typeface="Arial" panose="020B0604020202020204" pitchFamily="34" charset="0"/>
              <a:buNone/>
              <a:defRPr/>
            </a:pPr>
            <a:r>
              <a:rPr lang="en-GB" sz="2000" dirty="0" smtClean="0"/>
              <a:t>A marinade </a:t>
            </a:r>
            <a:r>
              <a:rPr lang="en-GB" sz="2000" dirty="0"/>
              <a:t>is a liquid solution in which you soak foods, </a:t>
            </a:r>
            <a:r>
              <a:rPr lang="en-GB" sz="2000" dirty="0" smtClean="0"/>
              <a:t>particularly meat </a:t>
            </a:r>
            <a:r>
              <a:rPr lang="en-GB" sz="2000" dirty="0"/>
              <a:t>or fish, before cooking. </a:t>
            </a:r>
          </a:p>
          <a:p>
            <a:pPr fontAlgn="auto">
              <a:spcAft>
                <a:spcPts val="0"/>
              </a:spcAft>
              <a:buFont typeface="Arial" panose="020B0604020202020204" pitchFamily="34" charset="0"/>
              <a:buNone/>
              <a:defRPr/>
            </a:pPr>
            <a:r>
              <a:rPr lang="en-GB" sz="2000" dirty="0"/>
              <a:t>A marinade tenderises and adds flavour.</a:t>
            </a:r>
          </a:p>
          <a:p>
            <a:pPr marL="0" indent="0">
              <a:buNone/>
            </a:pPr>
            <a:r>
              <a:rPr lang="en-US" altLang="en-US" sz="2000" b="1" dirty="0" smtClean="0"/>
              <a:t>What is the food science?</a:t>
            </a:r>
            <a:endParaRPr lang="en-GB" altLang="en-US" sz="2000" b="1" dirty="0" smtClean="0"/>
          </a:p>
          <a:p>
            <a:pPr marL="0" indent="0">
              <a:buNone/>
            </a:pPr>
            <a:r>
              <a:rPr lang="en-GB" altLang="en-US" sz="2000" dirty="0" smtClean="0"/>
              <a:t>Marinade </a:t>
            </a:r>
            <a:r>
              <a:rPr lang="en-GB" altLang="en-US" sz="2000" dirty="0"/>
              <a:t>ingredients will be acidic, such as vinegar, wine, or fruit juice, or have enzymatic components such as bromelain in pineapple, papain in papaya or </a:t>
            </a:r>
            <a:r>
              <a:rPr lang="en-GB" altLang="en-US" sz="2000" dirty="0" err="1"/>
              <a:t>zingipain</a:t>
            </a:r>
            <a:r>
              <a:rPr lang="en-GB" altLang="en-US" sz="2000" dirty="0"/>
              <a:t> in root ginger.  </a:t>
            </a:r>
            <a:endParaRPr lang="en-GB" altLang="en-US" sz="2000" dirty="0" smtClean="0"/>
          </a:p>
          <a:p>
            <a:pPr marL="0" indent="0">
              <a:buNone/>
            </a:pPr>
            <a:r>
              <a:rPr lang="en-GB" altLang="en-US" sz="2000" dirty="0" smtClean="0"/>
              <a:t>This allows </a:t>
            </a:r>
            <a:r>
              <a:rPr lang="en-GB" altLang="en-US" sz="2000" dirty="0"/>
              <a:t>fluids and seasonings to enter the flesh to tenderise and maintain its juiciness.</a:t>
            </a:r>
          </a:p>
          <a:p>
            <a:endParaRPr lang="en-GB" altLang="en-US"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96528" y="2955140"/>
            <a:ext cx="3317938" cy="2197212"/>
          </a:xfrm>
          <a:prstGeom prst="rect">
            <a:avLst/>
          </a:prstGeom>
        </p:spPr>
      </p:pic>
    </p:spTree>
    <p:extLst>
      <p:ext uri="{BB962C8B-B14F-4D97-AF65-F5344CB8AC3E}">
        <p14:creationId xmlns:p14="http://schemas.microsoft.com/office/powerpoint/2010/main" val="360914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science of marinades</a:t>
            </a:r>
            <a:endParaRPr lang="en-US" dirty="0"/>
          </a:p>
        </p:txBody>
      </p:sp>
      <p:sp>
        <p:nvSpPr>
          <p:cNvPr id="3" name="Subtitle 2"/>
          <p:cNvSpPr>
            <a:spLocks noGrp="1"/>
          </p:cNvSpPr>
          <p:nvPr>
            <p:ph type="subTitle" idx="1"/>
          </p:nvPr>
        </p:nvSpPr>
        <p:spPr>
          <a:xfrm>
            <a:off x="1169276" y="2571092"/>
            <a:ext cx="7334644" cy="3600000"/>
          </a:xfrm>
        </p:spPr>
        <p:txBody>
          <a:bodyPr/>
          <a:lstStyle/>
          <a:p>
            <a:pPr marL="0" indent="0" fontAlgn="auto">
              <a:spcAft>
                <a:spcPts val="0"/>
              </a:spcAft>
              <a:buFont typeface="Arial" panose="020B0604020202020204" pitchFamily="34" charset="0"/>
              <a:buNone/>
              <a:defRPr/>
            </a:pPr>
            <a:r>
              <a:rPr lang="en-GB" sz="2000" dirty="0"/>
              <a:t>Marinades contain ingredients with functionality</a:t>
            </a:r>
            <a:r>
              <a:rPr lang="en-GB" sz="2000" dirty="0" smtClean="0"/>
              <a:t>:</a:t>
            </a:r>
            <a:endParaRPr lang="en-GB" sz="2000" dirty="0"/>
          </a:p>
          <a:p>
            <a:pPr fontAlgn="auto">
              <a:spcAft>
                <a:spcPts val="0"/>
              </a:spcAft>
              <a:buFont typeface="Arial" panose="020B0604020202020204" pitchFamily="34" charset="0"/>
              <a:buChar char="•"/>
              <a:defRPr/>
            </a:pPr>
            <a:r>
              <a:rPr lang="en-GB" sz="2000" dirty="0" smtClean="0">
                <a:solidFill>
                  <a:schemeClr val="tx1">
                    <a:lumMod val="95000"/>
                    <a:lumOff val="5000"/>
                  </a:schemeClr>
                </a:solidFill>
              </a:rPr>
              <a:t>acidic </a:t>
            </a:r>
            <a:r>
              <a:rPr lang="en-GB" sz="2000" dirty="0">
                <a:solidFill>
                  <a:schemeClr val="tx1">
                    <a:lumMod val="95000"/>
                    <a:lumOff val="5000"/>
                  </a:schemeClr>
                </a:solidFill>
              </a:rPr>
              <a:t>ingredients </a:t>
            </a:r>
            <a:r>
              <a:rPr lang="en-GB" sz="2000" dirty="0" smtClean="0">
                <a:solidFill>
                  <a:schemeClr val="tx1">
                    <a:lumMod val="95000"/>
                    <a:lumOff val="5000"/>
                  </a:schemeClr>
                </a:solidFill>
              </a:rPr>
              <a:t>contain</a:t>
            </a:r>
            <a:r>
              <a:rPr lang="en-GB" sz="2000" dirty="0" smtClean="0"/>
              <a:t> </a:t>
            </a:r>
            <a:r>
              <a:rPr lang="en-GB" sz="2000" dirty="0"/>
              <a:t>free hydrogen ions that make them </a:t>
            </a:r>
            <a:r>
              <a:rPr lang="en-GB" sz="2000" dirty="0" smtClean="0"/>
              <a:t>active;</a:t>
            </a:r>
            <a:endParaRPr lang="en-GB" sz="2000" dirty="0"/>
          </a:p>
          <a:p>
            <a:pPr fontAlgn="auto">
              <a:spcAft>
                <a:spcPts val="0"/>
              </a:spcAft>
              <a:buFont typeface="Arial" panose="020B0604020202020204" pitchFamily="34" charset="0"/>
              <a:buChar char="•"/>
              <a:defRPr/>
            </a:pPr>
            <a:r>
              <a:rPr lang="en-GB" sz="2000" dirty="0"/>
              <a:t>e</a:t>
            </a:r>
            <a:r>
              <a:rPr lang="en-GB" sz="2000" dirty="0" smtClean="0"/>
              <a:t>nzymatic </a:t>
            </a:r>
            <a:r>
              <a:rPr lang="en-GB" sz="2000" dirty="0"/>
              <a:t>ingredients </a:t>
            </a:r>
            <a:r>
              <a:rPr lang="en-GB" sz="2000" dirty="0" smtClean="0"/>
              <a:t>provide </a:t>
            </a:r>
            <a:r>
              <a:rPr lang="en-GB" sz="2000" dirty="0"/>
              <a:t>active </a:t>
            </a:r>
            <a:r>
              <a:rPr lang="en-GB" sz="2000" dirty="0" smtClean="0"/>
              <a:t>enzymes;</a:t>
            </a:r>
            <a:endParaRPr lang="en-GB" sz="2000" dirty="0"/>
          </a:p>
          <a:p>
            <a:pPr fontAlgn="auto">
              <a:spcAft>
                <a:spcPts val="0"/>
              </a:spcAft>
              <a:buFont typeface="Arial" panose="020B0604020202020204" pitchFamily="34" charset="0"/>
              <a:buChar char="•"/>
              <a:defRPr/>
            </a:pPr>
            <a:r>
              <a:rPr lang="en-GB" sz="2000" dirty="0" smtClean="0"/>
              <a:t>friendly </a:t>
            </a:r>
            <a:r>
              <a:rPr lang="en-GB" sz="2000" dirty="0"/>
              <a:t>bacteria promote bacterial activity </a:t>
            </a:r>
            <a:r>
              <a:rPr lang="en-GB" sz="2000" dirty="0" smtClean="0"/>
              <a:t>in </a:t>
            </a:r>
            <a:r>
              <a:rPr lang="en-GB" sz="2000" dirty="0"/>
              <a:t>yogurt based </a:t>
            </a:r>
            <a:r>
              <a:rPr lang="en-GB" sz="2000" dirty="0" smtClean="0"/>
              <a:t>marinades.</a:t>
            </a:r>
            <a:endParaRPr lang="en-GB" sz="2000" dirty="0"/>
          </a:p>
          <a:p>
            <a:pPr marL="0" indent="0">
              <a:buNone/>
            </a:pPr>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5976" y="1773936"/>
            <a:ext cx="1546596" cy="188626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9487" y="3963573"/>
            <a:ext cx="2570993" cy="1714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384" y="4371092"/>
            <a:ext cx="1380391" cy="2068148"/>
          </a:xfrm>
          <a:prstGeom prst="rect">
            <a:avLst/>
          </a:prstGeom>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does a protease work?</a:t>
            </a:r>
            <a:endParaRPr lang="en-GB" dirty="0"/>
          </a:p>
        </p:txBody>
      </p:sp>
      <p:sp>
        <p:nvSpPr>
          <p:cNvPr id="3" name="Subtitle 2"/>
          <p:cNvSpPr>
            <a:spLocks noGrp="1"/>
          </p:cNvSpPr>
          <p:nvPr>
            <p:ph type="subTitle" idx="1"/>
          </p:nvPr>
        </p:nvSpPr>
        <p:spPr>
          <a:xfrm>
            <a:off x="858380" y="2283798"/>
            <a:ext cx="9720000" cy="3600000"/>
          </a:xfrm>
        </p:spPr>
        <p:txBody>
          <a:bodyPr/>
          <a:lstStyle/>
          <a:p>
            <a:pPr marL="0" indent="0">
              <a:buNone/>
            </a:pPr>
            <a:r>
              <a:rPr lang="en-GB" altLang="en-US" sz="2000" dirty="0"/>
              <a:t>Protein enzymes are </a:t>
            </a:r>
            <a:r>
              <a:rPr lang="en-GB" altLang="en-US" sz="2000" dirty="0" smtClean="0"/>
              <a:t>called ‘proteases’.</a:t>
            </a:r>
            <a:endParaRPr lang="en-GB" altLang="en-US" sz="20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1990" y="2805513"/>
            <a:ext cx="46577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15">
            <a:extLst>
              <a:ext uri="{FF2B5EF4-FFF2-40B4-BE49-F238E27FC236}">
                <a16:creationId xmlns:a16="http://schemas.microsoft.com/office/drawing/2014/main" id="{C53136BE-8A77-4A66-BB1F-79A2B7A7FBFC}"/>
              </a:ext>
            </a:extLst>
          </p:cNvPr>
          <p:cNvSpPr/>
          <p:nvPr/>
        </p:nvSpPr>
        <p:spPr>
          <a:xfrm rot="10800000">
            <a:off x="2495550" y="4482375"/>
            <a:ext cx="388938" cy="885825"/>
          </a:xfrm>
          <a:prstGeom prst="downArrow">
            <a:avLst>
              <a:gd name="adj1" fmla="val 24398"/>
              <a:gd name="adj2" fmla="val 5389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16"/>
          <p:cNvSpPr txBox="1">
            <a:spLocks noChangeArrowheads="1"/>
          </p:cNvSpPr>
          <p:nvPr/>
        </p:nvSpPr>
        <p:spPr bwMode="auto">
          <a:xfrm>
            <a:off x="1136650" y="5439092"/>
            <a:ext cx="3333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latin typeface="Arial" panose="020B0604020202020204" pitchFamily="34" charset="0"/>
                <a:cs typeface="Arial" panose="020B0604020202020204" pitchFamily="34" charset="0"/>
              </a:rPr>
              <a:t>Proteases are made up from amino acids in a set </a:t>
            </a:r>
            <a:r>
              <a:rPr lang="en-GB" altLang="en-US" sz="2000" dirty="0" smtClean="0">
                <a:latin typeface="Arial" panose="020B0604020202020204" pitchFamily="34" charset="0"/>
                <a:cs typeface="Arial" panose="020B0604020202020204" pitchFamily="34" charset="0"/>
              </a:rPr>
              <a:t>sequence.</a:t>
            </a:r>
            <a:endParaRPr lang="en-GB" altLang="en-US" sz="2000" dirty="0">
              <a:latin typeface="Arial" panose="020B0604020202020204" pitchFamily="34" charset="0"/>
              <a:cs typeface="Arial" panose="020B0604020202020204" pitchFamily="34"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2785354">
            <a:off x="5595885" y="2103656"/>
            <a:ext cx="866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5840797">
            <a:off x="6258586" y="3298022"/>
            <a:ext cx="866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345720">
            <a:off x="6936561" y="3667558"/>
            <a:ext cx="8667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4968324" y="5698854"/>
            <a:ext cx="3335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latin typeface="Arial" panose="020B0604020202020204" pitchFamily="34" charset="0"/>
                <a:cs typeface="Arial" panose="020B0604020202020204" pitchFamily="34" charset="0"/>
              </a:rPr>
              <a:t>Proteases form  specific </a:t>
            </a:r>
            <a:r>
              <a:rPr lang="en-GB" altLang="en-US" sz="2000" dirty="0" smtClean="0">
                <a:latin typeface="Arial" panose="020B0604020202020204" pitchFamily="34" charset="0"/>
                <a:cs typeface="Arial" panose="020B0604020202020204" pitchFamily="34" charset="0"/>
              </a:rPr>
              <a:t>shapes.</a:t>
            </a:r>
            <a:endParaRPr lang="en-GB" altLang="en-US" sz="2000" dirty="0">
              <a:latin typeface="Arial" panose="020B0604020202020204" pitchFamily="34" charset="0"/>
              <a:cs typeface="Arial" panose="020B0604020202020204" pitchFamily="34" charset="0"/>
            </a:endParaRPr>
          </a:p>
        </p:txBody>
      </p:sp>
      <p:pic>
        <p:nvPicPr>
          <p:cNvPr id="11" name="Picture 1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690637">
            <a:off x="7944336" y="4096788"/>
            <a:ext cx="866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Curved Down 19">
            <a:extLst>
              <a:ext uri="{FF2B5EF4-FFF2-40B4-BE49-F238E27FC236}">
                <a16:creationId xmlns:a16="http://schemas.microsoft.com/office/drawing/2014/main" id="{A127E0C5-2323-4100-BC3B-690ADBACE64E}"/>
              </a:ext>
            </a:extLst>
          </p:cNvPr>
          <p:cNvSpPr/>
          <p:nvPr/>
        </p:nvSpPr>
        <p:spPr>
          <a:xfrm rot="12551728" flipH="1">
            <a:off x="4703081" y="3895645"/>
            <a:ext cx="1093787" cy="438150"/>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pic>
        <p:nvPicPr>
          <p:cNvPr id="13"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933027">
            <a:off x="9545136" y="3233657"/>
            <a:ext cx="20193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row: Curved Down 13">
            <a:extLst>
              <a:ext uri="{FF2B5EF4-FFF2-40B4-BE49-F238E27FC236}">
                <a16:creationId xmlns:a16="http://schemas.microsoft.com/office/drawing/2014/main" id="{07A7F2D3-C0F6-4663-991E-6995B329072B}"/>
              </a:ext>
            </a:extLst>
          </p:cNvPr>
          <p:cNvSpPr/>
          <p:nvPr/>
        </p:nvSpPr>
        <p:spPr>
          <a:xfrm rot="7937608" flipH="1" flipV="1">
            <a:off x="8627561" y="3560683"/>
            <a:ext cx="1093787" cy="436562"/>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5" name="TextBox 18"/>
          <p:cNvSpPr txBox="1">
            <a:spLocks noChangeArrowheads="1"/>
          </p:cNvSpPr>
          <p:nvPr/>
        </p:nvSpPr>
        <p:spPr bwMode="auto">
          <a:xfrm>
            <a:off x="9299449" y="5230732"/>
            <a:ext cx="2201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latin typeface="Arial" panose="020B0604020202020204" pitchFamily="34" charset="0"/>
                <a:cs typeface="Arial" panose="020B0604020202020204" pitchFamily="34" charset="0"/>
              </a:rPr>
              <a:t>Protease ready for action in a </a:t>
            </a:r>
            <a:r>
              <a:rPr lang="en-GB" altLang="en-US" sz="2000" dirty="0" smtClean="0">
                <a:latin typeface="Arial" panose="020B0604020202020204" pitchFamily="34" charset="0"/>
                <a:cs typeface="Arial" panose="020B0604020202020204" pitchFamily="34" charset="0"/>
              </a:rPr>
              <a:t>marinade.</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10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an enzyme works in a meat marinade</a:t>
            </a:r>
            <a:endParaRPr lang="en-GB" dirty="0"/>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0475" y="4049650"/>
            <a:ext cx="1929321" cy="168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FFE138A-A8C4-41BE-AFBA-765175250097}"/>
              </a:ext>
            </a:extLst>
          </p:cNvPr>
          <p:cNvCxnSpPr/>
          <p:nvPr/>
        </p:nvCxnSpPr>
        <p:spPr>
          <a:xfrm flipV="1">
            <a:off x="2251075" y="3448050"/>
            <a:ext cx="0" cy="561975"/>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727" y="2262052"/>
            <a:ext cx="2525804" cy="245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464050" y="5020310"/>
            <a:ext cx="180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dirty="0">
                <a:latin typeface="Arial" panose="020B0604020202020204" pitchFamily="34" charset="0"/>
                <a:cs typeface="Arial" panose="020B0604020202020204" pitchFamily="34" charset="0"/>
              </a:rPr>
              <a:t>Enzyme reacts with meat </a:t>
            </a:r>
            <a:r>
              <a:rPr lang="en-GB" altLang="en-US" dirty="0" smtClean="0">
                <a:latin typeface="Arial" panose="020B0604020202020204" pitchFamily="34" charset="0"/>
                <a:cs typeface="Arial" panose="020B0604020202020204" pitchFamily="34" charset="0"/>
              </a:rPr>
              <a:t>cube.</a:t>
            </a:r>
            <a:endParaRPr lang="en-GB" alt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2907" y="2113045"/>
            <a:ext cx="2607843" cy="184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67625" y="3975100"/>
            <a:ext cx="798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624888" y="4141788"/>
            <a:ext cx="79851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636125" y="3944938"/>
            <a:ext cx="7969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or: Curved 26">
            <a:extLst>
              <a:ext uri="{FF2B5EF4-FFF2-40B4-BE49-F238E27FC236}">
                <a16:creationId xmlns:a16="http://schemas.microsoft.com/office/drawing/2014/main" id="{9BFBDB16-0967-4504-BBB3-FCE6A665618E}"/>
              </a:ext>
            </a:extLst>
          </p:cNvPr>
          <p:cNvCxnSpPr>
            <a:cxnSpLocks/>
          </p:cNvCxnSpPr>
          <p:nvPr/>
        </p:nvCxnSpPr>
        <p:spPr>
          <a:xfrm flipV="1">
            <a:off x="2922588" y="4062413"/>
            <a:ext cx="1189037" cy="601662"/>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42"/>
          <p:cNvSpPr txBox="1">
            <a:spLocks noChangeArrowheads="1"/>
          </p:cNvSpPr>
          <p:nvPr/>
        </p:nvSpPr>
        <p:spPr bwMode="auto">
          <a:xfrm>
            <a:off x="7956550" y="5021543"/>
            <a:ext cx="35191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dirty="0">
                <a:latin typeface="Arial" panose="020B0604020202020204" pitchFamily="34" charset="0"/>
                <a:cs typeface="Arial" panose="020B0604020202020204" pitchFamily="34" charset="0"/>
              </a:rPr>
              <a:t>Enzymes change the texture of protein in </a:t>
            </a:r>
            <a:r>
              <a:rPr lang="en-GB" altLang="en-US" dirty="0" smtClean="0">
                <a:latin typeface="Arial" panose="020B0604020202020204" pitchFamily="34" charset="0"/>
                <a:cs typeface="Arial" panose="020B0604020202020204" pitchFamily="34" charset="0"/>
              </a:rPr>
              <a:t>meat. Meat </a:t>
            </a:r>
            <a:r>
              <a:rPr lang="en-GB" altLang="en-US" dirty="0">
                <a:latin typeface="Arial" panose="020B0604020202020204" pitchFamily="34" charset="0"/>
                <a:cs typeface="Arial" panose="020B0604020202020204" pitchFamily="34" charset="0"/>
              </a:rPr>
              <a:t>becomes more tender and absorbs some of the marinade giving flavour and </a:t>
            </a:r>
            <a:r>
              <a:rPr lang="en-GB" altLang="en-US" dirty="0" smtClean="0">
                <a:latin typeface="Arial" panose="020B0604020202020204" pitchFamily="34" charset="0"/>
                <a:cs typeface="Arial" panose="020B0604020202020204" pitchFamily="34" charset="0"/>
              </a:rPr>
              <a:t>colour.</a:t>
            </a:r>
            <a:endParaRPr lang="en-GB" altLang="en-US" dirty="0">
              <a:latin typeface="Arial" panose="020B0604020202020204" pitchFamily="34" charset="0"/>
              <a:cs typeface="Arial" panose="020B0604020202020204" pitchFamily="34" charset="0"/>
            </a:endParaRPr>
          </a:p>
        </p:txBody>
      </p:sp>
      <p:sp>
        <p:nvSpPr>
          <p:cNvPr id="14" name="TextBox 43"/>
          <p:cNvSpPr txBox="1">
            <a:spLocks noChangeArrowheads="1"/>
          </p:cNvSpPr>
          <p:nvPr/>
        </p:nvSpPr>
        <p:spPr bwMode="auto">
          <a:xfrm>
            <a:off x="1756502" y="5632450"/>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dirty="0">
                <a:latin typeface="Arial Black" panose="020B0A04020102020204" pitchFamily="34" charset="0"/>
              </a:rPr>
              <a:t>1</a:t>
            </a:r>
          </a:p>
        </p:txBody>
      </p:sp>
      <p:sp>
        <p:nvSpPr>
          <p:cNvPr id="15" name="TextBox 44"/>
          <p:cNvSpPr txBox="1">
            <a:spLocks noChangeArrowheads="1"/>
          </p:cNvSpPr>
          <p:nvPr/>
        </p:nvSpPr>
        <p:spPr bwMode="auto">
          <a:xfrm>
            <a:off x="4962525" y="5632450"/>
            <a:ext cx="573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latin typeface="Arial Black" panose="020B0A04020102020204" pitchFamily="34" charset="0"/>
              </a:rPr>
              <a:t>2</a:t>
            </a:r>
          </a:p>
        </p:txBody>
      </p:sp>
      <p:sp>
        <p:nvSpPr>
          <p:cNvPr id="16" name="Rectangle 45"/>
          <p:cNvSpPr>
            <a:spLocks noChangeArrowheads="1"/>
          </p:cNvSpPr>
          <p:nvPr/>
        </p:nvSpPr>
        <p:spPr bwMode="auto">
          <a:xfrm>
            <a:off x="7512050" y="5592763"/>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latin typeface="Arial Black" panose="020B0A04020102020204" pitchFamily="34" charset="0"/>
              </a:rPr>
              <a:t>3</a:t>
            </a:r>
          </a:p>
        </p:txBody>
      </p:sp>
      <p:cxnSp>
        <p:nvCxnSpPr>
          <p:cNvPr id="17" name="Straight Arrow Connector 16">
            <a:extLst>
              <a:ext uri="{FF2B5EF4-FFF2-40B4-BE49-F238E27FC236}">
                <a16:creationId xmlns:a16="http://schemas.microsoft.com/office/drawing/2014/main" id="{31F2EC1E-E0B4-440C-A0C5-13B0FE91C14A}"/>
              </a:ext>
            </a:extLst>
          </p:cNvPr>
          <p:cNvCxnSpPr>
            <a:cxnSpLocks/>
          </p:cNvCxnSpPr>
          <p:nvPr/>
        </p:nvCxnSpPr>
        <p:spPr>
          <a:xfrm flipV="1">
            <a:off x="2079689" y="3509963"/>
            <a:ext cx="19050" cy="303212"/>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B0C21AFC-0D5E-48C7-97CA-D43AD18FF4E4}"/>
              </a:ext>
            </a:extLst>
          </p:cNvPr>
          <p:cNvCxnSpPr>
            <a:cxnSpLocks/>
          </p:cNvCxnSpPr>
          <p:nvPr/>
        </p:nvCxnSpPr>
        <p:spPr>
          <a:xfrm flipV="1">
            <a:off x="1905064" y="3328988"/>
            <a:ext cx="0" cy="549275"/>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9"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6527" y="2352931"/>
            <a:ext cx="2211451" cy="123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6E516D35-0C68-46B4-BF67-1EF77F7AAFA7}"/>
              </a:ext>
            </a:extLst>
          </p:cNvPr>
          <p:cNvCxnSpPr>
            <a:cxnSpLocks/>
          </p:cNvCxnSpPr>
          <p:nvPr/>
        </p:nvCxnSpPr>
        <p:spPr>
          <a:xfrm flipV="1">
            <a:off x="1687576" y="3552825"/>
            <a:ext cx="19050" cy="303213"/>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13"/>
          <p:cNvSpPr txBox="1">
            <a:spLocks noChangeArrowheads="1"/>
          </p:cNvSpPr>
          <p:nvPr/>
        </p:nvSpPr>
        <p:spPr bwMode="auto">
          <a:xfrm>
            <a:off x="944880" y="5287963"/>
            <a:ext cx="247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dirty="0" smtClean="0">
                <a:latin typeface="Arial" panose="020B0604020202020204" pitchFamily="34" charset="0"/>
                <a:cs typeface="Arial" panose="020B0604020202020204" pitchFamily="34" charset="0"/>
              </a:rPr>
              <a:t>Enzyme in marinade. </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3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79167E-6 3.7037E-6 L 0.01927 -0.11227 " pathEditMode="relative" rAng="0" ptsTypes="AA">
                                      <p:cBhvr>
                                        <p:cTn id="11" dur="2000" fill="hold"/>
                                        <p:tgtEl>
                                          <p:spTgt spid="9"/>
                                        </p:tgtEl>
                                        <p:attrNameLst>
                                          <p:attrName>ppt_x</p:attrName>
                                          <p:attrName>ppt_y</p:attrName>
                                        </p:attrNameLst>
                                      </p:cBhvr>
                                      <p:rCtr x="964" y="-5625"/>
                                    </p:animMotion>
                                  </p:childTnLst>
                                </p:cTn>
                              </p:par>
                              <p:par>
                                <p:cTn id="12" presetID="64" presetClass="path" presetSubtype="0" accel="50000" decel="50000" fill="hold" nodeType="withEffect">
                                  <p:stCondLst>
                                    <p:cond delay="0"/>
                                  </p:stCondLst>
                                  <p:childTnLst>
                                    <p:animMotion origin="layout" path="M 0.00469 0.01944 L 0.0198 -0.13032 " pathEditMode="relative" rAng="0" ptsTypes="AA">
                                      <p:cBhvr>
                                        <p:cTn id="13" dur="2000" fill="hold"/>
                                        <p:tgtEl>
                                          <p:spTgt spid="10"/>
                                        </p:tgtEl>
                                        <p:attrNameLst>
                                          <p:attrName>ppt_x</p:attrName>
                                          <p:attrName>ppt_y</p:attrName>
                                        </p:attrNameLst>
                                      </p:cBhvr>
                                      <p:rCtr x="755" y="-7500"/>
                                    </p:animMotion>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3.125E-6 -1.11111E-6 L 0.00937 -0.12592 " pathEditMode="relative" rAng="0" ptsTypes="AA">
                                      <p:cBhvr>
                                        <p:cTn id="16" dur="2000" fill="hold"/>
                                        <p:tgtEl>
                                          <p:spTgt spid="11"/>
                                        </p:tgtEl>
                                        <p:attrNameLst>
                                          <p:attrName>ppt_x</p:attrName>
                                          <p:attrName>ppt_y</p:attrName>
                                        </p:attrNameLst>
                                      </p:cBhvr>
                                      <p:rCtr x="469"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Simple experiment to show </a:t>
            </a:r>
            <a:r>
              <a:rPr lang="en-US" dirty="0" err="1" smtClean="0"/>
              <a:t>enzymic</a:t>
            </a:r>
            <a:r>
              <a:rPr lang="en-US" dirty="0" smtClean="0"/>
              <a:t> activity</a:t>
            </a:r>
            <a:endParaRPr lang="en-GB" dirty="0"/>
          </a:p>
        </p:txBody>
      </p:sp>
      <p:sp>
        <p:nvSpPr>
          <p:cNvPr id="3" name="Subtitle 2"/>
          <p:cNvSpPr>
            <a:spLocks noGrp="1"/>
          </p:cNvSpPr>
          <p:nvPr>
            <p:ph type="subTitle" idx="1"/>
          </p:nvPr>
        </p:nvSpPr>
        <p:spPr/>
        <p:txBody>
          <a:bodyPr/>
          <a:lstStyle/>
          <a:p>
            <a:pPr marL="0" indent="0">
              <a:buNone/>
            </a:pPr>
            <a:r>
              <a:rPr lang="en-US" sz="2000" dirty="0" smtClean="0"/>
              <a:t>Gelatin is a protein that sets liquids.</a:t>
            </a:r>
          </a:p>
          <a:p>
            <a:pPr marL="0" indent="0">
              <a:buNone/>
            </a:pPr>
            <a:endParaRPr lang="en-US" sz="2000" dirty="0"/>
          </a:p>
          <a:p>
            <a:pPr marL="0" indent="0">
              <a:buNone/>
            </a:pPr>
            <a:r>
              <a:rPr lang="en-US" altLang="en-US" sz="2000" dirty="0"/>
              <a:t>Here is a jar of liquid ‘set’ using water and </a:t>
            </a:r>
            <a:r>
              <a:rPr lang="en-US" altLang="en-US" sz="2000" dirty="0" smtClean="0"/>
              <a:t>gelatin.</a:t>
            </a:r>
            <a:endParaRPr lang="en-US" altLang="en-US" sz="2000" dirty="0"/>
          </a:p>
          <a:p>
            <a:pPr marL="0" indent="0">
              <a:buNone/>
            </a:pPr>
            <a:endParaRPr lang="en-GB" sz="2000" dirty="0"/>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0892" y="3831336"/>
            <a:ext cx="3799785" cy="25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9549983" y="4161763"/>
            <a:ext cx="1028863" cy="1437927"/>
            <a:chOff x="9591039" y="2856366"/>
            <a:chExt cx="1819593" cy="252173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1039" y="2856366"/>
              <a:ext cx="1762761" cy="20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F3A8240-4510-4AB8-8413-A678627EF430}"/>
                </a:ext>
              </a:extLst>
            </p:cNvPr>
            <p:cNvSpPr txBox="1"/>
            <p:nvPr/>
          </p:nvSpPr>
          <p:spPr>
            <a:xfrm>
              <a:off x="9806977" y="5008332"/>
              <a:ext cx="1603655" cy="369769"/>
            </a:xfrm>
            <a:prstGeom prst="rect">
              <a:avLst/>
            </a:prstGeom>
            <a:noFill/>
          </p:spPr>
          <p:txBody>
            <a:bodyPr>
              <a:spAutoFit/>
            </a:bodyPr>
            <a:lstStyle/>
            <a:p>
              <a:pPr eaLnBrk="1" fontAlgn="auto" hangingPunct="1">
                <a:spcBef>
                  <a:spcPts val="0"/>
                </a:spcBef>
                <a:spcAft>
                  <a:spcPts val="0"/>
                </a:spcAft>
                <a:defRPr/>
              </a:pPr>
              <a:r>
                <a:rPr lang="en-US" b="1" dirty="0">
                  <a:solidFill>
                    <a:schemeClr val="accent6">
                      <a:lumMod val="75000"/>
                    </a:schemeClr>
                  </a:solidFill>
                  <a:latin typeface="+mn-lt"/>
                </a:rPr>
                <a:t>Set</a:t>
              </a:r>
              <a:r>
                <a:rPr lang="en-US" dirty="0">
                  <a:latin typeface="+mn-lt"/>
                </a:rPr>
                <a:t> </a:t>
              </a:r>
              <a:endParaRPr lang="en-GB" dirty="0">
                <a:latin typeface="+mn-lt"/>
              </a:endParaRPr>
            </a:p>
          </p:txBody>
        </p:sp>
      </p:grpSp>
    </p:spTree>
    <p:extLst>
      <p:ext uri="{BB962C8B-B14F-4D97-AF65-F5344CB8AC3E}">
        <p14:creationId xmlns:p14="http://schemas.microsoft.com/office/powerpoint/2010/main" val="29897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Simple experiment to show </a:t>
            </a:r>
            <a:r>
              <a:rPr lang="en-US" dirty="0" err="1"/>
              <a:t>enzymic</a:t>
            </a:r>
            <a:r>
              <a:rPr lang="en-US" dirty="0"/>
              <a:t> activity</a:t>
            </a:r>
            <a:endParaRPr lang="en-GB" dirty="0"/>
          </a:p>
        </p:txBody>
      </p:sp>
      <p:sp>
        <p:nvSpPr>
          <p:cNvPr id="3" name="Subtitle 2"/>
          <p:cNvSpPr>
            <a:spLocks noGrp="1"/>
          </p:cNvSpPr>
          <p:nvPr>
            <p:ph type="subTitle" idx="1"/>
          </p:nvPr>
        </p:nvSpPr>
        <p:spPr>
          <a:xfrm>
            <a:off x="1169276" y="2571092"/>
            <a:ext cx="6228220" cy="3600000"/>
          </a:xfrm>
        </p:spPr>
        <p:txBody>
          <a:bodyPr/>
          <a:lstStyle/>
          <a:p>
            <a:pPr marL="0" lvl="0" indent="0" fontAlgn="base">
              <a:lnSpc>
                <a:spcPct val="100000"/>
              </a:lnSpc>
              <a:spcBef>
                <a:spcPct val="0"/>
              </a:spcBef>
              <a:spcAft>
                <a:spcPct val="0"/>
              </a:spcAft>
              <a:buSzTx/>
              <a:buNone/>
            </a:pPr>
            <a:r>
              <a:rPr lang="en-US" altLang="en-US" sz="2000" dirty="0">
                <a:solidFill>
                  <a:prstClr val="black"/>
                </a:solidFill>
                <a:latin typeface="Arial" panose="020B0604020202020204" pitchFamily="34" charset="0"/>
                <a:ea typeface="+mn-ea"/>
                <a:cs typeface="Arial" panose="020B0604020202020204" pitchFamily="34" charset="0"/>
              </a:rPr>
              <a:t>Bromelain </a:t>
            </a:r>
            <a:r>
              <a:rPr lang="en-US" altLang="en-US" sz="2000" dirty="0" smtClean="0">
                <a:solidFill>
                  <a:prstClr val="black"/>
                </a:solidFill>
                <a:latin typeface="Arial" panose="020B0604020202020204" pitchFamily="34" charset="0"/>
                <a:ea typeface="+mn-ea"/>
                <a:cs typeface="Arial" panose="020B0604020202020204" pitchFamily="34" charset="0"/>
              </a:rPr>
              <a:t>(found in fresh pineapple) prevents </a:t>
            </a:r>
            <a:r>
              <a:rPr lang="en-US" altLang="en-US" sz="2000" dirty="0">
                <a:solidFill>
                  <a:prstClr val="black"/>
                </a:solidFill>
                <a:latin typeface="Arial" panose="020B0604020202020204" pitchFamily="34" charset="0"/>
                <a:ea typeface="+mn-ea"/>
                <a:cs typeface="Arial" panose="020B0604020202020204" pitchFamily="34" charset="0"/>
              </a:rPr>
              <a:t>protein from forming a gel by disrupting the amino acids chains that proteins are made from.  </a:t>
            </a:r>
            <a:endParaRPr lang="en-US" altLang="en-US" sz="2000" dirty="0" smtClean="0">
              <a:solidFill>
                <a:prstClr val="black"/>
              </a:solidFill>
              <a:latin typeface="Arial" panose="020B0604020202020204" pitchFamily="34" charset="0"/>
              <a:ea typeface="+mn-ea"/>
              <a:cs typeface="Arial" panose="020B0604020202020204" pitchFamily="34" charset="0"/>
            </a:endParaRPr>
          </a:p>
          <a:p>
            <a:pPr marL="0" lvl="0" indent="0" fontAlgn="base">
              <a:lnSpc>
                <a:spcPct val="100000"/>
              </a:lnSpc>
              <a:spcBef>
                <a:spcPct val="0"/>
              </a:spcBef>
              <a:spcAft>
                <a:spcPct val="0"/>
              </a:spcAft>
              <a:buSzTx/>
              <a:buNone/>
            </a:pPr>
            <a:endParaRPr lang="en-US" altLang="en-US" sz="2000" dirty="0">
              <a:solidFill>
                <a:prstClr val="black"/>
              </a:solidFill>
              <a:latin typeface="Arial" panose="020B0604020202020204" pitchFamily="34" charset="0"/>
              <a:ea typeface="+mn-ea"/>
              <a:cs typeface="Arial" panose="020B0604020202020204" pitchFamily="34" charset="0"/>
            </a:endParaRPr>
          </a:p>
          <a:p>
            <a:pPr marL="0" lvl="0" indent="0" fontAlgn="base">
              <a:lnSpc>
                <a:spcPct val="100000"/>
              </a:lnSpc>
              <a:spcBef>
                <a:spcPct val="0"/>
              </a:spcBef>
              <a:spcAft>
                <a:spcPct val="0"/>
              </a:spcAft>
              <a:buSzTx/>
              <a:buNone/>
            </a:pPr>
            <a:r>
              <a:rPr lang="en-US" altLang="en-US" sz="2000" dirty="0">
                <a:solidFill>
                  <a:prstClr val="black"/>
                </a:solidFill>
                <a:latin typeface="Arial" panose="020B0604020202020204" pitchFamily="34" charset="0"/>
                <a:ea typeface="+mn-ea"/>
                <a:cs typeface="Arial" panose="020B0604020202020204" pitchFamily="34" charset="0"/>
              </a:rPr>
              <a:t>Bromelain enzyme splits the peptide bonds that link amino acids thus altering their functional property and preventing gelling or setting.</a:t>
            </a:r>
          </a:p>
          <a:p>
            <a:pPr marL="0" lvl="0" indent="0" fontAlgn="base">
              <a:lnSpc>
                <a:spcPct val="100000"/>
              </a:lnSpc>
              <a:spcBef>
                <a:spcPct val="0"/>
              </a:spcBef>
              <a:spcAft>
                <a:spcPct val="0"/>
              </a:spcAft>
              <a:buSzTx/>
              <a:buNone/>
            </a:pPr>
            <a:endParaRPr lang="en-US" altLang="en-US" dirty="0">
              <a:solidFill>
                <a:prstClr val="black"/>
              </a:solidFill>
              <a:latin typeface="Calibri" panose="020F0502020204030204" pitchFamily="34" charset="0"/>
              <a:ea typeface="+mn-ea"/>
              <a:cs typeface="+mn-cs"/>
            </a:endParaRP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6024" y="2283798"/>
            <a:ext cx="2589316" cy="3819223"/>
          </a:xfrm>
          <a:prstGeom prst="rect">
            <a:avLst/>
          </a:prstGeom>
        </p:spPr>
      </p:pic>
    </p:spTree>
    <p:extLst>
      <p:ext uri="{BB962C8B-B14F-4D97-AF65-F5344CB8AC3E}">
        <p14:creationId xmlns:p14="http://schemas.microsoft.com/office/powerpoint/2010/main" val="107380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Simple experiment to show </a:t>
            </a:r>
            <a:r>
              <a:rPr lang="en-US" dirty="0" err="1"/>
              <a:t>enzymic</a:t>
            </a:r>
            <a:r>
              <a:rPr lang="en-US" dirty="0"/>
              <a:t> activity</a:t>
            </a:r>
            <a:endParaRPr lang="en-GB" dirty="0"/>
          </a:p>
        </p:txBody>
      </p:sp>
      <p:sp>
        <p:nvSpPr>
          <p:cNvPr id="3" name="Subtitle 2"/>
          <p:cNvSpPr>
            <a:spLocks noGrp="1"/>
          </p:cNvSpPr>
          <p:nvPr>
            <p:ph type="subTitle" idx="1"/>
          </p:nvPr>
        </p:nvSpPr>
        <p:spPr>
          <a:xfrm>
            <a:off x="1169276" y="2571092"/>
            <a:ext cx="6786004" cy="3600000"/>
          </a:xfrm>
        </p:spPr>
        <p:txBody>
          <a:bodyPr/>
          <a:lstStyle/>
          <a:p>
            <a:pPr marL="0" indent="0">
              <a:spcBef>
                <a:spcPts val="0"/>
              </a:spcBef>
              <a:buNone/>
              <a:defRPr/>
            </a:pPr>
            <a:r>
              <a:rPr lang="en-US" sz="2000" dirty="0" err="1"/>
              <a:t>Enzymic</a:t>
            </a:r>
            <a:r>
              <a:rPr lang="en-US" sz="2000" dirty="0"/>
              <a:t> activity needs control:</a:t>
            </a:r>
          </a:p>
          <a:p>
            <a:pPr marL="0" indent="0">
              <a:spcBef>
                <a:spcPts val="0"/>
              </a:spcBef>
              <a:buNone/>
              <a:defRPr/>
            </a:pPr>
            <a:endParaRPr lang="en-US" sz="2000" dirty="0"/>
          </a:p>
          <a:p>
            <a:pPr>
              <a:spcBef>
                <a:spcPts val="0"/>
              </a:spcBef>
              <a:defRPr/>
            </a:pPr>
            <a:r>
              <a:rPr lang="en-US" sz="2000" dirty="0"/>
              <a:t>b</a:t>
            </a:r>
            <a:r>
              <a:rPr lang="en-US" sz="2000" dirty="0" smtClean="0"/>
              <a:t>y </a:t>
            </a:r>
            <a:r>
              <a:rPr lang="en-US" sz="2000" dirty="0"/>
              <a:t>timing the immersion in the </a:t>
            </a:r>
            <a:r>
              <a:rPr lang="en-US" sz="2000" dirty="0" err="1"/>
              <a:t>enzymic</a:t>
            </a:r>
            <a:r>
              <a:rPr lang="en-US" sz="2000" dirty="0"/>
              <a:t> marinade </a:t>
            </a:r>
            <a:r>
              <a:rPr lang="en-US" sz="2000" dirty="0" smtClean="0"/>
              <a:t>mixture – length of time meat is marinated for;</a:t>
            </a:r>
            <a:endParaRPr lang="en-US" sz="2000" dirty="0"/>
          </a:p>
          <a:p>
            <a:pPr>
              <a:spcBef>
                <a:spcPts val="0"/>
              </a:spcBef>
              <a:defRPr/>
            </a:pPr>
            <a:endParaRPr lang="en-US" sz="2000" dirty="0"/>
          </a:p>
          <a:p>
            <a:pPr>
              <a:spcBef>
                <a:spcPts val="0"/>
              </a:spcBef>
              <a:defRPr/>
            </a:pPr>
            <a:r>
              <a:rPr lang="en-US" sz="2000" dirty="0"/>
              <a:t>b</a:t>
            </a:r>
            <a:r>
              <a:rPr lang="en-US" sz="2000" dirty="0" smtClean="0"/>
              <a:t>y </a:t>
            </a:r>
            <a:r>
              <a:rPr lang="en-US" sz="2000" dirty="0"/>
              <a:t>cooking to a temperature high enough to render the enzymes </a:t>
            </a:r>
            <a:r>
              <a:rPr lang="en-US" sz="2000" dirty="0" smtClean="0"/>
              <a:t>inactive, e.g. high temperatures used in the canning process (canned pineapple does not prevent protein forming a gel in the same way as fresh).</a:t>
            </a:r>
            <a:endParaRPr lang="en-US" sz="2000" dirty="0"/>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3288" y="2746248"/>
            <a:ext cx="2066544" cy="3121152"/>
          </a:xfrm>
          <a:prstGeom prst="rect">
            <a:avLst/>
          </a:prstGeom>
        </p:spPr>
      </p:pic>
    </p:spTree>
    <p:extLst>
      <p:ext uri="{BB962C8B-B14F-4D97-AF65-F5344CB8AC3E}">
        <p14:creationId xmlns:p14="http://schemas.microsoft.com/office/powerpoint/2010/main" val="10255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Simple experiment to show </a:t>
            </a:r>
            <a:r>
              <a:rPr lang="en-US" dirty="0" err="1"/>
              <a:t>enzymic</a:t>
            </a:r>
            <a:r>
              <a:rPr lang="en-US" dirty="0"/>
              <a:t> activity</a:t>
            </a:r>
            <a:endParaRPr lang="en-GB" dirty="0"/>
          </a:p>
        </p:txBody>
      </p:sp>
      <p:sp>
        <p:nvSpPr>
          <p:cNvPr id="3" name="Subtitle 2"/>
          <p:cNvSpPr>
            <a:spLocks noGrp="1"/>
          </p:cNvSpPr>
          <p:nvPr>
            <p:ph type="subTitle" idx="1"/>
          </p:nvPr>
        </p:nvSpPr>
        <p:spPr/>
        <p:txBody>
          <a:bodyPr/>
          <a:lstStyle/>
          <a:p>
            <a:pPr marL="0" indent="0">
              <a:buNone/>
            </a:pPr>
            <a:r>
              <a:rPr lang="en-US" dirty="0"/>
              <a:t>Compare jar I </a:t>
            </a:r>
            <a:r>
              <a:rPr lang="en-US" dirty="0" smtClean="0"/>
              <a:t>using </a:t>
            </a:r>
            <a:r>
              <a:rPr lang="en-US" dirty="0"/>
              <a:t>water to </a:t>
            </a:r>
            <a:r>
              <a:rPr lang="en-US" dirty="0" smtClean="0"/>
              <a:t>jar </a:t>
            </a:r>
            <a:r>
              <a:rPr lang="en-US" dirty="0"/>
              <a:t>2 with added 1 tablespoon fresh pineapple juice</a:t>
            </a:r>
            <a:endParaRPr lang="en-GB" dirty="0"/>
          </a:p>
        </p:txBody>
      </p:sp>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36521" y="2919305"/>
            <a:ext cx="4354830" cy="2903574"/>
          </a:xfrm>
          <a:prstGeom prst="rect">
            <a:avLst/>
          </a:prstGeom>
        </p:spPr>
      </p:pic>
      <p:grpSp>
        <p:nvGrpSpPr>
          <p:cNvPr id="5" name="Group 4"/>
          <p:cNvGrpSpPr>
            <a:grpSpLocks/>
          </p:cNvGrpSpPr>
          <p:nvPr/>
        </p:nvGrpSpPr>
        <p:grpSpPr bwMode="auto">
          <a:xfrm>
            <a:off x="959063" y="3491123"/>
            <a:ext cx="1213971" cy="1576656"/>
            <a:chOff x="9591039" y="2856366"/>
            <a:chExt cx="1819593" cy="2521735"/>
          </a:xfrm>
        </p:grpSpPr>
        <p:pic>
          <p:nvPicPr>
            <p:cNvPr id="6"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1039" y="2856366"/>
              <a:ext cx="1762761" cy="20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DD6426E-1EA3-4C91-A463-DCE6F6E3B20A}"/>
                </a:ext>
              </a:extLst>
            </p:cNvPr>
            <p:cNvSpPr txBox="1"/>
            <p:nvPr/>
          </p:nvSpPr>
          <p:spPr>
            <a:xfrm>
              <a:off x="9806977" y="5008099"/>
              <a:ext cx="1603655" cy="370002"/>
            </a:xfrm>
            <a:prstGeom prst="rect">
              <a:avLst/>
            </a:prstGeom>
            <a:noFill/>
          </p:spPr>
          <p:txBody>
            <a:bodyPr>
              <a:spAutoFit/>
            </a:bodyPr>
            <a:lstStyle/>
            <a:p>
              <a:pPr eaLnBrk="1" fontAlgn="auto" hangingPunct="1">
                <a:spcBef>
                  <a:spcPts val="0"/>
                </a:spcBef>
                <a:spcAft>
                  <a:spcPts val="0"/>
                </a:spcAft>
                <a:defRPr/>
              </a:pPr>
              <a:r>
                <a:rPr lang="en-US" b="1" dirty="0">
                  <a:solidFill>
                    <a:schemeClr val="accent6">
                      <a:lumMod val="75000"/>
                    </a:schemeClr>
                  </a:solidFill>
                  <a:latin typeface="+mn-lt"/>
                </a:rPr>
                <a:t>Set</a:t>
              </a:r>
              <a:r>
                <a:rPr lang="en-US" dirty="0">
                  <a:latin typeface="+mn-lt"/>
                </a:rPr>
                <a:t> </a:t>
              </a:r>
              <a:endParaRPr lang="en-GB" dirty="0">
                <a:latin typeface="+mn-lt"/>
              </a:endParaRPr>
            </a:p>
          </p:txBody>
        </p:sp>
      </p:grpSp>
      <p:grpSp>
        <p:nvGrpSpPr>
          <p:cNvPr id="8" name="Group 7"/>
          <p:cNvGrpSpPr>
            <a:grpSpLocks/>
          </p:cNvGrpSpPr>
          <p:nvPr/>
        </p:nvGrpSpPr>
        <p:grpSpPr bwMode="auto">
          <a:xfrm>
            <a:off x="9651579" y="3829607"/>
            <a:ext cx="1327317" cy="1060371"/>
            <a:chOff x="9328273" y="4305756"/>
            <a:chExt cx="1989590" cy="1694896"/>
          </a:xfrm>
        </p:grpSpPr>
        <p:pic>
          <p:nvPicPr>
            <p:cNvPr id="9"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28273" y="4305756"/>
              <a:ext cx="1989590" cy="13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p:cNvSpPr txBox="1">
              <a:spLocks noChangeArrowheads="1"/>
            </p:cNvSpPr>
            <p:nvPr/>
          </p:nvSpPr>
          <p:spPr bwMode="auto">
            <a:xfrm>
              <a:off x="9861452" y="5631320"/>
              <a:ext cx="1386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0000"/>
                  </a:solidFill>
                </a:rPr>
                <a:t>No set</a:t>
              </a:r>
              <a:endParaRPr lang="en-GB" altLang="en-US" b="1">
                <a:solidFill>
                  <a:srgbClr val="FF0000"/>
                </a:solidFill>
              </a:endParaRPr>
            </a:p>
          </p:txBody>
        </p:sp>
      </p:grpSp>
      <p:sp>
        <p:nvSpPr>
          <p:cNvPr id="18" name="TextBox 17"/>
          <p:cNvSpPr txBox="1"/>
          <p:nvPr/>
        </p:nvSpPr>
        <p:spPr>
          <a:xfrm>
            <a:off x="4626864" y="5898021"/>
            <a:ext cx="1856232"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Jar 1 – water and gelatin</a:t>
            </a:r>
            <a:endParaRPr lang="en-GB" sz="2000" dirty="0">
              <a:latin typeface="Arial" panose="020B0604020202020204" pitchFamily="34" charset="0"/>
              <a:cs typeface="Arial" panose="020B0604020202020204" pitchFamily="34" charset="0"/>
            </a:endParaRPr>
          </a:p>
        </p:txBody>
      </p:sp>
      <p:sp>
        <p:nvSpPr>
          <p:cNvPr id="19" name="TextBox 18"/>
          <p:cNvSpPr txBox="1"/>
          <p:nvPr/>
        </p:nvSpPr>
        <p:spPr>
          <a:xfrm>
            <a:off x="6829954" y="5868512"/>
            <a:ext cx="1856232"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Jar 2 – fresh pineapple juice added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4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3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3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557</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Arial Black</vt:lpstr>
      <vt:lpstr>Calibri</vt:lpstr>
      <vt:lpstr>Office Theme</vt:lpstr>
      <vt:lpstr>Custom Design</vt:lpstr>
      <vt:lpstr>1_Custom Design</vt:lpstr>
      <vt:lpstr>3_Custom Design</vt:lpstr>
      <vt:lpstr>Food science of marinades</vt:lpstr>
      <vt:lpstr>Food science of marinades</vt:lpstr>
      <vt:lpstr>Food science of marinades</vt:lpstr>
      <vt:lpstr>How does a protease work?</vt:lpstr>
      <vt:lpstr>How an enzyme works in a meat marinade</vt:lpstr>
      <vt:lpstr>Simple experiment to show enzymic activity</vt:lpstr>
      <vt:lpstr>Simple experiment to show enzymic activity</vt:lpstr>
      <vt:lpstr>Simple experiment to show enzymic activity</vt:lpstr>
      <vt:lpstr>Simple experiment to show enzymic activity</vt:lpstr>
      <vt:lpstr>Simple experiment to show enzymic activity</vt:lpstr>
      <vt:lpstr>Simple experiment to show enzymic activity</vt:lpstr>
      <vt:lpstr>Why not try this yourself?</vt:lpstr>
      <vt:lpstr>Food science of marinades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30</cp:revision>
  <cp:lastPrinted>2019-08-12T10:01:29Z</cp:lastPrinted>
  <dcterms:created xsi:type="dcterms:W3CDTF">2018-10-10T09:22:08Z</dcterms:created>
  <dcterms:modified xsi:type="dcterms:W3CDTF">2019-08-12T10:03:02Z</dcterms:modified>
</cp:coreProperties>
</file>