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6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6B189-F7D0-95A1-7BE2-5623A3C9CD38}" v="1" dt="2019-08-08T09:18:12.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84" d="100"/>
          <a:sy n="84" d="100"/>
        </p:scale>
        <p:origin x="63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S::f.meek@nutrition.org.uk::f3af35cc-3229-46e1-af36-3525661cfbd3" providerId="AD" clId="Web-{CAB6B189-F7D0-95A1-7BE2-5623A3C9CD38}"/>
    <pc:docChg chg="addSld delSld modSld">
      <pc:chgData name="Frances Meek" userId="S::f.meek@nutrition.org.uk::f3af35cc-3229-46e1-af36-3525661cfbd3" providerId="AD" clId="Web-{CAB6B189-F7D0-95A1-7BE2-5623A3C9CD38}" dt="2019-08-08T10:09:15.932" v="813" actId="20577"/>
      <pc:docMkLst>
        <pc:docMk/>
      </pc:docMkLst>
      <pc:sldChg chg="modSp">
        <pc:chgData name="Frances Meek" userId="S::f.meek@nutrition.org.uk::f3af35cc-3229-46e1-af36-3525661cfbd3" providerId="AD" clId="Web-{CAB6B189-F7D0-95A1-7BE2-5623A3C9CD38}" dt="2019-08-08T09:24:58.675" v="577" actId="20577"/>
        <pc:sldMkLst>
          <pc:docMk/>
          <pc:sldMk cId="1955166399" sldId="256"/>
        </pc:sldMkLst>
        <pc:spChg chg="mod">
          <ac:chgData name="Frances Meek" userId="S::f.meek@nutrition.org.uk::f3af35cc-3229-46e1-af36-3525661cfbd3" providerId="AD" clId="Web-{CAB6B189-F7D0-95A1-7BE2-5623A3C9CD38}" dt="2019-08-08T09:24:58.675" v="577" actId="20577"/>
          <ac:spMkLst>
            <pc:docMk/>
            <pc:sldMk cId="1955166399" sldId="256"/>
            <ac:spMk id="2" creationId="{00000000-0000-0000-0000-000000000000}"/>
          </ac:spMkLst>
        </pc:spChg>
      </pc:sldChg>
      <pc:sldChg chg="del">
        <pc:chgData name="Frances Meek" userId="S::f.meek@nutrition.org.uk::f3af35cc-3229-46e1-af36-3525661cfbd3" providerId="AD" clId="Web-{CAB6B189-F7D0-95A1-7BE2-5623A3C9CD38}" dt="2019-08-08T08:56:03.947" v="10"/>
        <pc:sldMkLst>
          <pc:docMk/>
          <pc:sldMk cId="1485787659" sldId="257"/>
        </pc:sldMkLst>
      </pc:sldChg>
      <pc:sldChg chg="modSp">
        <pc:chgData name="Frances Meek" userId="S::f.meek@nutrition.org.uk::f3af35cc-3229-46e1-af36-3525661cfbd3" providerId="AD" clId="Web-{CAB6B189-F7D0-95A1-7BE2-5623A3C9CD38}" dt="2019-08-08T09:26:34.222" v="580" actId="20577"/>
        <pc:sldMkLst>
          <pc:docMk/>
          <pc:sldMk cId="1740713487" sldId="259"/>
        </pc:sldMkLst>
        <pc:spChg chg="mod">
          <ac:chgData name="Frances Meek" userId="S::f.meek@nutrition.org.uk::f3af35cc-3229-46e1-af36-3525661cfbd3" providerId="AD" clId="Web-{CAB6B189-F7D0-95A1-7BE2-5623A3C9CD38}" dt="2019-08-08T08:57:35.620" v="20" actId="20577"/>
          <ac:spMkLst>
            <pc:docMk/>
            <pc:sldMk cId="1740713487" sldId="259"/>
            <ac:spMk id="2" creationId="{00000000-0000-0000-0000-000000000000}"/>
          </ac:spMkLst>
        </pc:spChg>
        <pc:spChg chg="mod">
          <ac:chgData name="Frances Meek" userId="S::f.meek@nutrition.org.uk::f3af35cc-3229-46e1-af36-3525661cfbd3" providerId="AD" clId="Web-{CAB6B189-F7D0-95A1-7BE2-5623A3C9CD38}" dt="2019-08-08T09:26:34.222" v="580" actId="20577"/>
          <ac:spMkLst>
            <pc:docMk/>
            <pc:sldMk cId="1740713487" sldId="259"/>
            <ac:spMk id="3" creationId="{00000000-0000-0000-0000-000000000000}"/>
          </ac:spMkLst>
        </pc:spChg>
      </pc:sldChg>
      <pc:sldChg chg="del">
        <pc:chgData name="Frances Meek" userId="S::f.meek@nutrition.org.uk::f3af35cc-3229-46e1-af36-3525661cfbd3" providerId="AD" clId="Web-{CAB6B189-F7D0-95A1-7BE2-5623A3C9CD38}" dt="2019-08-08T09:24:07.659" v="536"/>
        <pc:sldMkLst>
          <pc:docMk/>
          <pc:sldMk cId="1833689877" sldId="260"/>
        </pc:sldMkLst>
      </pc:sldChg>
      <pc:sldChg chg="modSp">
        <pc:chgData name="Frances Meek" userId="S::f.meek@nutrition.org.uk::f3af35cc-3229-46e1-af36-3525661cfbd3" providerId="AD" clId="Web-{CAB6B189-F7D0-95A1-7BE2-5623A3C9CD38}" dt="2019-08-08T09:24:48.456" v="566" actId="20577"/>
        <pc:sldMkLst>
          <pc:docMk/>
          <pc:sldMk cId="1219004254" sldId="261"/>
        </pc:sldMkLst>
        <pc:spChg chg="mod">
          <ac:chgData name="Frances Meek" userId="S::f.meek@nutrition.org.uk::f3af35cc-3229-46e1-af36-3525661cfbd3" providerId="AD" clId="Web-{CAB6B189-F7D0-95A1-7BE2-5623A3C9CD38}" dt="2019-08-08T09:24:48.456" v="566" actId="20577"/>
          <ac:spMkLst>
            <pc:docMk/>
            <pc:sldMk cId="1219004254" sldId="261"/>
            <ac:spMk id="2" creationId="{00000000-0000-0000-0000-000000000000}"/>
          </ac:spMkLst>
        </pc:spChg>
      </pc:sldChg>
      <pc:sldChg chg="modSp new">
        <pc:chgData name="Frances Meek" userId="S::f.meek@nutrition.org.uk::f3af35cc-3229-46e1-af36-3525661cfbd3" providerId="AD" clId="Web-{CAB6B189-F7D0-95A1-7BE2-5623A3C9CD38}" dt="2019-08-08T09:29:16.348" v="598" actId="20577"/>
        <pc:sldMkLst>
          <pc:docMk/>
          <pc:sldMk cId="999782702" sldId="262"/>
        </pc:sldMkLst>
        <pc:spChg chg="mod">
          <ac:chgData name="Frances Meek" userId="S::f.meek@nutrition.org.uk::f3af35cc-3229-46e1-af36-3525661cfbd3" providerId="AD" clId="Web-{CAB6B189-F7D0-95A1-7BE2-5623A3C9CD38}" dt="2019-08-08T08:57:49.276" v="31" actId="20577"/>
          <ac:spMkLst>
            <pc:docMk/>
            <pc:sldMk cId="999782702" sldId="262"/>
            <ac:spMk id="2" creationId="{138C9B0B-B6B5-4C11-89E5-4B2FDD13B0A6}"/>
          </ac:spMkLst>
        </pc:spChg>
        <pc:spChg chg="mod">
          <ac:chgData name="Frances Meek" userId="S::f.meek@nutrition.org.uk::f3af35cc-3229-46e1-af36-3525661cfbd3" providerId="AD" clId="Web-{CAB6B189-F7D0-95A1-7BE2-5623A3C9CD38}" dt="2019-08-08T09:29:16.348" v="598" actId="20577"/>
          <ac:spMkLst>
            <pc:docMk/>
            <pc:sldMk cId="999782702" sldId="262"/>
            <ac:spMk id="3" creationId="{B2C8E7E1-D1EA-4F54-9E97-7DB0B22685C1}"/>
          </ac:spMkLst>
        </pc:spChg>
      </pc:sldChg>
      <pc:sldChg chg="modSp new">
        <pc:chgData name="Frances Meek" userId="S::f.meek@nutrition.org.uk::f3af35cc-3229-46e1-af36-3525661cfbd3" providerId="AD" clId="Web-{CAB6B189-F7D0-95A1-7BE2-5623A3C9CD38}" dt="2019-08-08T09:29:36.613" v="603" actId="1076"/>
        <pc:sldMkLst>
          <pc:docMk/>
          <pc:sldMk cId="1882003650" sldId="263"/>
        </pc:sldMkLst>
        <pc:spChg chg="mod">
          <ac:chgData name="Frances Meek" userId="S::f.meek@nutrition.org.uk::f3af35cc-3229-46e1-af36-3525661cfbd3" providerId="AD" clId="Web-{CAB6B189-F7D0-95A1-7BE2-5623A3C9CD38}" dt="2019-08-08T08:58:36.026" v="50" actId="20577"/>
          <ac:spMkLst>
            <pc:docMk/>
            <pc:sldMk cId="1882003650" sldId="263"/>
            <ac:spMk id="2" creationId="{767947B9-3B5D-4A41-92C2-5E42C3B79EB8}"/>
          </ac:spMkLst>
        </pc:spChg>
        <pc:spChg chg="mod">
          <ac:chgData name="Frances Meek" userId="S::f.meek@nutrition.org.uk::f3af35cc-3229-46e1-af36-3525661cfbd3" providerId="AD" clId="Web-{CAB6B189-F7D0-95A1-7BE2-5623A3C9CD38}" dt="2019-08-08T09:29:36.613" v="603" actId="1076"/>
          <ac:spMkLst>
            <pc:docMk/>
            <pc:sldMk cId="1882003650" sldId="263"/>
            <ac:spMk id="3" creationId="{56E14E8A-A604-40FA-A1DE-6AB5AB5C514E}"/>
          </ac:spMkLst>
        </pc:spChg>
      </pc:sldChg>
      <pc:sldChg chg="modSp new">
        <pc:chgData name="Frances Meek" userId="S::f.meek@nutrition.org.uk::f3af35cc-3229-46e1-af36-3525661cfbd3" providerId="AD" clId="Web-{CAB6B189-F7D0-95A1-7BE2-5623A3C9CD38}" dt="2019-08-08T09:30:05.536" v="609" actId="20577"/>
        <pc:sldMkLst>
          <pc:docMk/>
          <pc:sldMk cId="1185785593" sldId="264"/>
        </pc:sldMkLst>
        <pc:spChg chg="mod">
          <ac:chgData name="Frances Meek" userId="S::f.meek@nutrition.org.uk::f3af35cc-3229-46e1-af36-3525661cfbd3" providerId="AD" clId="Web-{CAB6B189-F7D0-95A1-7BE2-5623A3C9CD38}" dt="2019-08-08T08:59:00.136" v="60" actId="20577"/>
          <ac:spMkLst>
            <pc:docMk/>
            <pc:sldMk cId="1185785593" sldId="264"/>
            <ac:spMk id="2" creationId="{4C512E80-F5FE-4ED3-AC65-19CE32EE2A3E}"/>
          </ac:spMkLst>
        </pc:spChg>
        <pc:spChg chg="mod">
          <ac:chgData name="Frances Meek" userId="S::f.meek@nutrition.org.uk::f3af35cc-3229-46e1-af36-3525661cfbd3" providerId="AD" clId="Web-{CAB6B189-F7D0-95A1-7BE2-5623A3C9CD38}" dt="2019-08-08T09:30:05.536" v="609" actId="20577"/>
          <ac:spMkLst>
            <pc:docMk/>
            <pc:sldMk cId="1185785593" sldId="264"/>
            <ac:spMk id="3" creationId="{72A58627-CB86-40A2-91A0-80F6BACDB878}"/>
          </ac:spMkLst>
        </pc:spChg>
      </pc:sldChg>
      <pc:sldChg chg="addSp modSp new">
        <pc:chgData name="Frances Meek" userId="S::f.meek@nutrition.org.uk::f3af35cc-3229-46e1-af36-3525661cfbd3" providerId="AD" clId="Web-{CAB6B189-F7D0-95A1-7BE2-5623A3C9CD38}" dt="2019-08-08T09:30:23.317" v="612" actId="20577"/>
        <pc:sldMkLst>
          <pc:docMk/>
          <pc:sldMk cId="2745644985" sldId="265"/>
        </pc:sldMkLst>
        <pc:spChg chg="mod">
          <ac:chgData name="Frances Meek" userId="S::f.meek@nutrition.org.uk::f3af35cc-3229-46e1-af36-3525661cfbd3" providerId="AD" clId="Web-{CAB6B189-F7D0-95A1-7BE2-5623A3C9CD38}" dt="2019-08-08T08:59:50.745" v="86" actId="20577"/>
          <ac:spMkLst>
            <pc:docMk/>
            <pc:sldMk cId="2745644985" sldId="265"/>
            <ac:spMk id="2" creationId="{C96486AA-945E-4281-9FAE-48A4893B9B58}"/>
          </ac:spMkLst>
        </pc:spChg>
        <pc:spChg chg="mod">
          <ac:chgData name="Frances Meek" userId="S::f.meek@nutrition.org.uk::f3af35cc-3229-46e1-af36-3525661cfbd3" providerId="AD" clId="Web-{CAB6B189-F7D0-95A1-7BE2-5623A3C9CD38}" dt="2019-08-08T09:30:23.317" v="612" actId="20577"/>
          <ac:spMkLst>
            <pc:docMk/>
            <pc:sldMk cId="2745644985" sldId="265"/>
            <ac:spMk id="3" creationId="{E8C1D9CC-12D2-4DB8-BE06-9303D26349B1}"/>
          </ac:spMkLst>
        </pc:spChg>
        <pc:picChg chg="add mod">
          <ac:chgData name="Frances Meek" userId="S::f.meek@nutrition.org.uk::f3af35cc-3229-46e1-af36-3525661cfbd3" providerId="AD" clId="Web-{CAB6B189-F7D0-95A1-7BE2-5623A3C9CD38}" dt="2019-08-08T09:01:38.121" v="90" actId="1076"/>
          <ac:picMkLst>
            <pc:docMk/>
            <pc:sldMk cId="2745644985" sldId="265"/>
            <ac:picMk id="4" creationId="{8833F67D-C8C2-4780-9140-E3436ED7AA65}"/>
          </ac:picMkLst>
        </pc:picChg>
      </pc:sldChg>
      <pc:sldChg chg="modSp new">
        <pc:chgData name="Frances Meek" userId="S::f.meek@nutrition.org.uk::f3af35cc-3229-46e1-af36-3525661cfbd3" providerId="AD" clId="Web-{CAB6B189-F7D0-95A1-7BE2-5623A3C9CD38}" dt="2019-08-08T09:30:31.395" v="613" actId="20577"/>
        <pc:sldMkLst>
          <pc:docMk/>
          <pc:sldMk cId="3333990759" sldId="266"/>
        </pc:sldMkLst>
        <pc:spChg chg="mod">
          <ac:chgData name="Frances Meek" userId="S::f.meek@nutrition.org.uk::f3af35cc-3229-46e1-af36-3525661cfbd3" providerId="AD" clId="Web-{CAB6B189-F7D0-95A1-7BE2-5623A3C9CD38}" dt="2019-08-08T09:04:53.747" v="105" actId="20577"/>
          <ac:spMkLst>
            <pc:docMk/>
            <pc:sldMk cId="3333990759" sldId="266"/>
            <ac:spMk id="2" creationId="{34F4AEC1-9D01-4724-B070-4BED7DC904E4}"/>
          </ac:spMkLst>
        </pc:spChg>
        <pc:spChg chg="mod">
          <ac:chgData name="Frances Meek" userId="S::f.meek@nutrition.org.uk::f3af35cc-3229-46e1-af36-3525661cfbd3" providerId="AD" clId="Web-{CAB6B189-F7D0-95A1-7BE2-5623A3C9CD38}" dt="2019-08-08T09:30:31.395" v="613" actId="20577"/>
          <ac:spMkLst>
            <pc:docMk/>
            <pc:sldMk cId="3333990759" sldId="266"/>
            <ac:spMk id="3" creationId="{07495622-A314-45A6-B496-2A429708F111}"/>
          </ac:spMkLst>
        </pc:spChg>
      </pc:sldChg>
      <pc:sldChg chg="modSp new">
        <pc:chgData name="Frances Meek" userId="S::f.meek@nutrition.org.uk::f3af35cc-3229-46e1-af36-3525661cfbd3" providerId="AD" clId="Web-{CAB6B189-F7D0-95A1-7BE2-5623A3C9CD38}" dt="2019-08-08T09:30:43.708" v="616" actId="20577"/>
        <pc:sldMkLst>
          <pc:docMk/>
          <pc:sldMk cId="2930668703" sldId="267"/>
        </pc:sldMkLst>
        <pc:spChg chg="mod">
          <ac:chgData name="Frances Meek" userId="S::f.meek@nutrition.org.uk::f3af35cc-3229-46e1-af36-3525661cfbd3" providerId="AD" clId="Web-{CAB6B189-F7D0-95A1-7BE2-5623A3C9CD38}" dt="2019-08-08T09:05:55.122" v="134" actId="20577"/>
          <ac:spMkLst>
            <pc:docMk/>
            <pc:sldMk cId="2930668703" sldId="267"/>
            <ac:spMk id="2" creationId="{E7E13BFF-1C9C-4CEC-A7E9-87EF2EA0FA3E}"/>
          </ac:spMkLst>
        </pc:spChg>
        <pc:spChg chg="mod">
          <ac:chgData name="Frances Meek" userId="S::f.meek@nutrition.org.uk::f3af35cc-3229-46e1-af36-3525661cfbd3" providerId="AD" clId="Web-{CAB6B189-F7D0-95A1-7BE2-5623A3C9CD38}" dt="2019-08-08T09:30:43.708" v="616" actId="20577"/>
          <ac:spMkLst>
            <pc:docMk/>
            <pc:sldMk cId="2930668703" sldId="267"/>
            <ac:spMk id="3" creationId="{00FBEE94-32AC-4E09-9CFB-7030B45810FE}"/>
          </ac:spMkLst>
        </pc:spChg>
      </pc:sldChg>
      <pc:sldChg chg="addSp delSp modSp new">
        <pc:chgData name="Frances Meek" userId="S::f.meek@nutrition.org.uk::f3af35cc-3229-46e1-af36-3525661cfbd3" providerId="AD" clId="Web-{CAB6B189-F7D0-95A1-7BE2-5623A3C9CD38}" dt="2019-08-08T09:31:44.427" v="631" actId="14100"/>
        <pc:sldMkLst>
          <pc:docMk/>
          <pc:sldMk cId="814630902" sldId="268"/>
        </pc:sldMkLst>
        <pc:spChg chg="mod">
          <ac:chgData name="Frances Meek" userId="S::f.meek@nutrition.org.uk::f3af35cc-3229-46e1-af36-3525661cfbd3" providerId="AD" clId="Web-{CAB6B189-F7D0-95A1-7BE2-5623A3C9CD38}" dt="2019-08-08T09:07:06.857" v="173" actId="20577"/>
          <ac:spMkLst>
            <pc:docMk/>
            <pc:sldMk cId="814630902" sldId="268"/>
            <ac:spMk id="2" creationId="{945B75C5-E4E7-4CEF-BDA2-B621022E934B}"/>
          </ac:spMkLst>
        </pc:spChg>
        <pc:spChg chg="mod">
          <ac:chgData name="Frances Meek" userId="S::f.meek@nutrition.org.uk::f3af35cc-3229-46e1-af36-3525661cfbd3" providerId="AD" clId="Web-{CAB6B189-F7D0-95A1-7BE2-5623A3C9CD38}" dt="2019-08-08T09:31:44.427" v="631" actId="14100"/>
          <ac:spMkLst>
            <pc:docMk/>
            <pc:sldMk cId="814630902" sldId="268"/>
            <ac:spMk id="3" creationId="{C88BFDC1-621A-443A-B57E-DECB49ED4B0F}"/>
          </ac:spMkLst>
        </pc:spChg>
        <pc:spChg chg="add del mod">
          <ac:chgData name="Frances Meek" userId="S::f.meek@nutrition.org.uk::f3af35cc-3229-46e1-af36-3525661cfbd3" providerId="AD" clId="Web-{CAB6B189-F7D0-95A1-7BE2-5623A3C9CD38}" dt="2019-08-08T09:07:43.279" v="180"/>
          <ac:spMkLst>
            <pc:docMk/>
            <pc:sldMk cId="814630902" sldId="268"/>
            <ac:spMk id="4" creationId="{CA14381A-A7EB-4E31-BBE0-BC5814242E20}"/>
          </ac:spMkLst>
        </pc:spChg>
        <pc:picChg chg="add mod">
          <ac:chgData name="Frances Meek" userId="S::f.meek@nutrition.org.uk::f3af35cc-3229-46e1-af36-3525661cfbd3" providerId="AD" clId="Web-{CAB6B189-F7D0-95A1-7BE2-5623A3C9CD38}" dt="2019-08-08T09:31:27.942" v="628" actId="1076"/>
          <ac:picMkLst>
            <pc:docMk/>
            <pc:sldMk cId="814630902" sldId="268"/>
            <ac:picMk id="5" creationId="{33BAE92A-3174-4A3B-A00E-97E6F47CF851}"/>
          </ac:picMkLst>
        </pc:picChg>
      </pc:sldChg>
      <pc:sldChg chg="addSp delSp modSp new">
        <pc:chgData name="Frances Meek" userId="S::f.meek@nutrition.org.uk::f3af35cc-3229-46e1-af36-3525661cfbd3" providerId="AD" clId="Web-{CAB6B189-F7D0-95A1-7BE2-5623A3C9CD38}" dt="2019-08-08T09:32:27.396" v="646" actId="1076"/>
        <pc:sldMkLst>
          <pc:docMk/>
          <pc:sldMk cId="3318032296" sldId="269"/>
        </pc:sldMkLst>
        <pc:spChg chg="mod">
          <ac:chgData name="Frances Meek" userId="S::f.meek@nutrition.org.uk::f3af35cc-3229-46e1-af36-3525661cfbd3" providerId="AD" clId="Web-{CAB6B189-F7D0-95A1-7BE2-5623A3C9CD38}" dt="2019-08-08T09:08:28.185" v="186" actId="20577"/>
          <ac:spMkLst>
            <pc:docMk/>
            <pc:sldMk cId="3318032296" sldId="269"/>
            <ac:spMk id="2" creationId="{9477F3B5-BF84-40DB-8062-0D44723D27E5}"/>
          </ac:spMkLst>
        </pc:spChg>
        <pc:spChg chg="mod">
          <ac:chgData name="Frances Meek" userId="S::f.meek@nutrition.org.uk::f3af35cc-3229-46e1-af36-3525661cfbd3" providerId="AD" clId="Web-{CAB6B189-F7D0-95A1-7BE2-5623A3C9CD38}" dt="2019-08-08T09:32:23.115" v="645" actId="20577"/>
          <ac:spMkLst>
            <pc:docMk/>
            <pc:sldMk cId="3318032296" sldId="269"/>
            <ac:spMk id="3" creationId="{41D459C7-BD0A-41CB-A8F3-BBB7C1B073AC}"/>
          </ac:spMkLst>
        </pc:spChg>
        <pc:spChg chg="add mod">
          <ac:chgData name="Frances Meek" userId="S::f.meek@nutrition.org.uk::f3af35cc-3229-46e1-af36-3525661cfbd3" providerId="AD" clId="Web-{CAB6B189-F7D0-95A1-7BE2-5623A3C9CD38}" dt="2019-08-08T09:32:27.396" v="646" actId="1076"/>
          <ac:spMkLst>
            <pc:docMk/>
            <pc:sldMk cId="3318032296" sldId="269"/>
            <ac:spMk id="4" creationId="{E52FE23F-0D55-494D-A8EE-C0EAAAD3ACE5}"/>
          </ac:spMkLst>
        </pc:spChg>
        <pc:picChg chg="add del mod">
          <ac:chgData name="Frances Meek" userId="S::f.meek@nutrition.org.uk::f3af35cc-3229-46e1-af36-3525661cfbd3" providerId="AD" clId="Web-{CAB6B189-F7D0-95A1-7BE2-5623A3C9CD38}" dt="2019-08-08T09:09:30.748" v="205"/>
          <ac:picMkLst>
            <pc:docMk/>
            <pc:sldMk cId="3318032296" sldId="269"/>
            <ac:picMk id="5" creationId="{84CA84A4-3FFB-4377-8118-5FE525D43109}"/>
          </ac:picMkLst>
        </pc:picChg>
        <pc:picChg chg="add del mod">
          <ac:chgData name="Frances Meek" userId="S::f.meek@nutrition.org.uk::f3af35cc-3229-46e1-af36-3525661cfbd3" providerId="AD" clId="Web-{CAB6B189-F7D0-95A1-7BE2-5623A3C9CD38}" dt="2019-08-08T09:09:30.748" v="204"/>
          <ac:picMkLst>
            <pc:docMk/>
            <pc:sldMk cId="3318032296" sldId="269"/>
            <ac:picMk id="7" creationId="{8E40EC68-4BA6-4735-B947-69BF58E0B036}"/>
          </ac:picMkLst>
        </pc:picChg>
        <pc:picChg chg="add del mod">
          <ac:chgData name="Frances Meek" userId="S::f.meek@nutrition.org.uk::f3af35cc-3229-46e1-af36-3525661cfbd3" providerId="AD" clId="Web-{CAB6B189-F7D0-95A1-7BE2-5623A3C9CD38}" dt="2019-08-08T09:09:30.748" v="203"/>
          <ac:picMkLst>
            <pc:docMk/>
            <pc:sldMk cId="3318032296" sldId="269"/>
            <ac:picMk id="9" creationId="{5880CFA4-A7C0-4075-B695-8351933EA49B}"/>
          </ac:picMkLst>
        </pc:picChg>
        <pc:picChg chg="add mod">
          <ac:chgData name="Frances Meek" userId="S::f.meek@nutrition.org.uk::f3af35cc-3229-46e1-af36-3525661cfbd3" providerId="AD" clId="Web-{CAB6B189-F7D0-95A1-7BE2-5623A3C9CD38}" dt="2019-08-08T09:10:11.248" v="214" actId="1076"/>
          <ac:picMkLst>
            <pc:docMk/>
            <pc:sldMk cId="3318032296" sldId="269"/>
            <ac:picMk id="11" creationId="{FB77AB33-E11F-4126-BDA9-7C2597015809}"/>
          </ac:picMkLst>
        </pc:picChg>
        <pc:picChg chg="add mod">
          <ac:chgData name="Frances Meek" userId="S::f.meek@nutrition.org.uk::f3af35cc-3229-46e1-af36-3525661cfbd3" providerId="AD" clId="Web-{CAB6B189-F7D0-95A1-7BE2-5623A3C9CD38}" dt="2019-08-08T09:10:12.467" v="215" actId="1076"/>
          <ac:picMkLst>
            <pc:docMk/>
            <pc:sldMk cId="3318032296" sldId="269"/>
            <ac:picMk id="13" creationId="{AEEC9217-21B6-48E8-80B5-7C24D081BBD7}"/>
          </ac:picMkLst>
        </pc:picChg>
        <pc:picChg chg="add mod">
          <ac:chgData name="Frances Meek" userId="S::f.meek@nutrition.org.uk::f3af35cc-3229-46e1-af36-3525661cfbd3" providerId="AD" clId="Web-{CAB6B189-F7D0-95A1-7BE2-5623A3C9CD38}" dt="2019-08-08T09:10:22.561" v="219" actId="14100"/>
          <ac:picMkLst>
            <pc:docMk/>
            <pc:sldMk cId="3318032296" sldId="269"/>
            <ac:picMk id="15" creationId="{4CF43EC7-B1E3-47AB-9ABD-58E0EC7D4BA7}"/>
          </ac:picMkLst>
        </pc:picChg>
      </pc:sldChg>
      <pc:sldChg chg="addSp delSp modSp new">
        <pc:chgData name="Frances Meek" userId="S::f.meek@nutrition.org.uk::f3af35cc-3229-46e1-af36-3525661cfbd3" providerId="AD" clId="Web-{CAB6B189-F7D0-95A1-7BE2-5623A3C9CD38}" dt="2019-08-08T09:58:54.554" v="704" actId="20577"/>
        <pc:sldMkLst>
          <pc:docMk/>
          <pc:sldMk cId="601327616" sldId="270"/>
        </pc:sldMkLst>
        <pc:spChg chg="mod">
          <ac:chgData name="Frances Meek" userId="S::f.meek@nutrition.org.uk::f3af35cc-3229-46e1-af36-3525661cfbd3" providerId="AD" clId="Web-{CAB6B189-F7D0-95A1-7BE2-5623A3C9CD38}" dt="2019-08-08T09:10:39.639" v="225" actId="20577"/>
          <ac:spMkLst>
            <pc:docMk/>
            <pc:sldMk cId="601327616" sldId="270"/>
            <ac:spMk id="2" creationId="{6917F92F-B466-4908-BC1F-2E36CC1C5D73}"/>
          </ac:spMkLst>
        </pc:spChg>
        <pc:spChg chg="mod">
          <ac:chgData name="Frances Meek" userId="S::f.meek@nutrition.org.uk::f3af35cc-3229-46e1-af36-3525661cfbd3" providerId="AD" clId="Web-{CAB6B189-F7D0-95A1-7BE2-5623A3C9CD38}" dt="2019-08-08T09:58:54.554" v="704" actId="20577"/>
          <ac:spMkLst>
            <pc:docMk/>
            <pc:sldMk cId="601327616" sldId="270"/>
            <ac:spMk id="3" creationId="{38935A2E-AC0F-4F24-B744-3533A108A158}"/>
          </ac:spMkLst>
        </pc:spChg>
        <pc:spChg chg="add del mod">
          <ac:chgData name="Frances Meek" userId="S::f.meek@nutrition.org.uk::f3af35cc-3229-46e1-af36-3525661cfbd3" providerId="AD" clId="Web-{CAB6B189-F7D0-95A1-7BE2-5623A3C9CD38}" dt="2019-08-08T09:10:58.342" v="231"/>
          <ac:spMkLst>
            <pc:docMk/>
            <pc:sldMk cId="601327616" sldId="270"/>
            <ac:spMk id="4" creationId="{5C44D157-E150-4A7A-9AE0-B53A1F3C922C}"/>
          </ac:spMkLst>
        </pc:spChg>
        <pc:picChg chg="add mod">
          <ac:chgData name="Frances Meek" userId="S::f.meek@nutrition.org.uk::f3af35cc-3229-46e1-af36-3525661cfbd3" providerId="AD" clId="Web-{CAB6B189-F7D0-95A1-7BE2-5623A3C9CD38}" dt="2019-08-08T09:11:13.764" v="235" actId="1076"/>
          <ac:picMkLst>
            <pc:docMk/>
            <pc:sldMk cId="601327616" sldId="270"/>
            <ac:picMk id="5" creationId="{AB7FDD45-29D3-4258-9CB4-6E1DD85EFCAD}"/>
          </ac:picMkLst>
        </pc:picChg>
      </pc:sldChg>
      <pc:sldChg chg="modSp new">
        <pc:chgData name="Frances Meek" userId="S::f.meek@nutrition.org.uk::f3af35cc-3229-46e1-af36-3525661cfbd3" providerId="AD" clId="Web-{CAB6B189-F7D0-95A1-7BE2-5623A3C9CD38}" dt="2019-08-08T09:58:47.414" v="702" actId="20577"/>
        <pc:sldMkLst>
          <pc:docMk/>
          <pc:sldMk cId="3985795411" sldId="271"/>
        </pc:sldMkLst>
        <pc:spChg chg="mod">
          <ac:chgData name="Frances Meek" userId="S::f.meek@nutrition.org.uk::f3af35cc-3229-46e1-af36-3525661cfbd3" providerId="AD" clId="Web-{CAB6B189-F7D0-95A1-7BE2-5623A3C9CD38}" dt="2019-08-08T09:11:27.202" v="238" actId="20577"/>
          <ac:spMkLst>
            <pc:docMk/>
            <pc:sldMk cId="3985795411" sldId="271"/>
            <ac:spMk id="2" creationId="{D329D3F7-1C29-4E7F-B502-8482874C9467}"/>
          </ac:spMkLst>
        </pc:spChg>
        <pc:spChg chg="mod">
          <ac:chgData name="Frances Meek" userId="S::f.meek@nutrition.org.uk::f3af35cc-3229-46e1-af36-3525661cfbd3" providerId="AD" clId="Web-{CAB6B189-F7D0-95A1-7BE2-5623A3C9CD38}" dt="2019-08-08T09:58:47.414" v="702" actId="20577"/>
          <ac:spMkLst>
            <pc:docMk/>
            <pc:sldMk cId="3985795411" sldId="271"/>
            <ac:spMk id="3" creationId="{A6E3926D-3E53-481F-A9F1-E0F93511674F}"/>
          </ac:spMkLst>
        </pc:spChg>
      </pc:sldChg>
      <pc:sldChg chg="addSp modSp new">
        <pc:chgData name="Frances Meek" userId="S::f.meek@nutrition.org.uk::f3af35cc-3229-46e1-af36-3525661cfbd3" providerId="AD" clId="Web-{CAB6B189-F7D0-95A1-7BE2-5623A3C9CD38}" dt="2019-08-08T09:56:21.991" v="665" actId="20577"/>
        <pc:sldMkLst>
          <pc:docMk/>
          <pc:sldMk cId="2023197766" sldId="272"/>
        </pc:sldMkLst>
        <pc:spChg chg="mod">
          <ac:chgData name="Frances Meek" userId="S::f.meek@nutrition.org.uk::f3af35cc-3229-46e1-af36-3525661cfbd3" providerId="AD" clId="Web-{CAB6B189-F7D0-95A1-7BE2-5623A3C9CD38}" dt="2019-08-08T09:11:47.452" v="243" actId="20577"/>
          <ac:spMkLst>
            <pc:docMk/>
            <pc:sldMk cId="2023197766" sldId="272"/>
            <ac:spMk id="2" creationId="{66076518-9CFE-483B-82DD-09CAF16DC5E1}"/>
          </ac:spMkLst>
        </pc:spChg>
        <pc:spChg chg="mod">
          <ac:chgData name="Frances Meek" userId="S::f.meek@nutrition.org.uk::f3af35cc-3229-46e1-af36-3525661cfbd3" providerId="AD" clId="Web-{CAB6B189-F7D0-95A1-7BE2-5623A3C9CD38}" dt="2019-08-08T09:56:21.991" v="665" actId="20577"/>
          <ac:spMkLst>
            <pc:docMk/>
            <pc:sldMk cId="2023197766" sldId="272"/>
            <ac:spMk id="3" creationId="{B3B7C58F-D21E-4742-AD2E-96A05EA62060}"/>
          </ac:spMkLst>
        </pc:spChg>
        <pc:picChg chg="add mod">
          <ac:chgData name="Frances Meek" userId="S::f.meek@nutrition.org.uk::f3af35cc-3229-46e1-af36-3525661cfbd3" providerId="AD" clId="Web-{CAB6B189-F7D0-95A1-7BE2-5623A3C9CD38}" dt="2019-08-08T09:12:38.733" v="254" actId="1076"/>
          <ac:picMkLst>
            <pc:docMk/>
            <pc:sldMk cId="2023197766" sldId="272"/>
            <ac:picMk id="4" creationId="{47B22F41-7B04-4B6D-A1C4-DBBF80410009}"/>
          </ac:picMkLst>
        </pc:picChg>
        <pc:picChg chg="add mod">
          <ac:chgData name="Frances Meek" userId="S::f.meek@nutrition.org.uk::f3af35cc-3229-46e1-af36-3525661cfbd3" providerId="AD" clId="Web-{CAB6B189-F7D0-95A1-7BE2-5623A3C9CD38}" dt="2019-08-08T09:12:33.905" v="253" actId="1076"/>
          <ac:picMkLst>
            <pc:docMk/>
            <pc:sldMk cId="2023197766" sldId="272"/>
            <ac:picMk id="6" creationId="{52199770-6873-4686-A79D-44B39C2C02E7}"/>
          </ac:picMkLst>
        </pc:picChg>
      </pc:sldChg>
      <pc:sldChg chg="addSp modSp new">
        <pc:chgData name="Frances Meek" userId="S::f.meek@nutrition.org.uk::f3af35cc-3229-46e1-af36-3525661cfbd3" providerId="AD" clId="Web-{CAB6B189-F7D0-95A1-7BE2-5623A3C9CD38}" dt="2019-08-08T09:58:39.757" v="701" actId="20577"/>
        <pc:sldMkLst>
          <pc:docMk/>
          <pc:sldMk cId="164447717" sldId="273"/>
        </pc:sldMkLst>
        <pc:spChg chg="mod">
          <ac:chgData name="Frances Meek" userId="S::f.meek@nutrition.org.uk::f3af35cc-3229-46e1-af36-3525661cfbd3" providerId="AD" clId="Web-{CAB6B189-F7D0-95A1-7BE2-5623A3C9CD38}" dt="2019-08-08T09:12:49.265" v="257" actId="20577"/>
          <ac:spMkLst>
            <pc:docMk/>
            <pc:sldMk cId="164447717" sldId="273"/>
            <ac:spMk id="2" creationId="{CB20C46F-49C2-4DDF-B503-EB5877528AB6}"/>
          </ac:spMkLst>
        </pc:spChg>
        <pc:spChg chg="mod">
          <ac:chgData name="Frances Meek" userId="S::f.meek@nutrition.org.uk::f3af35cc-3229-46e1-af36-3525661cfbd3" providerId="AD" clId="Web-{CAB6B189-F7D0-95A1-7BE2-5623A3C9CD38}" dt="2019-08-08T09:58:39.757" v="701" actId="20577"/>
          <ac:spMkLst>
            <pc:docMk/>
            <pc:sldMk cId="164447717" sldId="273"/>
            <ac:spMk id="3" creationId="{DFAB8000-5CCC-482A-BD13-09A02140D950}"/>
          </ac:spMkLst>
        </pc:spChg>
        <pc:picChg chg="add mod">
          <ac:chgData name="Frances Meek" userId="S::f.meek@nutrition.org.uk::f3af35cc-3229-46e1-af36-3525661cfbd3" providerId="AD" clId="Web-{CAB6B189-F7D0-95A1-7BE2-5623A3C9CD38}" dt="2019-08-08T09:57:21.866" v="685" actId="1076"/>
          <ac:picMkLst>
            <pc:docMk/>
            <pc:sldMk cId="164447717" sldId="273"/>
            <ac:picMk id="4" creationId="{45481F28-B279-47B8-96D0-4B9401413453}"/>
          </ac:picMkLst>
        </pc:picChg>
      </pc:sldChg>
      <pc:sldChg chg="addSp modSp new">
        <pc:chgData name="Frances Meek" userId="S::f.meek@nutrition.org.uk::f3af35cc-3229-46e1-af36-3525661cfbd3" providerId="AD" clId="Web-{CAB6B189-F7D0-95A1-7BE2-5623A3C9CD38}" dt="2019-08-08T09:58:30.367" v="700" actId="20577"/>
        <pc:sldMkLst>
          <pc:docMk/>
          <pc:sldMk cId="2461803009" sldId="274"/>
        </pc:sldMkLst>
        <pc:spChg chg="mod">
          <ac:chgData name="Frances Meek" userId="S::f.meek@nutrition.org.uk::f3af35cc-3229-46e1-af36-3525661cfbd3" providerId="AD" clId="Web-{CAB6B189-F7D0-95A1-7BE2-5623A3C9CD38}" dt="2019-08-08T09:13:26.296" v="265" actId="20577"/>
          <ac:spMkLst>
            <pc:docMk/>
            <pc:sldMk cId="2461803009" sldId="274"/>
            <ac:spMk id="2" creationId="{7FF3DAD8-5DB3-47A8-906E-12579ED4301D}"/>
          </ac:spMkLst>
        </pc:spChg>
        <pc:spChg chg="mod">
          <ac:chgData name="Frances Meek" userId="S::f.meek@nutrition.org.uk::f3af35cc-3229-46e1-af36-3525661cfbd3" providerId="AD" clId="Web-{CAB6B189-F7D0-95A1-7BE2-5623A3C9CD38}" dt="2019-08-08T09:58:30.367" v="700" actId="20577"/>
          <ac:spMkLst>
            <pc:docMk/>
            <pc:sldMk cId="2461803009" sldId="274"/>
            <ac:spMk id="3" creationId="{82B1DCD7-BB6F-480A-A41F-F9F2E5ED5F13}"/>
          </ac:spMkLst>
        </pc:spChg>
        <pc:picChg chg="add mod">
          <ac:chgData name="Frances Meek" userId="S::f.meek@nutrition.org.uk::f3af35cc-3229-46e1-af36-3525661cfbd3" providerId="AD" clId="Web-{CAB6B189-F7D0-95A1-7BE2-5623A3C9CD38}" dt="2019-08-08T09:13:38.187" v="270" actId="1076"/>
          <ac:picMkLst>
            <pc:docMk/>
            <pc:sldMk cId="2461803009" sldId="274"/>
            <ac:picMk id="4" creationId="{0BB940A6-D5EA-4C7E-A530-E9D919898142}"/>
          </ac:picMkLst>
        </pc:picChg>
      </pc:sldChg>
      <pc:sldChg chg="addSp modSp new">
        <pc:chgData name="Frances Meek" userId="S::f.meek@nutrition.org.uk::f3af35cc-3229-46e1-af36-3525661cfbd3" providerId="AD" clId="Web-{CAB6B189-F7D0-95A1-7BE2-5623A3C9CD38}" dt="2019-08-08T09:58:23.695" v="699" actId="1076"/>
        <pc:sldMkLst>
          <pc:docMk/>
          <pc:sldMk cId="3741141211" sldId="275"/>
        </pc:sldMkLst>
        <pc:spChg chg="mod">
          <ac:chgData name="Frances Meek" userId="S::f.meek@nutrition.org.uk::f3af35cc-3229-46e1-af36-3525661cfbd3" providerId="AD" clId="Web-{CAB6B189-F7D0-95A1-7BE2-5623A3C9CD38}" dt="2019-08-08T09:14:00.281" v="280" actId="20577"/>
          <ac:spMkLst>
            <pc:docMk/>
            <pc:sldMk cId="3741141211" sldId="275"/>
            <ac:spMk id="2" creationId="{17CF1BAB-103D-495E-B224-9EA37176FEE9}"/>
          </ac:spMkLst>
        </pc:spChg>
        <pc:spChg chg="mod">
          <ac:chgData name="Frances Meek" userId="S::f.meek@nutrition.org.uk::f3af35cc-3229-46e1-af36-3525661cfbd3" providerId="AD" clId="Web-{CAB6B189-F7D0-95A1-7BE2-5623A3C9CD38}" dt="2019-08-08T09:58:22.898" v="698" actId="20577"/>
          <ac:spMkLst>
            <pc:docMk/>
            <pc:sldMk cId="3741141211" sldId="275"/>
            <ac:spMk id="3" creationId="{8ADC77E7-4B43-4475-9A17-D7420321712C}"/>
          </ac:spMkLst>
        </pc:spChg>
        <pc:picChg chg="add mod">
          <ac:chgData name="Frances Meek" userId="S::f.meek@nutrition.org.uk::f3af35cc-3229-46e1-af36-3525661cfbd3" providerId="AD" clId="Web-{CAB6B189-F7D0-95A1-7BE2-5623A3C9CD38}" dt="2019-08-08T09:58:23.695" v="699" actId="1076"/>
          <ac:picMkLst>
            <pc:docMk/>
            <pc:sldMk cId="3741141211" sldId="275"/>
            <ac:picMk id="4" creationId="{DD13C54D-40DF-40AC-B648-65E83ACA08C3}"/>
          </ac:picMkLst>
        </pc:picChg>
      </pc:sldChg>
      <pc:sldChg chg="modSp new">
        <pc:chgData name="Frances Meek" userId="S::f.meek@nutrition.org.uk::f3af35cc-3229-46e1-af36-3525661cfbd3" providerId="AD" clId="Web-{CAB6B189-F7D0-95A1-7BE2-5623A3C9CD38}" dt="2019-08-08T09:58:14.976" v="696" actId="20577"/>
        <pc:sldMkLst>
          <pc:docMk/>
          <pc:sldMk cId="1999717270" sldId="276"/>
        </pc:sldMkLst>
        <pc:spChg chg="mod">
          <ac:chgData name="Frances Meek" userId="S::f.meek@nutrition.org.uk::f3af35cc-3229-46e1-af36-3525661cfbd3" providerId="AD" clId="Web-{CAB6B189-F7D0-95A1-7BE2-5623A3C9CD38}" dt="2019-08-08T09:14:38.453" v="288" actId="20577"/>
          <ac:spMkLst>
            <pc:docMk/>
            <pc:sldMk cId="1999717270" sldId="276"/>
            <ac:spMk id="2" creationId="{00D2C5A0-F456-424E-8F54-22ECFF96B506}"/>
          </ac:spMkLst>
        </pc:spChg>
        <pc:spChg chg="mod">
          <ac:chgData name="Frances Meek" userId="S::f.meek@nutrition.org.uk::f3af35cc-3229-46e1-af36-3525661cfbd3" providerId="AD" clId="Web-{CAB6B189-F7D0-95A1-7BE2-5623A3C9CD38}" dt="2019-08-08T09:58:14.976" v="696" actId="20577"/>
          <ac:spMkLst>
            <pc:docMk/>
            <pc:sldMk cId="1999717270" sldId="276"/>
            <ac:spMk id="3" creationId="{43B2E514-161F-412B-A3A8-E3234733173F}"/>
          </ac:spMkLst>
        </pc:spChg>
      </pc:sldChg>
      <pc:sldChg chg="modSp new">
        <pc:chgData name="Frances Meek" userId="S::f.meek@nutrition.org.uk::f3af35cc-3229-46e1-af36-3525661cfbd3" providerId="AD" clId="Web-{CAB6B189-F7D0-95A1-7BE2-5623A3C9CD38}" dt="2019-08-08T10:03:25.524" v="712" actId="20577"/>
        <pc:sldMkLst>
          <pc:docMk/>
          <pc:sldMk cId="3751946505" sldId="277"/>
        </pc:sldMkLst>
        <pc:spChg chg="mod">
          <ac:chgData name="Frances Meek" userId="S::f.meek@nutrition.org.uk::f3af35cc-3229-46e1-af36-3525661cfbd3" providerId="AD" clId="Web-{CAB6B189-F7D0-95A1-7BE2-5623A3C9CD38}" dt="2019-08-08T09:15:48.328" v="317" actId="20577"/>
          <ac:spMkLst>
            <pc:docMk/>
            <pc:sldMk cId="3751946505" sldId="277"/>
            <ac:spMk id="2" creationId="{35BC7A5D-39A8-40B3-910F-1DC16820E955}"/>
          </ac:spMkLst>
        </pc:spChg>
        <pc:spChg chg="mod">
          <ac:chgData name="Frances Meek" userId="S::f.meek@nutrition.org.uk::f3af35cc-3229-46e1-af36-3525661cfbd3" providerId="AD" clId="Web-{CAB6B189-F7D0-95A1-7BE2-5623A3C9CD38}" dt="2019-08-08T10:03:25.524" v="712" actId="20577"/>
          <ac:spMkLst>
            <pc:docMk/>
            <pc:sldMk cId="3751946505" sldId="277"/>
            <ac:spMk id="3" creationId="{BF794DBC-20FD-4A80-B1BD-8F4F9DA51D22}"/>
          </ac:spMkLst>
        </pc:spChg>
      </pc:sldChg>
      <pc:sldChg chg="modSp new">
        <pc:chgData name="Frances Meek" userId="S::f.meek@nutrition.org.uk::f3af35cc-3229-46e1-af36-3525661cfbd3" providerId="AD" clId="Web-{CAB6B189-F7D0-95A1-7BE2-5623A3C9CD38}" dt="2019-08-08T10:03:36.712" v="713" actId="20577"/>
        <pc:sldMkLst>
          <pc:docMk/>
          <pc:sldMk cId="3823203523" sldId="278"/>
        </pc:sldMkLst>
        <pc:spChg chg="mod">
          <ac:chgData name="Frances Meek" userId="S::f.meek@nutrition.org.uk::f3af35cc-3229-46e1-af36-3525661cfbd3" providerId="AD" clId="Web-{CAB6B189-F7D0-95A1-7BE2-5623A3C9CD38}" dt="2019-08-08T09:17:10.532" v="339" actId="20577"/>
          <ac:spMkLst>
            <pc:docMk/>
            <pc:sldMk cId="3823203523" sldId="278"/>
            <ac:spMk id="2" creationId="{ECF24168-B954-4A14-8492-89CBE264BE15}"/>
          </ac:spMkLst>
        </pc:spChg>
        <pc:spChg chg="mod">
          <ac:chgData name="Frances Meek" userId="S::f.meek@nutrition.org.uk::f3af35cc-3229-46e1-af36-3525661cfbd3" providerId="AD" clId="Web-{CAB6B189-F7D0-95A1-7BE2-5623A3C9CD38}" dt="2019-08-08T10:03:36.712" v="713" actId="20577"/>
          <ac:spMkLst>
            <pc:docMk/>
            <pc:sldMk cId="3823203523" sldId="278"/>
            <ac:spMk id="3" creationId="{9271280B-3DFD-4086-AEB7-A08E0A82FD1F}"/>
          </ac:spMkLst>
        </pc:spChg>
      </pc:sldChg>
      <pc:sldChg chg="modSp new">
        <pc:chgData name="Frances Meek" userId="S::f.meek@nutrition.org.uk::f3af35cc-3229-46e1-af36-3525661cfbd3" providerId="AD" clId="Web-{CAB6B189-F7D0-95A1-7BE2-5623A3C9CD38}" dt="2019-08-08T10:04:45.602" v="736" actId="20577"/>
        <pc:sldMkLst>
          <pc:docMk/>
          <pc:sldMk cId="36781654" sldId="279"/>
        </pc:sldMkLst>
        <pc:spChg chg="mod">
          <ac:chgData name="Frances Meek" userId="S::f.meek@nutrition.org.uk::f3af35cc-3229-46e1-af36-3525661cfbd3" providerId="AD" clId="Web-{CAB6B189-F7D0-95A1-7BE2-5623A3C9CD38}" dt="2019-08-08T09:17:24.375" v="346" actId="20577"/>
          <ac:spMkLst>
            <pc:docMk/>
            <pc:sldMk cId="36781654" sldId="279"/>
            <ac:spMk id="2" creationId="{335ADEC1-3891-4DB8-B641-DBC90ED20010}"/>
          </ac:spMkLst>
        </pc:spChg>
        <pc:spChg chg="mod">
          <ac:chgData name="Frances Meek" userId="S::f.meek@nutrition.org.uk::f3af35cc-3229-46e1-af36-3525661cfbd3" providerId="AD" clId="Web-{CAB6B189-F7D0-95A1-7BE2-5623A3C9CD38}" dt="2019-08-08T10:04:45.602" v="736" actId="20577"/>
          <ac:spMkLst>
            <pc:docMk/>
            <pc:sldMk cId="36781654" sldId="279"/>
            <ac:spMk id="3" creationId="{5CAB06B6-7C4A-4352-98EE-BA43B7019246}"/>
          </ac:spMkLst>
        </pc:spChg>
      </pc:sldChg>
      <pc:sldChg chg="addSp modSp new">
        <pc:chgData name="Frances Meek" userId="S::f.meek@nutrition.org.uk::f3af35cc-3229-46e1-af36-3525661cfbd3" providerId="AD" clId="Web-{CAB6B189-F7D0-95A1-7BE2-5623A3C9CD38}" dt="2019-08-08T10:04:59.509" v="738" actId="14100"/>
        <pc:sldMkLst>
          <pc:docMk/>
          <pc:sldMk cId="3610955684" sldId="280"/>
        </pc:sldMkLst>
        <pc:spChg chg="mod">
          <ac:chgData name="Frances Meek" userId="S::f.meek@nutrition.org.uk::f3af35cc-3229-46e1-af36-3525661cfbd3" providerId="AD" clId="Web-{CAB6B189-F7D0-95A1-7BE2-5623A3C9CD38}" dt="2019-08-08T09:17:44.079" v="369" actId="20577"/>
          <ac:spMkLst>
            <pc:docMk/>
            <pc:sldMk cId="3610955684" sldId="280"/>
            <ac:spMk id="2" creationId="{7E2F7BD7-EA3E-4506-B5D2-B4376ACD01C1}"/>
          </ac:spMkLst>
        </pc:spChg>
        <pc:spChg chg="mod">
          <ac:chgData name="Frances Meek" userId="S::f.meek@nutrition.org.uk::f3af35cc-3229-46e1-af36-3525661cfbd3" providerId="AD" clId="Web-{CAB6B189-F7D0-95A1-7BE2-5623A3C9CD38}" dt="2019-08-08T10:04:59.509" v="738" actId="14100"/>
          <ac:spMkLst>
            <pc:docMk/>
            <pc:sldMk cId="3610955684" sldId="280"/>
            <ac:spMk id="3" creationId="{A6452E4A-E073-4396-ACF7-366BE7A36E4D}"/>
          </ac:spMkLst>
        </pc:spChg>
        <pc:picChg chg="add mod">
          <ac:chgData name="Frances Meek" userId="S::f.meek@nutrition.org.uk::f3af35cc-3229-46e1-af36-3525661cfbd3" providerId="AD" clId="Web-{CAB6B189-F7D0-95A1-7BE2-5623A3C9CD38}" dt="2019-08-08T09:18:15.563" v="376" actId="1076"/>
          <ac:picMkLst>
            <pc:docMk/>
            <pc:sldMk cId="3610955684" sldId="280"/>
            <ac:picMk id="4" creationId="{590128A7-3393-4DAE-A365-1F0311B86FD8}"/>
          </ac:picMkLst>
        </pc:picChg>
      </pc:sldChg>
      <pc:sldChg chg="modSp new">
        <pc:chgData name="Frances Meek" userId="S::f.meek@nutrition.org.uk::f3af35cc-3229-46e1-af36-3525661cfbd3" providerId="AD" clId="Web-{CAB6B189-F7D0-95A1-7BE2-5623A3C9CD38}" dt="2019-08-08T10:07:29.369" v="793" actId="20577"/>
        <pc:sldMkLst>
          <pc:docMk/>
          <pc:sldMk cId="194198447" sldId="281"/>
        </pc:sldMkLst>
        <pc:spChg chg="mod">
          <ac:chgData name="Frances Meek" userId="S::f.meek@nutrition.org.uk::f3af35cc-3229-46e1-af36-3525661cfbd3" providerId="AD" clId="Web-{CAB6B189-F7D0-95A1-7BE2-5623A3C9CD38}" dt="2019-08-08T09:18:37.985" v="389" actId="20577"/>
          <ac:spMkLst>
            <pc:docMk/>
            <pc:sldMk cId="194198447" sldId="281"/>
            <ac:spMk id="2" creationId="{B048C782-9093-40F4-9FAF-4862EFD5CFF9}"/>
          </ac:spMkLst>
        </pc:spChg>
        <pc:spChg chg="mod">
          <ac:chgData name="Frances Meek" userId="S::f.meek@nutrition.org.uk::f3af35cc-3229-46e1-af36-3525661cfbd3" providerId="AD" clId="Web-{CAB6B189-F7D0-95A1-7BE2-5623A3C9CD38}" dt="2019-08-08T10:07:29.369" v="793" actId="20577"/>
          <ac:spMkLst>
            <pc:docMk/>
            <pc:sldMk cId="194198447" sldId="281"/>
            <ac:spMk id="3" creationId="{870A584D-922E-4226-A145-C808B1B7B9C2}"/>
          </ac:spMkLst>
        </pc:spChg>
      </pc:sldChg>
      <pc:sldChg chg="modSp new">
        <pc:chgData name="Frances Meek" userId="S::f.meek@nutrition.org.uk::f3af35cc-3229-46e1-af36-3525661cfbd3" providerId="AD" clId="Web-{CAB6B189-F7D0-95A1-7BE2-5623A3C9CD38}" dt="2019-08-08T10:07:38.697" v="794" actId="20577"/>
        <pc:sldMkLst>
          <pc:docMk/>
          <pc:sldMk cId="4249602492" sldId="282"/>
        </pc:sldMkLst>
        <pc:spChg chg="mod">
          <ac:chgData name="Frances Meek" userId="S::f.meek@nutrition.org.uk::f3af35cc-3229-46e1-af36-3525661cfbd3" providerId="AD" clId="Web-{CAB6B189-F7D0-95A1-7BE2-5623A3C9CD38}" dt="2019-08-08T09:19:18.704" v="401" actId="20577"/>
          <ac:spMkLst>
            <pc:docMk/>
            <pc:sldMk cId="4249602492" sldId="282"/>
            <ac:spMk id="2" creationId="{E49161C8-5694-40E6-9944-25C56CF22F50}"/>
          </ac:spMkLst>
        </pc:spChg>
        <pc:spChg chg="mod">
          <ac:chgData name="Frances Meek" userId="S::f.meek@nutrition.org.uk::f3af35cc-3229-46e1-af36-3525661cfbd3" providerId="AD" clId="Web-{CAB6B189-F7D0-95A1-7BE2-5623A3C9CD38}" dt="2019-08-08T10:07:38.697" v="794" actId="20577"/>
          <ac:spMkLst>
            <pc:docMk/>
            <pc:sldMk cId="4249602492" sldId="282"/>
            <ac:spMk id="3" creationId="{20B9879E-119D-4C85-BBAB-1A0108114593}"/>
          </ac:spMkLst>
        </pc:spChg>
      </pc:sldChg>
      <pc:sldChg chg="modSp new">
        <pc:chgData name="Frances Meek" userId="S::f.meek@nutrition.org.uk::f3af35cc-3229-46e1-af36-3525661cfbd3" providerId="AD" clId="Web-{CAB6B189-F7D0-95A1-7BE2-5623A3C9CD38}" dt="2019-08-08T10:07:45.697" v="795" actId="20577"/>
        <pc:sldMkLst>
          <pc:docMk/>
          <pc:sldMk cId="760326736" sldId="283"/>
        </pc:sldMkLst>
        <pc:spChg chg="mod">
          <ac:chgData name="Frances Meek" userId="S::f.meek@nutrition.org.uk::f3af35cc-3229-46e1-af36-3525661cfbd3" providerId="AD" clId="Web-{CAB6B189-F7D0-95A1-7BE2-5623A3C9CD38}" dt="2019-08-08T09:20:11.954" v="419" actId="20577"/>
          <ac:spMkLst>
            <pc:docMk/>
            <pc:sldMk cId="760326736" sldId="283"/>
            <ac:spMk id="2" creationId="{D8B393C1-5383-4511-99CB-791D4BEEEB12}"/>
          </ac:spMkLst>
        </pc:spChg>
        <pc:spChg chg="mod">
          <ac:chgData name="Frances Meek" userId="S::f.meek@nutrition.org.uk::f3af35cc-3229-46e1-af36-3525661cfbd3" providerId="AD" clId="Web-{CAB6B189-F7D0-95A1-7BE2-5623A3C9CD38}" dt="2019-08-08T10:07:45.697" v="795" actId="20577"/>
          <ac:spMkLst>
            <pc:docMk/>
            <pc:sldMk cId="760326736" sldId="283"/>
            <ac:spMk id="3" creationId="{4D2AA72B-2D62-4256-BBF0-5497AC0A016B}"/>
          </ac:spMkLst>
        </pc:spChg>
      </pc:sldChg>
      <pc:sldChg chg="modSp new">
        <pc:chgData name="Frances Meek" userId="S::f.meek@nutrition.org.uk::f3af35cc-3229-46e1-af36-3525661cfbd3" providerId="AD" clId="Web-{CAB6B189-F7D0-95A1-7BE2-5623A3C9CD38}" dt="2019-08-08T10:07:56.009" v="797" actId="20577"/>
        <pc:sldMkLst>
          <pc:docMk/>
          <pc:sldMk cId="1567061102" sldId="284"/>
        </pc:sldMkLst>
        <pc:spChg chg="mod">
          <ac:chgData name="Frances Meek" userId="S::f.meek@nutrition.org.uk::f3af35cc-3229-46e1-af36-3525661cfbd3" providerId="AD" clId="Web-{CAB6B189-F7D0-95A1-7BE2-5623A3C9CD38}" dt="2019-08-08T09:20:45.033" v="453" actId="20577"/>
          <ac:spMkLst>
            <pc:docMk/>
            <pc:sldMk cId="1567061102" sldId="284"/>
            <ac:spMk id="2" creationId="{3814B99A-F9D5-4606-96D6-861421142DC5}"/>
          </ac:spMkLst>
        </pc:spChg>
        <pc:spChg chg="mod">
          <ac:chgData name="Frances Meek" userId="S::f.meek@nutrition.org.uk::f3af35cc-3229-46e1-af36-3525661cfbd3" providerId="AD" clId="Web-{CAB6B189-F7D0-95A1-7BE2-5623A3C9CD38}" dt="2019-08-08T10:07:56.009" v="797" actId="20577"/>
          <ac:spMkLst>
            <pc:docMk/>
            <pc:sldMk cId="1567061102" sldId="284"/>
            <ac:spMk id="3" creationId="{D97BD1FC-A0EC-4082-BB5B-CD03394772E9}"/>
          </ac:spMkLst>
        </pc:spChg>
      </pc:sldChg>
      <pc:sldChg chg="modSp new">
        <pc:chgData name="Frances Meek" userId="S::f.meek@nutrition.org.uk::f3af35cc-3229-46e1-af36-3525661cfbd3" providerId="AD" clId="Web-{CAB6B189-F7D0-95A1-7BE2-5623A3C9CD38}" dt="2019-08-08T10:08:35.119" v="807" actId="20577"/>
        <pc:sldMkLst>
          <pc:docMk/>
          <pc:sldMk cId="1830904558" sldId="285"/>
        </pc:sldMkLst>
        <pc:spChg chg="mod">
          <ac:chgData name="Frances Meek" userId="S::f.meek@nutrition.org.uk::f3af35cc-3229-46e1-af36-3525661cfbd3" providerId="AD" clId="Web-{CAB6B189-F7D0-95A1-7BE2-5623A3C9CD38}" dt="2019-08-08T09:21:15.595" v="481" actId="20577"/>
          <ac:spMkLst>
            <pc:docMk/>
            <pc:sldMk cId="1830904558" sldId="285"/>
            <ac:spMk id="2" creationId="{9C7F4D04-7A63-400F-888E-31F327F6E520}"/>
          </ac:spMkLst>
        </pc:spChg>
        <pc:spChg chg="mod">
          <ac:chgData name="Frances Meek" userId="S::f.meek@nutrition.org.uk::f3af35cc-3229-46e1-af36-3525661cfbd3" providerId="AD" clId="Web-{CAB6B189-F7D0-95A1-7BE2-5623A3C9CD38}" dt="2019-08-08T10:08:35.119" v="807" actId="20577"/>
          <ac:spMkLst>
            <pc:docMk/>
            <pc:sldMk cId="1830904558" sldId="285"/>
            <ac:spMk id="3" creationId="{9B6291F9-87CA-470B-AC99-F0AB5E45138A}"/>
          </ac:spMkLst>
        </pc:spChg>
      </pc:sldChg>
      <pc:sldChg chg="modSp new">
        <pc:chgData name="Frances Meek" userId="S::f.meek@nutrition.org.uk::f3af35cc-3229-46e1-af36-3525661cfbd3" providerId="AD" clId="Web-{CAB6B189-F7D0-95A1-7BE2-5623A3C9CD38}" dt="2019-08-08T10:08:27.181" v="806" actId="20577"/>
        <pc:sldMkLst>
          <pc:docMk/>
          <pc:sldMk cId="3074790970" sldId="286"/>
        </pc:sldMkLst>
        <pc:spChg chg="mod">
          <ac:chgData name="Frances Meek" userId="S::f.meek@nutrition.org.uk::f3af35cc-3229-46e1-af36-3525661cfbd3" providerId="AD" clId="Web-{CAB6B189-F7D0-95A1-7BE2-5623A3C9CD38}" dt="2019-08-08T09:21:31.892" v="509" actId="20577"/>
          <ac:spMkLst>
            <pc:docMk/>
            <pc:sldMk cId="3074790970" sldId="286"/>
            <ac:spMk id="2" creationId="{679F6594-2981-4078-9D66-28902C58EA36}"/>
          </ac:spMkLst>
        </pc:spChg>
        <pc:spChg chg="mod">
          <ac:chgData name="Frances Meek" userId="S::f.meek@nutrition.org.uk::f3af35cc-3229-46e1-af36-3525661cfbd3" providerId="AD" clId="Web-{CAB6B189-F7D0-95A1-7BE2-5623A3C9CD38}" dt="2019-08-08T10:08:27.181" v="806" actId="20577"/>
          <ac:spMkLst>
            <pc:docMk/>
            <pc:sldMk cId="3074790970" sldId="286"/>
            <ac:spMk id="3" creationId="{CEA47275-752C-4CB9-8CF7-E0D0C5EC4511}"/>
          </ac:spMkLst>
        </pc:spChg>
      </pc:sldChg>
      <pc:sldChg chg="addSp delSp modSp new">
        <pc:chgData name="Frances Meek" userId="S::f.meek@nutrition.org.uk::f3af35cc-3229-46e1-af36-3525661cfbd3" providerId="AD" clId="Web-{CAB6B189-F7D0-95A1-7BE2-5623A3C9CD38}" dt="2019-08-08T10:08:19.697" v="805" actId="20577"/>
        <pc:sldMkLst>
          <pc:docMk/>
          <pc:sldMk cId="2647596624" sldId="287"/>
        </pc:sldMkLst>
        <pc:spChg chg="mod">
          <ac:chgData name="Frances Meek" userId="S::f.meek@nutrition.org.uk::f3af35cc-3229-46e1-af36-3525661cfbd3" providerId="AD" clId="Web-{CAB6B189-F7D0-95A1-7BE2-5623A3C9CD38}" dt="2019-08-08T09:22:51.846" v="522" actId="20577"/>
          <ac:spMkLst>
            <pc:docMk/>
            <pc:sldMk cId="2647596624" sldId="287"/>
            <ac:spMk id="2" creationId="{C896111F-8ED3-4177-B94B-BAA3066805B4}"/>
          </ac:spMkLst>
        </pc:spChg>
        <pc:spChg chg="mod">
          <ac:chgData name="Frances Meek" userId="S::f.meek@nutrition.org.uk::f3af35cc-3229-46e1-af36-3525661cfbd3" providerId="AD" clId="Web-{CAB6B189-F7D0-95A1-7BE2-5623A3C9CD38}" dt="2019-08-08T10:08:19.697" v="805" actId="20577"/>
          <ac:spMkLst>
            <pc:docMk/>
            <pc:sldMk cId="2647596624" sldId="287"/>
            <ac:spMk id="3" creationId="{EA432873-2310-4903-8F10-2739237C0BC9}"/>
          </ac:spMkLst>
        </pc:spChg>
        <pc:spChg chg="add del mod">
          <ac:chgData name="Frances Meek" userId="S::f.meek@nutrition.org.uk::f3af35cc-3229-46e1-af36-3525661cfbd3" providerId="AD" clId="Web-{CAB6B189-F7D0-95A1-7BE2-5623A3C9CD38}" dt="2019-08-08T09:23:24.846" v="527"/>
          <ac:spMkLst>
            <pc:docMk/>
            <pc:sldMk cId="2647596624" sldId="287"/>
            <ac:spMk id="4" creationId="{A82C2632-B56D-46D4-9FF4-2CB55C239E2E}"/>
          </ac:spMkLst>
        </pc:spChg>
        <pc:picChg chg="add mod">
          <ac:chgData name="Frances Meek" userId="S::f.meek@nutrition.org.uk::f3af35cc-3229-46e1-af36-3525661cfbd3" providerId="AD" clId="Web-{CAB6B189-F7D0-95A1-7BE2-5623A3C9CD38}" dt="2019-08-08T09:23:38.424" v="529" actId="1076"/>
          <ac:picMkLst>
            <pc:docMk/>
            <pc:sldMk cId="2647596624" sldId="287"/>
            <ac:picMk id="5" creationId="{AE895787-6C4C-4107-AB2A-9A7C666F8779}"/>
          </ac:picMkLst>
        </pc:picChg>
      </pc:sldChg>
      <pc:sldChg chg="modSp new">
        <pc:chgData name="Frances Meek" userId="S::f.meek@nutrition.org.uk::f3af35cc-3229-46e1-af36-3525661cfbd3" providerId="AD" clId="Web-{CAB6B189-F7D0-95A1-7BE2-5623A3C9CD38}" dt="2019-08-08T10:09:15.932" v="813" actId="20577"/>
        <pc:sldMkLst>
          <pc:docMk/>
          <pc:sldMk cId="3151450853" sldId="288"/>
        </pc:sldMkLst>
        <pc:spChg chg="mod">
          <ac:chgData name="Frances Meek" userId="S::f.meek@nutrition.org.uk::f3af35cc-3229-46e1-af36-3525661cfbd3" providerId="AD" clId="Web-{CAB6B189-F7D0-95A1-7BE2-5623A3C9CD38}" dt="2019-08-08T09:23:58.846" v="532" actId="20577"/>
          <ac:spMkLst>
            <pc:docMk/>
            <pc:sldMk cId="3151450853" sldId="288"/>
            <ac:spMk id="2" creationId="{5D7DF0DD-A263-448D-B565-2E7514FA0ABB}"/>
          </ac:spMkLst>
        </pc:spChg>
        <pc:spChg chg="mod">
          <ac:chgData name="Frances Meek" userId="S::f.meek@nutrition.org.uk::f3af35cc-3229-46e1-af36-3525661cfbd3" providerId="AD" clId="Web-{CAB6B189-F7D0-95A1-7BE2-5623A3C9CD38}" dt="2019-08-08T10:09:15.932" v="813" actId="20577"/>
          <ac:spMkLst>
            <pc:docMk/>
            <pc:sldMk cId="3151450853" sldId="288"/>
            <ac:spMk id="3" creationId="{5C6E3041-CEE6-4A4B-AE73-ED19D212369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a:cs typeface="Arial"/>
              </a:rPr>
              <a:t>Meat storage, preparation</a:t>
            </a:r>
            <a:br>
              <a:rPr lang="en-US" dirty="0">
                <a:latin typeface="Arial"/>
                <a:cs typeface="Arial"/>
              </a:rPr>
            </a:br>
            <a:r>
              <a:rPr lang="en-US" dirty="0">
                <a:latin typeface="Arial"/>
                <a:cs typeface="Arial"/>
              </a:rPr>
              <a:t>and cooking</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F3B5-BF84-40DB-8062-0D44723D27E5}"/>
              </a:ext>
            </a:extLst>
          </p:cNvPr>
          <p:cNvSpPr>
            <a:spLocks noGrp="1"/>
          </p:cNvSpPr>
          <p:nvPr>
            <p:ph type="ctrTitle"/>
          </p:nvPr>
        </p:nvSpPr>
        <p:spPr/>
        <p:txBody>
          <a:bodyPr/>
          <a:lstStyle/>
          <a:p>
            <a:r>
              <a:rPr lang="en-GB" dirty="0">
                <a:latin typeface="Arial"/>
                <a:cs typeface="Arial"/>
              </a:rPr>
              <a:t>Cooking meat</a:t>
            </a:r>
            <a:endParaRPr lang="en-GB" dirty="0"/>
          </a:p>
        </p:txBody>
      </p:sp>
      <p:sp>
        <p:nvSpPr>
          <p:cNvPr id="3" name="Subtitle 2">
            <a:extLst>
              <a:ext uri="{FF2B5EF4-FFF2-40B4-BE49-F238E27FC236}">
                <a16:creationId xmlns:a16="http://schemas.microsoft.com/office/drawing/2014/main" id="{41D459C7-BD0A-41CB-A8F3-BBB7C1B073AC}"/>
              </a:ext>
            </a:extLst>
          </p:cNvPr>
          <p:cNvSpPr>
            <a:spLocks noGrp="1"/>
          </p:cNvSpPr>
          <p:nvPr>
            <p:ph type="subTitle" idx="1"/>
          </p:nvPr>
        </p:nvSpPr>
        <p:spPr>
          <a:xfrm>
            <a:off x="1085770" y="2184873"/>
            <a:ext cx="6670150" cy="3600000"/>
          </a:xfrm>
        </p:spPr>
        <p:txBody>
          <a:bodyPr/>
          <a:lstStyle/>
          <a:p>
            <a:pPr marL="0" indent="0">
              <a:lnSpc>
                <a:spcPct val="100000"/>
              </a:lnSpc>
              <a:spcBef>
                <a:spcPct val="50000"/>
              </a:spcBef>
              <a:spcAft>
                <a:spcPct val="0"/>
              </a:spcAft>
              <a:buNone/>
            </a:pPr>
            <a:r>
              <a:rPr lang="en-GB" sz="2000" dirty="0">
                <a:latin typeface="Arial" panose="020B0604020202020204" pitchFamily="34" charset="0"/>
                <a:cs typeface="Arial" panose="020B0604020202020204" pitchFamily="34" charset="0"/>
              </a:rPr>
              <a:t>There are three main methods of heat transfer normally used for cooking meat . These are:</a:t>
            </a:r>
            <a:endParaRPr lang="en-US" sz="2000" dirty="0">
              <a:latin typeface="Arial" panose="020B0604020202020204" pitchFamily="34" charset="0"/>
              <a:cs typeface="Arial" panose="020B0604020202020204" pitchFamily="34" charset="0"/>
            </a:endParaRPr>
          </a:p>
          <a:p>
            <a:pPr>
              <a:lnSpc>
                <a:spcPct val="100000"/>
              </a:lnSpc>
              <a:spcBef>
                <a:spcPct val="50000"/>
              </a:spcBef>
              <a:spcAft>
                <a:spcPct val="0"/>
              </a:spcAft>
              <a:buFont typeface="Arial,Sans-Serif" charset="0"/>
            </a:pPr>
            <a:r>
              <a:rPr lang="en-GB" sz="2000" dirty="0">
                <a:latin typeface="Arial" panose="020B0604020202020204" pitchFamily="34" charset="0"/>
                <a:cs typeface="Arial" panose="020B0604020202020204" pitchFamily="34" charset="0"/>
              </a:rPr>
              <a:t> convection;</a:t>
            </a:r>
            <a:endParaRPr lang="en-US" sz="2000" dirty="0">
              <a:latin typeface="Arial" panose="020B0604020202020204" pitchFamily="34" charset="0"/>
              <a:cs typeface="Arial" panose="020B0604020202020204" pitchFamily="34" charset="0"/>
            </a:endParaRPr>
          </a:p>
          <a:p>
            <a:pPr>
              <a:lnSpc>
                <a:spcPct val="100000"/>
              </a:lnSpc>
              <a:spcBef>
                <a:spcPct val="50000"/>
              </a:spcBef>
              <a:spcAft>
                <a:spcPct val="0"/>
              </a:spcAft>
              <a:buFont typeface="Arial,Sans-Serif" charset="0"/>
            </a:pPr>
            <a:r>
              <a:rPr lang="en-GB" sz="2000" dirty="0">
                <a:latin typeface="Arial" panose="020B0604020202020204" pitchFamily="34" charset="0"/>
                <a:cs typeface="Arial" panose="020B0604020202020204" pitchFamily="34" charset="0"/>
              </a:rPr>
              <a:t> conduction;</a:t>
            </a:r>
            <a:endParaRPr lang="en-US" sz="2000" dirty="0">
              <a:latin typeface="Arial" panose="020B0604020202020204" pitchFamily="34" charset="0"/>
              <a:cs typeface="Arial" panose="020B0604020202020204" pitchFamily="34" charset="0"/>
            </a:endParaRPr>
          </a:p>
          <a:p>
            <a:pPr>
              <a:lnSpc>
                <a:spcPct val="100000"/>
              </a:lnSpc>
              <a:spcBef>
                <a:spcPct val="50000"/>
              </a:spcBef>
              <a:spcAft>
                <a:spcPct val="0"/>
              </a:spcAft>
              <a:buFont typeface="Arial,Sans-Serif" charset="0"/>
            </a:pPr>
            <a:r>
              <a:rPr lang="en-GB" sz="2000" dirty="0">
                <a:latin typeface="Arial" panose="020B0604020202020204" pitchFamily="34" charset="0"/>
                <a:cs typeface="Arial" panose="020B0604020202020204" pitchFamily="34" charset="0"/>
              </a:rPr>
              <a:t> radiation</a:t>
            </a:r>
            <a:r>
              <a:rPr lang="en-GB" sz="2000" dirty="0" smtClean="0">
                <a:latin typeface="Arial" panose="020B0604020202020204" pitchFamily="34" charset="0"/>
                <a:cs typeface="Arial" panose="020B0604020202020204" pitchFamily="34" charset="0"/>
              </a:rPr>
              <a:t>.</a:t>
            </a:r>
          </a:p>
          <a:p>
            <a:pPr>
              <a:lnSpc>
                <a:spcPct val="100000"/>
              </a:lnSpc>
              <a:spcBef>
                <a:spcPct val="50000"/>
              </a:spcBef>
              <a:spcAft>
                <a:spcPct val="0"/>
              </a:spcAft>
              <a:buFont typeface="Arial,Sans-Serif" charset="0"/>
            </a:pPr>
            <a:endParaRPr lang="en-US" sz="2000" dirty="0">
              <a:latin typeface="Arial" panose="020B0604020202020204" pitchFamily="34" charset="0"/>
              <a:cs typeface="Arial" panose="020B0604020202020204" pitchFamily="34" charset="0"/>
            </a:endParaRPr>
          </a:p>
          <a:p>
            <a:pPr marL="0" indent="0">
              <a:spcBef>
                <a:spcPct val="50000"/>
              </a:spcBef>
              <a:buNone/>
            </a:pPr>
            <a:r>
              <a:rPr lang="en-GB" altLang="en-US" sz="2000" dirty="0">
                <a:latin typeface="Arial" panose="020B0604020202020204" pitchFamily="34" charset="0"/>
                <a:cs typeface="Arial" panose="020B0604020202020204" pitchFamily="34" charset="0"/>
              </a:rPr>
              <a:t>Which cooking methods are used for the meals shown?</a:t>
            </a:r>
          </a:p>
          <a:p>
            <a:pPr>
              <a:spcBef>
                <a:spcPct val="50000"/>
              </a:spcBef>
            </a:pPr>
            <a:endParaRPr lang="en-GB" altLang="en-US" sz="2000" dirty="0">
              <a:latin typeface="Futura Bk" pitchFamily="34" charset="0"/>
            </a:endParaRPr>
          </a:p>
          <a:p>
            <a:pPr marL="0" indent="0">
              <a:lnSpc>
                <a:spcPct val="100000"/>
              </a:lnSpc>
              <a:spcBef>
                <a:spcPct val="50000"/>
              </a:spcBef>
              <a:spcAft>
                <a:spcPct val="0"/>
              </a:spcAft>
              <a:buNone/>
            </a:pPr>
            <a:endParaRPr lang="en-GB" sz="2000" dirty="0">
              <a:latin typeface="Arial"/>
              <a:cs typeface="Arial"/>
            </a:endParaRPr>
          </a:p>
        </p:txBody>
      </p:sp>
      <p:pic>
        <p:nvPicPr>
          <p:cNvPr id="11" name="Picture 11" descr="A white plate topped with meat and vegetables&#10;&#10;Description generated with very high confidence">
            <a:extLst>
              <a:ext uri="{FF2B5EF4-FFF2-40B4-BE49-F238E27FC236}">
                <a16:creationId xmlns:a16="http://schemas.microsoft.com/office/drawing/2014/main" id="{FB77AB33-E11F-4126-BDA9-7C2597015809}"/>
              </a:ext>
            </a:extLst>
          </p:cNvPr>
          <p:cNvPicPr>
            <a:picLocks noChangeAspect="1"/>
          </p:cNvPicPr>
          <p:nvPr/>
        </p:nvPicPr>
        <p:blipFill>
          <a:blip r:embed="rId2"/>
          <a:stretch>
            <a:fillRect/>
          </a:stretch>
        </p:blipFill>
        <p:spPr>
          <a:xfrm>
            <a:off x="8269399" y="3192249"/>
            <a:ext cx="1588596" cy="1585247"/>
          </a:xfrm>
          <a:prstGeom prst="rect">
            <a:avLst/>
          </a:prstGeom>
        </p:spPr>
      </p:pic>
      <p:pic>
        <p:nvPicPr>
          <p:cNvPr id="13" name="Picture 13" descr="A picture containing food, table, indoor, cake&#10;&#10;Description generated with very high confidence">
            <a:extLst>
              <a:ext uri="{FF2B5EF4-FFF2-40B4-BE49-F238E27FC236}">
                <a16:creationId xmlns:a16="http://schemas.microsoft.com/office/drawing/2014/main" id="{AEEC9217-21B6-48E8-80B5-7C24D081BBD7}"/>
              </a:ext>
            </a:extLst>
          </p:cNvPr>
          <p:cNvPicPr>
            <a:picLocks noChangeAspect="1"/>
          </p:cNvPicPr>
          <p:nvPr/>
        </p:nvPicPr>
        <p:blipFill>
          <a:blip r:embed="rId3"/>
          <a:stretch>
            <a:fillRect/>
          </a:stretch>
        </p:blipFill>
        <p:spPr>
          <a:xfrm>
            <a:off x="10303052" y="4055853"/>
            <a:ext cx="1599160" cy="1589573"/>
          </a:xfrm>
          <a:prstGeom prst="rect">
            <a:avLst/>
          </a:prstGeom>
        </p:spPr>
      </p:pic>
      <p:pic>
        <p:nvPicPr>
          <p:cNvPr id="15" name="Picture 15" descr="A plate of food on a table&#10;&#10;Description generated with very high confidence">
            <a:extLst>
              <a:ext uri="{FF2B5EF4-FFF2-40B4-BE49-F238E27FC236}">
                <a16:creationId xmlns:a16="http://schemas.microsoft.com/office/drawing/2014/main" id="{4CF43EC7-B1E3-47AB-9ABD-58E0EC7D4BA7}"/>
              </a:ext>
            </a:extLst>
          </p:cNvPr>
          <p:cNvPicPr>
            <a:picLocks noChangeAspect="1"/>
          </p:cNvPicPr>
          <p:nvPr/>
        </p:nvPicPr>
        <p:blipFill>
          <a:blip r:embed="rId4"/>
          <a:stretch>
            <a:fillRect/>
          </a:stretch>
        </p:blipFill>
        <p:spPr>
          <a:xfrm>
            <a:off x="10129720" y="1938508"/>
            <a:ext cx="1686115" cy="1686115"/>
          </a:xfrm>
          <a:prstGeom prst="rect">
            <a:avLst/>
          </a:prstGeom>
        </p:spPr>
      </p:pic>
    </p:spTree>
    <p:extLst>
      <p:ext uri="{BB962C8B-B14F-4D97-AF65-F5344CB8AC3E}">
        <p14:creationId xmlns:p14="http://schemas.microsoft.com/office/powerpoint/2010/main" val="331803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F92F-B466-4908-BC1F-2E36CC1C5D73}"/>
              </a:ext>
            </a:extLst>
          </p:cNvPr>
          <p:cNvSpPr>
            <a:spLocks noGrp="1"/>
          </p:cNvSpPr>
          <p:nvPr>
            <p:ph type="ctrTitle"/>
          </p:nvPr>
        </p:nvSpPr>
        <p:spPr/>
        <p:txBody>
          <a:bodyPr/>
          <a:lstStyle/>
          <a:p>
            <a:r>
              <a:rPr lang="en-GB" dirty="0">
                <a:latin typeface="Arial"/>
                <a:cs typeface="Arial"/>
              </a:rPr>
              <a:t>Convection</a:t>
            </a:r>
            <a:endParaRPr lang="en-GB" dirty="0"/>
          </a:p>
        </p:txBody>
      </p:sp>
      <p:sp>
        <p:nvSpPr>
          <p:cNvPr id="3" name="Subtitle 2">
            <a:extLst>
              <a:ext uri="{FF2B5EF4-FFF2-40B4-BE49-F238E27FC236}">
                <a16:creationId xmlns:a16="http://schemas.microsoft.com/office/drawing/2014/main" id="{38935A2E-AC0F-4F24-B744-3533A108A158}"/>
              </a:ext>
            </a:extLst>
          </p:cNvPr>
          <p:cNvSpPr>
            <a:spLocks noGrp="1"/>
          </p:cNvSpPr>
          <p:nvPr>
            <p:ph type="subTitle" idx="1"/>
          </p:nvPr>
        </p:nvSpPr>
        <p:spPr>
          <a:xfrm>
            <a:off x="1169276" y="2571092"/>
            <a:ext cx="7735925" cy="3600000"/>
          </a:xfrm>
        </p:spPr>
        <p:txBody>
          <a:bodyPr/>
          <a:lstStyle/>
          <a:p>
            <a:pPr marL="0" indent="0">
              <a:lnSpc>
                <a:spcPct val="100000"/>
              </a:lnSpc>
              <a:spcBef>
                <a:spcPct val="0"/>
              </a:spcBef>
              <a:spcAft>
                <a:spcPct val="0"/>
              </a:spcAft>
              <a:buNone/>
            </a:pPr>
            <a:r>
              <a:rPr lang="en-GB" sz="2000" dirty="0">
                <a:latin typeface="Arial"/>
                <a:cs typeface="Arial"/>
              </a:rPr>
              <a:t>In this method of cooking, currents of hot air or hot liquid transfer the heat </a:t>
            </a:r>
            <a:r>
              <a:rPr lang="en-GB" sz="2000">
                <a:latin typeface="Arial"/>
                <a:cs typeface="Arial"/>
              </a:rPr>
              <a:t>energy to the food.</a:t>
            </a:r>
            <a:endParaRPr lang="en-US" sz="2000">
              <a:cs typeface="Arial"/>
            </a:endParaRPr>
          </a:p>
          <a:p>
            <a:pPr marL="0" indent="0">
              <a:lnSpc>
                <a:spcPct val="100000"/>
              </a:lnSpc>
              <a:spcBef>
                <a:spcPct val="0"/>
              </a:spcBef>
              <a:spcAft>
                <a:spcPct val="0"/>
              </a:spcAft>
              <a:buNone/>
            </a:pPr>
            <a:endParaRPr lang="en-GB" sz="2000" dirty="0">
              <a:latin typeface="Arial"/>
              <a:cs typeface="Arial"/>
            </a:endParaRPr>
          </a:p>
          <a:p>
            <a:pPr marL="0" indent="0">
              <a:lnSpc>
                <a:spcPct val="100000"/>
              </a:lnSpc>
              <a:spcBef>
                <a:spcPct val="0"/>
              </a:spcBef>
              <a:spcAft>
                <a:spcPct val="0"/>
              </a:spcAft>
              <a:buNone/>
            </a:pPr>
            <a:r>
              <a:rPr lang="en-GB" sz="2000">
                <a:latin typeface="Arial"/>
                <a:cs typeface="Arial"/>
              </a:rPr>
              <a:t>When gases (such as air) or liquids (such as water) are heated </a:t>
            </a:r>
            <a:r>
              <a:rPr lang="en-GB" sz="2000" dirty="0">
                <a:latin typeface="Arial"/>
                <a:cs typeface="Arial"/>
              </a:rPr>
              <a:t>the molecules expand, become lighter in weight and so rise up.</a:t>
            </a:r>
            <a:endParaRPr lang="en-US" sz="2000">
              <a:cs typeface="Arial"/>
            </a:endParaRPr>
          </a:p>
          <a:p>
            <a:pPr marL="0" indent="0">
              <a:lnSpc>
                <a:spcPct val="100000"/>
              </a:lnSpc>
              <a:spcBef>
                <a:spcPct val="0"/>
              </a:spcBef>
              <a:spcAft>
                <a:spcPct val="0"/>
              </a:spcAft>
              <a:buNone/>
            </a:pPr>
            <a:endParaRPr lang="en-GB" sz="2000" dirty="0">
              <a:latin typeface="Arial"/>
              <a:cs typeface="Arial"/>
            </a:endParaRPr>
          </a:p>
          <a:p>
            <a:pPr marL="0" indent="0">
              <a:lnSpc>
                <a:spcPct val="100000"/>
              </a:lnSpc>
              <a:spcBef>
                <a:spcPct val="0"/>
              </a:spcBef>
              <a:spcAft>
                <a:spcPct val="0"/>
              </a:spcAft>
              <a:buNone/>
            </a:pPr>
            <a:r>
              <a:rPr lang="en-GB" sz="2000">
                <a:latin typeface="Arial"/>
                <a:cs typeface="Arial"/>
              </a:rPr>
              <a:t>Cooler and heavier molecules in the gas or liquid fall to take their place – </a:t>
            </a:r>
            <a:r>
              <a:rPr lang="en-GB" sz="2000" dirty="0">
                <a:latin typeface="Arial"/>
                <a:cs typeface="Arial"/>
              </a:rPr>
              <a:t>until they also become heated and rise up.</a:t>
            </a:r>
            <a:endParaRPr lang="en-US" sz="2000">
              <a:cs typeface="Arial"/>
            </a:endParaRPr>
          </a:p>
          <a:p>
            <a:endParaRPr lang="en-GB" dirty="0"/>
          </a:p>
        </p:txBody>
      </p:sp>
      <p:pic>
        <p:nvPicPr>
          <p:cNvPr id="6" name="Picture 3" descr="S:\Shared\EDUCATION TEAM FILES\Photographs Oct 2018 onwards\beef ov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4176" y="1943040"/>
            <a:ext cx="3048000" cy="2024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Shared\EDUCATION TEAM FILES\Photographs Oct 2018 onwards\potatoes bi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201" y="4137504"/>
            <a:ext cx="3048000" cy="203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32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D3F7-1C29-4E7F-B502-8482874C9467}"/>
              </a:ext>
            </a:extLst>
          </p:cNvPr>
          <p:cNvSpPr>
            <a:spLocks noGrp="1"/>
          </p:cNvSpPr>
          <p:nvPr>
            <p:ph type="ctrTitle"/>
          </p:nvPr>
        </p:nvSpPr>
        <p:spPr/>
        <p:txBody>
          <a:bodyPr/>
          <a:lstStyle/>
          <a:p>
            <a:r>
              <a:rPr lang="en-GB" dirty="0">
                <a:latin typeface="Arial"/>
                <a:cs typeface="Arial"/>
              </a:rPr>
              <a:t>Convection</a:t>
            </a:r>
            <a:endParaRPr lang="en-GB" dirty="0"/>
          </a:p>
        </p:txBody>
      </p:sp>
      <p:sp>
        <p:nvSpPr>
          <p:cNvPr id="3" name="Subtitle 2">
            <a:extLst>
              <a:ext uri="{FF2B5EF4-FFF2-40B4-BE49-F238E27FC236}">
                <a16:creationId xmlns:a16="http://schemas.microsoft.com/office/drawing/2014/main" id="{A6E3926D-3E53-481F-A9F1-E0F93511674F}"/>
              </a:ext>
            </a:extLst>
          </p:cNvPr>
          <p:cNvSpPr>
            <a:spLocks noGrp="1"/>
          </p:cNvSpPr>
          <p:nvPr>
            <p:ph type="subTitle" idx="1"/>
          </p:nvPr>
        </p:nvSpPr>
        <p:spPr/>
        <p:txBody>
          <a:bodyPr/>
          <a:lstStyle/>
          <a:p>
            <a:pPr marL="0" indent="0">
              <a:lnSpc>
                <a:spcPct val="100000"/>
              </a:lnSpc>
              <a:spcBef>
                <a:spcPct val="0"/>
              </a:spcBef>
              <a:spcAft>
                <a:spcPct val="0"/>
              </a:spcAft>
              <a:buNone/>
            </a:pPr>
            <a:r>
              <a:rPr lang="en-GB" sz="2000" dirty="0">
                <a:latin typeface="Arial"/>
                <a:cs typeface="Arial"/>
              </a:rPr>
              <a:t>Because the molecules of gas or liquid are constantly being heated and keep moving, circular convection currents are created.</a:t>
            </a:r>
            <a:endParaRPr lang="en-US" sz="2000" dirty="0">
              <a:cs typeface="Arial"/>
            </a:endParaRPr>
          </a:p>
          <a:p>
            <a:pPr>
              <a:lnSpc>
                <a:spcPct val="100000"/>
              </a:lnSpc>
              <a:spcBef>
                <a:spcPct val="0"/>
              </a:spcBef>
              <a:spcAft>
                <a:spcPct val="0"/>
              </a:spcAft>
            </a:pPr>
            <a:endParaRPr lang="en-GB" sz="2000" dirty="0"/>
          </a:p>
          <a:p>
            <a:pPr marL="0" indent="0">
              <a:lnSpc>
                <a:spcPct val="100000"/>
              </a:lnSpc>
              <a:spcBef>
                <a:spcPct val="0"/>
              </a:spcBef>
              <a:spcAft>
                <a:spcPct val="0"/>
              </a:spcAft>
              <a:buNone/>
            </a:pPr>
            <a:r>
              <a:rPr lang="en-GB" sz="2000" dirty="0">
                <a:latin typeface="Arial"/>
                <a:cs typeface="Arial"/>
              </a:rPr>
              <a:t>Food which is placed in such a liquid or gas in an enclosed space becomes cooked. This happens because the heat from the convection currents is transferred from the air or liquid, firstly to the outside part of the food then gradually through to the centre.</a:t>
            </a:r>
            <a:endParaRPr lang="en-US" sz="2000" dirty="0">
              <a:cs typeface="Arial"/>
            </a:endParaRPr>
          </a:p>
          <a:p>
            <a:pPr>
              <a:lnSpc>
                <a:spcPct val="100000"/>
              </a:lnSpc>
              <a:spcBef>
                <a:spcPct val="0"/>
              </a:spcBef>
              <a:spcAft>
                <a:spcPct val="0"/>
              </a:spcAft>
            </a:pPr>
            <a:endParaRPr lang="en-GB" sz="2000" dirty="0"/>
          </a:p>
          <a:p>
            <a:pPr marL="0" indent="0">
              <a:lnSpc>
                <a:spcPct val="100000"/>
              </a:lnSpc>
              <a:spcBef>
                <a:spcPct val="0"/>
              </a:spcBef>
              <a:spcAft>
                <a:spcPct val="0"/>
              </a:spcAft>
              <a:buNone/>
            </a:pPr>
            <a:r>
              <a:rPr lang="en-GB" sz="2000" dirty="0">
                <a:latin typeface="Arial"/>
                <a:cs typeface="Arial"/>
              </a:rPr>
              <a:t>For efficient and quicker cooking, convection currents in air need to be kept in an enclosed space such as an oven. As hot air rises, cooler air falls – so the hottest part in an oven is at the top. Some ovens are fan assisted so that the hot air is driven around the oven to keep the temperature even from the bottom to the top.</a:t>
            </a:r>
            <a:endParaRPr lang="en-US" sz="2000" dirty="0">
              <a:cs typeface="Arial"/>
            </a:endParaRPr>
          </a:p>
          <a:p>
            <a:pPr>
              <a:lnSpc>
                <a:spcPct val="100000"/>
              </a:lnSpc>
              <a:spcBef>
                <a:spcPct val="0"/>
              </a:spcBef>
              <a:spcAft>
                <a:spcPct val="0"/>
              </a:spcAft>
            </a:pPr>
            <a:endParaRPr lang="en-GB" sz="2000" dirty="0"/>
          </a:p>
          <a:p>
            <a:pPr marL="0" indent="0">
              <a:lnSpc>
                <a:spcPct val="100000"/>
              </a:lnSpc>
              <a:spcBef>
                <a:spcPct val="0"/>
              </a:spcBef>
              <a:spcAft>
                <a:spcPct val="0"/>
              </a:spcAft>
              <a:buNone/>
            </a:pPr>
            <a:r>
              <a:rPr lang="en-GB" sz="2000" dirty="0">
                <a:latin typeface="Arial"/>
                <a:cs typeface="Arial"/>
              </a:rPr>
              <a:t>One example of convection in meat cookery is roasting.</a:t>
            </a:r>
            <a:endParaRPr lang="en-US" sz="2000" dirty="0">
              <a:cs typeface="Arial"/>
            </a:endParaRPr>
          </a:p>
          <a:p>
            <a:endParaRPr lang="en-GB" dirty="0"/>
          </a:p>
        </p:txBody>
      </p:sp>
    </p:spTree>
    <p:extLst>
      <p:ext uri="{BB962C8B-B14F-4D97-AF65-F5344CB8AC3E}">
        <p14:creationId xmlns:p14="http://schemas.microsoft.com/office/powerpoint/2010/main" val="398579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6518-9CFE-483B-82DD-09CAF16DC5E1}"/>
              </a:ext>
            </a:extLst>
          </p:cNvPr>
          <p:cNvSpPr>
            <a:spLocks noGrp="1"/>
          </p:cNvSpPr>
          <p:nvPr>
            <p:ph type="ctrTitle"/>
          </p:nvPr>
        </p:nvSpPr>
        <p:spPr/>
        <p:txBody>
          <a:bodyPr/>
          <a:lstStyle/>
          <a:p>
            <a:r>
              <a:rPr lang="en-GB" dirty="0">
                <a:latin typeface="Arial"/>
                <a:cs typeface="Arial"/>
              </a:rPr>
              <a:t>Conduction</a:t>
            </a:r>
            <a:endParaRPr lang="en-GB" dirty="0"/>
          </a:p>
        </p:txBody>
      </p:sp>
      <p:sp>
        <p:nvSpPr>
          <p:cNvPr id="3" name="Subtitle 2">
            <a:extLst>
              <a:ext uri="{FF2B5EF4-FFF2-40B4-BE49-F238E27FC236}">
                <a16:creationId xmlns:a16="http://schemas.microsoft.com/office/drawing/2014/main" id="{B3B7C58F-D21E-4742-AD2E-96A05EA62060}"/>
              </a:ext>
            </a:extLst>
          </p:cNvPr>
          <p:cNvSpPr>
            <a:spLocks noGrp="1"/>
          </p:cNvSpPr>
          <p:nvPr>
            <p:ph type="subTitle" idx="1"/>
          </p:nvPr>
        </p:nvSpPr>
        <p:spPr>
          <a:xfrm>
            <a:off x="1169275" y="2571092"/>
            <a:ext cx="7457889" cy="3600000"/>
          </a:xfrm>
        </p:spPr>
        <p:txBody>
          <a:bodyPr/>
          <a:lstStyle/>
          <a:p>
            <a:pPr marL="0" indent="0">
              <a:lnSpc>
                <a:spcPct val="100000"/>
              </a:lnSpc>
              <a:spcBef>
                <a:spcPct val="0"/>
              </a:spcBef>
              <a:spcAft>
                <a:spcPct val="0"/>
              </a:spcAft>
              <a:buNone/>
            </a:pPr>
            <a:r>
              <a:rPr lang="en-GB" sz="2000" dirty="0">
                <a:latin typeface="Arial"/>
                <a:cs typeface="Arial"/>
              </a:rPr>
              <a:t>In this method of cooking, heat is transferred through solid objects by the vibration of heated molecules. </a:t>
            </a:r>
            <a:endParaRPr lang="en-US" sz="2000" dirty="0"/>
          </a:p>
          <a:p>
            <a:pPr>
              <a:lnSpc>
                <a:spcPct val="100000"/>
              </a:lnSpc>
              <a:spcBef>
                <a:spcPct val="0"/>
              </a:spcBef>
              <a:spcAft>
                <a:spcPct val="0"/>
              </a:spcAft>
            </a:pPr>
            <a:endParaRPr lang="en-GB" sz="2000" dirty="0"/>
          </a:p>
          <a:p>
            <a:pPr marL="0" indent="0">
              <a:lnSpc>
                <a:spcPct val="100000"/>
              </a:lnSpc>
              <a:spcBef>
                <a:spcPct val="0"/>
              </a:spcBef>
              <a:spcAft>
                <a:spcPct val="0"/>
              </a:spcAft>
              <a:buNone/>
            </a:pPr>
            <a:r>
              <a:rPr lang="en-GB" sz="2000" dirty="0">
                <a:latin typeface="Arial"/>
                <a:cs typeface="Arial"/>
              </a:rPr>
              <a:t>Those molecules nearest to the heat source first become heated and vibrate.</a:t>
            </a:r>
            <a:endParaRPr lang="en-US" sz="2000" dirty="0"/>
          </a:p>
          <a:p>
            <a:pPr>
              <a:lnSpc>
                <a:spcPct val="100000"/>
              </a:lnSpc>
              <a:spcBef>
                <a:spcPct val="0"/>
              </a:spcBef>
              <a:spcAft>
                <a:spcPct val="0"/>
              </a:spcAft>
            </a:pPr>
            <a:endParaRPr lang="en-GB" sz="2000" dirty="0"/>
          </a:p>
          <a:p>
            <a:pPr marL="0" indent="0">
              <a:lnSpc>
                <a:spcPct val="100000"/>
              </a:lnSpc>
              <a:spcBef>
                <a:spcPct val="0"/>
              </a:spcBef>
              <a:spcAft>
                <a:spcPct val="0"/>
              </a:spcAft>
              <a:buNone/>
            </a:pPr>
            <a:r>
              <a:rPr lang="en-GB" sz="2000" dirty="0">
                <a:latin typeface="Arial"/>
                <a:cs typeface="Arial"/>
              </a:rPr>
              <a:t>Molecules next to those already vibrating also start to vibrate – so that a chain reaction is set up.</a:t>
            </a:r>
            <a:endParaRPr lang="en-GB" sz="2000" dirty="0">
              <a:cs typeface="Arial"/>
            </a:endParaRPr>
          </a:p>
          <a:p>
            <a:pPr>
              <a:lnSpc>
                <a:spcPct val="100000"/>
              </a:lnSpc>
              <a:spcBef>
                <a:spcPct val="0"/>
              </a:spcBef>
              <a:spcAft>
                <a:spcPct val="0"/>
              </a:spcAft>
            </a:pPr>
            <a:endParaRPr lang="en-GB" dirty="0"/>
          </a:p>
          <a:p>
            <a:pPr>
              <a:lnSpc>
                <a:spcPct val="100000"/>
              </a:lnSpc>
              <a:spcBef>
                <a:spcPct val="0"/>
              </a:spcBef>
              <a:spcAft>
                <a:spcPct val="0"/>
              </a:spcAft>
            </a:pPr>
            <a:endParaRPr lang="en-GB" dirty="0"/>
          </a:p>
        </p:txBody>
      </p:sp>
      <p:pic>
        <p:nvPicPr>
          <p:cNvPr id="4" name="Picture 4" descr="A close up of a slice of pizza&#10;&#10;Description generated with very high confidence">
            <a:extLst>
              <a:ext uri="{FF2B5EF4-FFF2-40B4-BE49-F238E27FC236}">
                <a16:creationId xmlns:a16="http://schemas.microsoft.com/office/drawing/2014/main" id="{47B22F41-7B04-4B6D-A1C4-DBBF80410009}"/>
              </a:ext>
            </a:extLst>
          </p:cNvPr>
          <p:cNvPicPr>
            <a:picLocks noChangeAspect="1"/>
          </p:cNvPicPr>
          <p:nvPr/>
        </p:nvPicPr>
        <p:blipFill>
          <a:blip r:embed="rId2"/>
          <a:stretch>
            <a:fillRect/>
          </a:stretch>
        </p:blipFill>
        <p:spPr>
          <a:xfrm>
            <a:off x="8934091" y="2059327"/>
            <a:ext cx="2743200" cy="1518962"/>
          </a:xfrm>
          <a:prstGeom prst="rect">
            <a:avLst/>
          </a:prstGeom>
        </p:spPr>
      </p:pic>
      <p:pic>
        <p:nvPicPr>
          <p:cNvPr id="6" name="Picture 6" descr="A close up of food&#10;&#10;Description generated with very high confidence">
            <a:extLst>
              <a:ext uri="{FF2B5EF4-FFF2-40B4-BE49-F238E27FC236}">
                <a16:creationId xmlns:a16="http://schemas.microsoft.com/office/drawing/2014/main" id="{52199770-6873-4686-A79D-44B39C2C02E7}"/>
              </a:ext>
            </a:extLst>
          </p:cNvPr>
          <p:cNvPicPr>
            <a:picLocks noChangeAspect="1"/>
          </p:cNvPicPr>
          <p:nvPr/>
        </p:nvPicPr>
        <p:blipFill>
          <a:blip r:embed="rId3"/>
          <a:stretch>
            <a:fillRect/>
          </a:stretch>
        </p:blipFill>
        <p:spPr>
          <a:xfrm>
            <a:off x="8934091" y="4073818"/>
            <a:ext cx="2743200" cy="1454400"/>
          </a:xfrm>
          <a:prstGeom prst="rect">
            <a:avLst/>
          </a:prstGeom>
        </p:spPr>
      </p:pic>
    </p:spTree>
    <p:extLst>
      <p:ext uri="{BB962C8B-B14F-4D97-AF65-F5344CB8AC3E}">
        <p14:creationId xmlns:p14="http://schemas.microsoft.com/office/powerpoint/2010/main" val="202319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C46F-49C2-4DDF-B503-EB5877528AB6}"/>
              </a:ext>
            </a:extLst>
          </p:cNvPr>
          <p:cNvSpPr>
            <a:spLocks noGrp="1"/>
          </p:cNvSpPr>
          <p:nvPr>
            <p:ph type="ctrTitle"/>
          </p:nvPr>
        </p:nvSpPr>
        <p:spPr/>
        <p:txBody>
          <a:bodyPr/>
          <a:lstStyle/>
          <a:p>
            <a:r>
              <a:rPr lang="en-GB" dirty="0">
                <a:latin typeface="Arial"/>
                <a:cs typeface="Arial"/>
              </a:rPr>
              <a:t>Conduction</a:t>
            </a:r>
            <a:endParaRPr lang="en-GB" dirty="0"/>
          </a:p>
        </p:txBody>
      </p:sp>
      <p:sp>
        <p:nvSpPr>
          <p:cNvPr id="3" name="Subtitle 2">
            <a:extLst>
              <a:ext uri="{FF2B5EF4-FFF2-40B4-BE49-F238E27FC236}">
                <a16:creationId xmlns:a16="http://schemas.microsoft.com/office/drawing/2014/main" id="{DFAB8000-5CCC-482A-BD13-09A02140D950}"/>
              </a:ext>
            </a:extLst>
          </p:cNvPr>
          <p:cNvSpPr>
            <a:spLocks noGrp="1"/>
          </p:cNvSpPr>
          <p:nvPr>
            <p:ph type="subTitle" idx="1"/>
          </p:nvPr>
        </p:nvSpPr>
        <p:spPr>
          <a:xfrm>
            <a:off x="1169275" y="2122243"/>
            <a:ext cx="10797437" cy="3600000"/>
          </a:xfrm>
        </p:spPr>
        <p:txBody>
          <a:bodyPr/>
          <a:lstStyle/>
          <a:p>
            <a:pPr marL="0" indent="0">
              <a:lnSpc>
                <a:spcPct val="100000"/>
              </a:lnSpc>
              <a:spcBef>
                <a:spcPct val="0"/>
              </a:spcBef>
              <a:spcAft>
                <a:spcPct val="0"/>
              </a:spcAft>
              <a:buNone/>
            </a:pPr>
            <a:r>
              <a:rPr lang="en-GB" sz="2000" dirty="0">
                <a:latin typeface="Arial"/>
                <a:cs typeface="Arial"/>
              </a:rPr>
              <a:t>In this way the heat is transferred throughout the food until it becomes hot. Heat is transferred by conduction in cooking methods using hot fat, hot water or steam.</a:t>
            </a:r>
            <a:endParaRPr lang="en-US" sz="2000" dirty="0">
              <a:cs typeface="Arial"/>
            </a:endParaRPr>
          </a:p>
          <a:p>
            <a:pPr>
              <a:lnSpc>
                <a:spcPct val="100000"/>
              </a:lnSpc>
              <a:spcBef>
                <a:spcPct val="0"/>
              </a:spcBef>
              <a:spcAft>
                <a:spcPct val="0"/>
              </a:spcAft>
            </a:pPr>
            <a:endParaRPr lang="en-GB" sz="2000" dirty="0"/>
          </a:p>
          <a:p>
            <a:pPr marL="0" indent="0">
              <a:lnSpc>
                <a:spcPct val="100000"/>
              </a:lnSpc>
              <a:spcBef>
                <a:spcPct val="0"/>
              </a:spcBef>
              <a:spcAft>
                <a:spcPct val="0"/>
              </a:spcAft>
              <a:buNone/>
            </a:pPr>
            <a:r>
              <a:rPr lang="en-GB" sz="2000" dirty="0">
                <a:latin typeface="Arial"/>
                <a:cs typeface="Arial"/>
              </a:rPr>
              <a:t>The heat is firstly conducted from the fuel source to the cooking container (usually made of metal – a good conductor of heat</a:t>
            </a:r>
            <a:r>
              <a:rPr lang="en-GB" sz="2000" dirty="0" smtClean="0">
                <a:latin typeface="Arial"/>
                <a:cs typeface="Arial"/>
              </a:rPr>
              <a:t>).</a:t>
            </a:r>
            <a:r>
              <a:rPr lang="en-US" sz="2000" dirty="0">
                <a:cs typeface="Arial"/>
              </a:rPr>
              <a:t> </a:t>
            </a:r>
            <a:r>
              <a:rPr lang="en-GB" sz="2000" dirty="0" smtClean="0">
                <a:latin typeface="Arial"/>
                <a:cs typeface="Arial"/>
              </a:rPr>
              <a:t>The </a:t>
            </a:r>
            <a:r>
              <a:rPr lang="en-GB" sz="2000" dirty="0">
                <a:latin typeface="Arial"/>
                <a:cs typeface="Arial"/>
              </a:rPr>
              <a:t>container in turn heats the cooking medium (fat, water or steam) and finally the food. </a:t>
            </a:r>
            <a:endParaRPr lang="en-US" sz="2000" dirty="0">
              <a:cs typeface="Arial"/>
            </a:endParaRPr>
          </a:p>
          <a:p>
            <a:pPr>
              <a:lnSpc>
                <a:spcPct val="100000"/>
              </a:lnSpc>
              <a:spcBef>
                <a:spcPct val="0"/>
              </a:spcBef>
              <a:spcAft>
                <a:spcPct val="0"/>
              </a:spcAft>
            </a:pPr>
            <a:endParaRPr lang="en-GB" sz="2000" dirty="0"/>
          </a:p>
          <a:p>
            <a:pPr marL="0" indent="0">
              <a:lnSpc>
                <a:spcPct val="100000"/>
              </a:lnSpc>
              <a:spcBef>
                <a:spcPct val="0"/>
              </a:spcBef>
              <a:spcAft>
                <a:spcPct val="0"/>
              </a:spcAft>
              <a:buNone/>
            </a:pPr>
            <a:r>
              <a:rPr lang="en-GB" sz="2000" dirty="0">
                <a:latin typeface="Arial"/>
                <a:cs typeface="Arial"/>
              </a:rPr>
              <a:t>Cooking by conduction depends on good contact between the:</a:t>
            </a:r>
            <a:endParaRPr lang="en-US" sz="2000" dirty="0">
              <a:cs typeface="Arial"/>
            </a:endParaRPr>
          </a:p>
          <a:p>
            <a:pPr>
              <a:lnSpc>
                <a:spcPct val="100000"/>
              </a:lnSpc>
              <a:spcBef>
                <a:spcPct val="0"/>
              </a:spcBef>
              <a:spcAft>
                <a:spcPct val="0"/>
              </a:spcAft>
            </a:pPr>
            <a:r>
              <a:rPr lang="en-GB" sz="2000" dirty="0">
                <a:latin typeface="Arial"/>
                <a:cs typeface="Arial"/>
              </a:rPr>
              <a:t> source of heat;</a:t>
            </a:r>
            <a:endParaRPr lang="en-US" sz="2000" dirty="0">
              <a:cs typeface="Arial"/>
            </a:endParaRPr>
          </a:p>
          <a:p>
            <a:pPr>
              <a:lnSpc>
                <a:spcPct val="100000"/>
              </a:lnSpc>
              <a:spcBef>
                <a:spcPct val="0"/>
              </a:spcBef>
              <a:spcAft>
                <a:spcPct val="0"/>
              </a:spcAft>
            </a:pPr>
            <a:r>
              <a:rPr lang="en-GB" sz="2000" dirty="0">
                <a:latin typeface="Arial"/>
                <a:cs typeface="Arial"/>
              </a:rPr>
              <a:t> cooking equipment;</a:t>
            </a:r>
            <a:endParaRPr lang="en-US" sz="2000" dirty="0">
              <a:cs typeface="Arial"/>
            </a:endParaRPr>
          </a:p>
          <a:p>
            <a:pPr>
              <a:lnSpc>
                <a:spcPct val="100000"/>
              </a:lnSpc>
              <a:spcBef>
                <a:spcPct val="0"/>
              </a:spcBef>
              <a:spcAft>
                <a:spcPct val="0"/>
              </a:spcAft>
            </a:pPr>
            <a:r>
              <a:rPr lang="en-GB" sz="2000" dirty="0">
                <a:latin typeface="Arial"/>
                <a:cs typeface="Arial"/>
              </a:rPr>
              <a:t> food to be cooked.</a:t>
            </a:r>
            <a:endParaRPr lang="en-GB" sz="2000" dirty="0">
              <a:cs typeface="Arial"/>
            </a:endParaRPr>
          </a:p>
          <a:p>
            <a:pPr marL="0" indent="0">
              <a:lnSpc>
                <a:spcPct val="100000"/>
              </a:lnSpc>
              <a:spcBef>
                <a:spcPct val="0"/>
              </a:spcBef>
              <a:spcAft>
                <a:spcPct val="0"/>
              </a:spcAft>
              <a:buNone/>
            </a:pPr>
            <a:endParaRPr lang="en-GB" sz="2000" dirty="0">
              <a:latin typeface="Arial"/>
              <a:cs typeface="Arial"/>
            </a:endParaRPr>
          </a:p>
          <a:p>
            <a:pPr marL="0" indent="0">
              <a:lnSpc>
                <a:spcPct val="100000"/>
              </a:lnSpc>
              <a:spcBef>
                <a:spcPct val="0"/>
              </a:spcBef>
              <a:spcAft>
                <a:spcPct val="0"/>
              </a:spcAft>
              <a:buNone/>
            </a:pPr>
            <a:r>
              <a:rPr lang="en-GB" sz="2000" dirty="0">
                <a:latin typeface="Arial"/>
                <a:cs typeface="Arial"/>
              </a:rPr>
              <a:t>Examples of conduction in meat cookery include stir frying and shallow frying.</a:t>
            </a:r>
            <a:endParaRPr lang="en-US" sz="2000" dirty="0">
              <a:cs typeface="Arial"/>
            </a:endParaRPr>
          </a:p>
          <a:p>
            <a:endParaRPr lang="en-GB" dirty="0"/>
          </a:p>
        </p:txBody>
      </p:sp>
    </p:spTree>
    <p:extLst>
      <p:ext uri="{BB962C8B-B14F-4D97-AF65-F5344CB8AC3E}">
        <p14:creationId xmlns:p14="http://schemas.microsoft.com/office/powerpoint/2010/main" val="164447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DAD8-5DB3-47A8-906E-12579ED4301D}"/>
              </a:ext>
            </a:extLst>
          </p:cNvPr>
          <p:cNvSpPr>
            <a:spLocks noGrp="1"/>
          </p:cNvSpPr>
          <p:nvPr>
            <p:ph type="ctrTitle"/>
          </p:nvPr>
        </p:nvSpPr>
        <p:spPr/>
        <p:txBody>
          <a:bodyPr/>
          <a:lstStyle/>
          <a:p>
            <a:r>
              <a:rPr lang="en-GB" dirty="0">
                <a:latin typeface="Arial"/>
                <a:cs typeface="Arial"/>
              </a:rPr>
              <a:t>Radiation</a:t>
            </a:r>
            <a:endParaRPr lang="en-GB" dirty="0"/>
          </a:p>
        </p:txBody>
      </p:sp>
      <p:sp>
        <p:nvSpPr>
          <p:cNvPr id="3" name="Subtitle 2">
            <a:extLst>
              <a:ext uri="{FF2B5EF4-FFF2-40B4-BE49-F238E27FC236}">
                <a16:creationId xmlns:a16="http://schemas.microsoft.com/office/drawing/2014/main" id="{82B1DCD7-BB6F-480A-A41F-F9F2E5ED5F13}"/>
              </a:ext>
            </a:extLst>
          </p:cNvPr>
          <p:cNvSpPr>
            <a:spLocks noGrp="1"/>
          </p:cNvSpPr>
          <p:nvPr>
            <p:ph type="subTitle" idx="1"/>
          </p:nvPr>
        </p:nvSpPr>
        <p:spPr>
          <a:xfrm>
            <a:off x="1169276" y="2571092"/>
            <a:ext cx="7577774" cy="3600000"/>
          </a:xfrm>
        </p:spPr>
        <p:txBody>
          <a:bodyPr/>
          <a:lstStyle/>
          <a:p>
            <a:pPr marL="0" indent="0">
              <a:lnSpc>
                <a:spcPct val="100000"/>
              </a:lnSpc>
              <a:spcBef>
                <a:spcPct val="0"/>
              </a:spcBef>
              <a:spcAft>
                <a:spcPct val="0"/>
              </a:spcAft>
              <a:buNone/>
            </a:pPr>
            <a:r>
              <a:rPr lang="en-GB" sz="2000" dirty="0">
                <a:latin typeface="Arial"/>
                <a:cs typeface="Arial"/>
              </a:rPr>
              <a:t>In this method of cooking, heat is transferred from a heat source in the form of rays which travel quickly in straight lines. </a:t>
            </a:r>
            <a:endParaRPr lang="en-US" sz="2000" dirty="0">
              <a:latin typeface="Arial"/>
              <a:cs typeface="Arial"/>
            </a:endParaRPr>
          </a:p>
          <a:p>
            <a:pPr marL="0" indent="0">
              <a:lnSpc>
                <a:spcPct val="100000"/>
              </a:lnSpc>
              <a:spcBef>
                <a:spcPct val="0"/>
              </a:spcBef>
              <a:spcAft>
                <a:spcPct val="0"/>
              </a:spcAft>
              <a:buNone/>
            </a:pPr>
            <a:endParaRPr lang="en-GB" sz="2000" dirty="0"/>
          </a:p>
          <a:p>
            <a:pPr marL="0" indent="0">
              <a:lnSpc>
                <a:spcPct val="100000"/>
              </a:lnSpc>
              <a:spcBef>
                <a:spcPct val="0"/>
              </a:spcBef>
              <a:spcAft>
                <a:spcPct val="0"/>
              </a:spcAft>
              <a:buNone/>
            </a:pPr>
            <a:r>
              <a:rPr lang="en-GB" sz="2000" dirty="0">
                <a:latin typeface="Arial"/>
                <a:cs typeface="Arial"/>
              </a:rPr>
              <a:t>Food placed in the path of the rays quickly absorbs heat. </a:t>
            </a:r>
            <a:endParaRPr lang="en-US" sz="2000" dirty="0">
              <a:latin typeface="Arial"/>
              <a:cs typeface="Arial"/>
            </a:endParaRPr>
          </a:p>
          <a:p>
            <a:pPr marL="0" indent="0">
              <a:lnSpc>
                <a:spcPct val="100000"/>
              </a:lnSpc>
              <a:spcBef>
                <a:spcPct val="0"/>
              </a:spcBef>
              <a:spcAft>
                <a:spcPct val="0"/>
              </a:spcAft>
              <a:buNone/>
            </a:pPr>
            <a:endParaRPr lang="en-GB" sz="2000" dirty="0"/>
          </a:p>
          <a:p>
            <a:pPr marL="0" indent="0">
              <a:lnSpc>
                <a:spcPct val="100000"/>
              </a:lnSpc>
              <a:spcBef>
                <a:spcPct val="0"/>
              </a:spcBef>
              <a:spcAft>
                <a:spcPct val="0"/>
              </a:spcAft>
              <a:buNone/>
            </a:pPr>
            <a:r>
              <a:rPr lang="en-GB" sz="2000" dirty="0">
                <a:latin typeface="Arial"/>
                <a:cs typeface="Arial"/>
              </a:rPr>
              <a:t>The surface of the food nearest to the rays becomes quickly browned – and regular turning of the food is needed to ensure even cooking.</a:t>
            </a:r>
          </a:p>
        </p:txBody>
      </p:sp>
      <p:pic>
        <p:nvPicPr>
          <p:cNvPr id="4" name="Picture 4" descr="A plate of food on a table&#10;&#10;Description generated with very high confidence">
            <a:extLst>
              <a:ext uri="{FF2B5EF4-FFF2-40B4-BE49-F238E27FC236}">
                <a16:creationId xmlns:a16="http://schemas.microsoft.com/office/drawing/2014/main" id="{0BB940A6-D5EA-4C7E-A530-E9D919898142}"/>
              </a:ext>
            </a:extLst>
          </p:cNvPr>
          <p:cNvPicPr>
            <a:picLocks noChangeAspect="1"/>
          </p:cNvPicPr>
          <p:nvPr/>
        </p:nvPicPr>
        <p:blipFill>
          <a:blip r:embed="rId2"/>
          <a:stretch>
            <a:fillRect/>
          </a:stretch>
        </p:blipFill>
        <p:spPr>
          <a:xfrm>
            <a:off x="9137980" y="2571092"/>
            <a:ext cx="2657475" cy="2657475"/>
          </a:xfrm>
          <a:prstGeom prst="rect">
            <a:avLst/>
          </a:prstGeom>
        </p:spPr>
      </p:pic>
    </p:spTree>
    <p:extLst>
      <p:ext uri="{BB962C8B-B14F-4D97-AF65-F5344CB8AC3E}">
        <p14:creationId xmlns:p14="http://schemas.microsoft.com/office/powerpoint/2010/main" val="2461803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1BAB-103D-495E-B224-9EA37176FEE9}"/>
              </a:ext>
            </a:extLst>
          </p:cNvPr>
          <p:cNvSpPr>
            <a:spLocks noGrp="1"/>
          </p:cNvSpPr>
          <p:nvPr>
            <p:ph type="ctrTitle"/>
          </p:nvPr>
        </p:nvSpPr>
        <p:spPr/>
        <p:txBody>
          <a:bodyPr/>
          <a:lstStyle/>
          <a:p>
            <a:r>
              <a:rPr lang="en-GB" dirty="0">
                <a:latin typeface="Arial"/>
                <a:cs typeface="Arial"/>
              </a:rPr>
              <a:t>Radiation – heat rays</a:t>
            </a:r>
            <a:endParaRPr lang="en-GB" dirty="0"/>
          </a:p>
        </p:txBody>
      </p:sp>
      <p:sp>
        <p:nvSpPr>
          <p:cNvPr id="3" name="Subtitle 2">
            <a:extLst>
              <a:ext uri="{FF2B5EF4-FFF2-40B4-BE49-F238E27FC236}">
                <a16:creationId xmlns:a16="http://schemas.microsoft.com/office/drawing/2014/main" id="{8ADC77E7-4B43-4475-9A17-D7420321712C}"/>
              </a:ext>
            </a:extLst>
          </p:cNvPr>
          <p:cNvSpPr>
            <a:spLocks noGrp="1"/>
          </p:cNvSpPr>
          <p:nvPr>
            <p:ph type="subTitle" idx="1"/>
          </p:nvPr>
        </p:nvSpPr>
        <p:spPr>
          <a:xfrm>
            <a:off x="1169276" y="2571092"/>
            <a:ext cx="7800988" cy="3600000"/>
          </a:xfrm>
        </p:spPr>
        <p:txBody>
          <a:bodyPr/>
          <a:lstStyle/>
          <a:p>
            <a:pPr marL="0" indent="0">
              <a:lnSpc>
                <a:spcPct val="100000"/>
              </a:lnSpc>
              <a:spcBef>
                <a:spcPct val="0"/>
              </a:spcBef>
              <a:spcAft>
                <a:spcPct val="0"/>
              </a:spcAft>
              <a:buNone/>
            </a:pPr>
            <a:r>
              <a:rPr lang="en-GB" sz="2000" dirty="0">
                <a:latin typeface="Arial"/>
                <a:cs typeface="Arial"/>
              </a:rPr>
              <a:t>Heat rays from gas or electric grills travel down onto the food below. The further away the food, the further the heat rays have to travel – so foods cook more slowly. </a:t>
            </a:r>
            <a:endParaRPr lang="en-US" sz="2000" dirty="0">
              <a:cs typeface="Arial"/>
            </a:endParaRPr>
          </a:p>
          <a:p>
            <a:pPr>
              <a:lnSpc>
                <a:spcPct val="100000"/>
              </a:lnSpc>
              <a:spcBef>
                <a:spcPct val="0"/>
              </a:spcBef>
              <a:spcAft>
                <a:spcPct val="0"/>
              </a:spcAft>
            </a:pPr>
            <a:endParaRPr lang="en-GB" sz="2000" dirty="0"/>
          </a:p>
          <a:p>
            <a:pPr marL="0" indent="0">
              <a:lnSpc>
                <a:spcPct val="100000"/>
              </a:lnSpc>
              <a:spcBef>
                <a:spcPct val="0"/>
              </a:spcBef>
              <a:spcAft>
                <a:spcPct val="0"/>
              </a:spcAft>
              <a:buNone/>
            </a:pPr>
            <a:r>
              <a:rPr lang="en-GB" sz="2000" dirty="0">
                <a:latin typeface="Arial"/>
                <a:cs typeface="Arial"/>
              </a:rPr>
              <a:t>The grill can be controlled by turning down the heat source(s) so that food cooks more slowly. </a:t>
            </a:r>
            <a:endParaRPr lang="en-US" sz="2000" dirty="0">
              <a:cs typeface="Arial"/>
            </a:endParaRPr>
          </a:p>
          <a:p>
            <a:pPr>
              <a:lnSpc>
                <a:spcPct val="100000"/>
              </a:lnSpc>
              <a:spcBef>
                <a:spcPct val="0"/>
              </a:spcBef>
              <a:spcAft>
                <a:spcPct val="0"/>
              </a:spcAft>
            </a:pPr>
            <a:endParaRPr lang="en-GB" sz="2000" dirty="0"/>
          </a:p>
          <a:p>
            <a:pPr marL="0" indent="0">
              <a:lnSpc>
                <a:spcPct val="100000"/>
              </a:lnSpc>
              <a:spcBef>
                <a:spcPct val="0"/>
              </a:spcBef>
              <a:spcAft>
                <a:spcPct val="0"/>
              </a:spcAft>
              <a:buNone/>
            </a:pPr>
            <a:r>
              <a:rPr lang="en-GB" sz="2000" dirty="0">
                <a:latin typeface="Arial"/>
                <a:cs typeface="Arial"/>
              </a:rPr>
              <a:t>The grill pan or the metal grid can also be lowered to move the food further away from the heat rays. Heat rays from a charcoal grill or barbeque travel upwards to cook the food placed above on a grill or spit.</a:t>
            </a:r>
            <a:endParaRPr lang="en-US" sz="2000" dirty="0">
              <a:cs typeface="Arial"/>
            </a:endParaRPr>
          </a:p>
          <a:p>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82912" y="2997708"/>
            <a:ext cx="2279904" cy="1520696"/>
          </a:xfrm>
          <a:prstGeom prst="rect">
            <a:avLst/>
          </a:prstGeom>
        </p:spPr>
      </p:pic>
    </p:spTree>
    <p:extLst>
      <p:ext uri="{BB962C8B-B14F-4D97-AF65-F5344CB8AC3E}">
        <p14:creationId xmlns:p14="http://schemas.microsoft.com/office/powerpoint/2010/main" val="374114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C5A0-F456-424E-8F54-22ECFF96B506}"/>
              </a:ext>
            </a:extLst>
          </p:cNvPr>
          <p:cNvSpPr>
            <a:spLocks noGrp="1"/>
          </p:cNvSpPr>
          <p:nvPr>
            <p:ph type="ctrTitle"/>
          </p:nvPr>
        </p:nvSpPr>
        <p:spPr/>
        <p:txBody>
          <a:bodyPr/>
          <a:lstStyle/>
          <a:p>
            <a:r>
              <a:rPr lang="en-GB" dirty="0">
                <a:latin typeface="Arial"/>
                <a:cs typeface="Arial"/>
              </a:rPr>
              <a:t>Radiation</a:t>
            </a:r>
            <a:endParaRPr lang="en-GB" dirty="0"/>
          </a:p>
        </p:txBody>
      </p:sp>
      <p:sp>
        <p:nvSpPr>
          <p:cNvPr id="3" name="Subtitle 2">
            <a:extLst>
              <a:ext uri="{FF2B5EF4-FFF2-40B4-BE49-F238E27FC236}">
                <a16:creationId xmlns:a16="http://schemas.microsoft.com/office/drawing/2014/main" id="{43B2E514-161F-412B-A3A8-E3234733173F}"/>
              </a:ext>
            </a:extLst>
          </p:cNvPr>
          <p:cNvSpPr>
            <a:spLocks noGrp="1"/>
          </p:cNvSpPr>
          <p:nvPr>
            <p:ph type="subTitle" idx="1"/>
          </p:nvPr>
        </p:nvSpPr>
        <p:spPr>
          <a:xfrm>
            <a:off x="1169276" y="2571092"/>
            <a:ext cx="7874140" cy="3600000"/>
          </a:xfrm>
        </p:spPr>
        <p:txBody>
          <a:bodyPr/>
          <a:lstStyle/>
          <a:p>
            <a:pPr marL="0" indent="0">
              <a:lnSpc>
                <a:spcPct val="100000"/>
              </a:lnSpc>
              <a:spcBef>
                <a:spcPct val="0"/>
              </a:spcBef>
              <a:spcAft>
                <a:spcPct val="0"/>
              </a:spcAft>
              <a:buNone/>
            </a:pPr>
            <a:r>
              <a:rPr lang="en-GB" sz="2000" dirty="0">
                <a:latin typeface="Arial"/>
                <a:cs typeface="Arial"/>
              </a:rPr>
              <a:t>Radiant heat is fierce, and food can be come dry and overcooked. So the heat must be carefully controlled, and the food regularly turned. </a:t>
            </a:r>
            <a:endParaRPr lang="en-US" sz="2000" dirty="0">
              <a:latin typeface="Arial"/>
              <a:cs typeface="Arial"/>
            </a:endParaRPr>
          </a:p>
          <a:p>
            <a:pPr marL="0" indent="0">
              <a:lnSpc>
                <a:spcPct val="100000"/>
              </a:lnSpc>
              <a:spcBef>
                <a:spcPct val="0"/>
              </a:spcBef>
              <a:spcAft>
                <a:spcPct val="0"/>
              </a:spcAft>
              <a:buNone/>
            </a:pPr>
            <a:endParaRPr lang="en-GB" sz="2000" dirty="0"/>
          </a:p>
          <a:p>
            <a:pPr marL="0" indent="0">
              <a:lnSpc>
                <a:spcPct val="100000"/>
              </a:lnSpc>
              <a:spcBef>
                <a:spcPct val="0"/>
              </a:spcBef>
              <a:spcAft>
                <a:spcPct val="0"/>
              </a:spcAft>
              <a:buNone/>
            </a:pPr>
            <a:r>
              <a:rPr lang="en-GB" sz="2000" dirty="0">
                <a:latin typeface="Arial"/>
                <a:cs typeface="Arial"/>
              </a:rPr>
              <a:t>Without careful control of radiant heat thicker pieces of food can burn on the outside before the inside is cooked. </a:t>
            </a:r>
            <a:endParaRPr lang="en-US" sz="2000" dirty="0">
              <a:latin typeface="Arial"/>
              <a:cs typeface="Arial"/>
            </a:endParaRPr>
          </a:p>
          <a:p>
            <a:pPr marL="0" indent="0">
              <a:lnSpc>
                <a:spcPct val="100000"/>
              </a:lnSpc>
              <a:spcBef>
                <a:spcPct val="0"/>
              </a:spcBef>
              <a:spcAft>
                <a:spcPct val="0"/>
              </a:spcAft>
              <a:buNone/>
            </a:pPr>
            <a:endParaRPr lang="en-GB" sz="2000" dirty="0"/>
          </a:p>
          <a:p>
            <a:pPr marL="0" indent="0">
              <a:lnSpc>
                <a:spcPct val="100000"/>
              </a:lnSpc>
              <a:spcBef>
                <a:spcPct val="0"/>
              </a:spcBef>
              <a:spcAft>
                <a:spcPct val="0"/>
              </a:spcAft>
              <a:buNone/>
            </a:pPr>
            <a:r>
              <a:rPr lang="en-GB" sz="2000" dirty="0">
                <a:latin typeface="Arial"/>
                <a:cs typeface="Arial"/>
              </a:rPr>
              <a:t>This method is most suitable for thinner, flatter, tender meat cuts.</a:t>
            </a:r>
            <a:endParaRPr lang="en-US" sz="2000" dirty="0">
              <a:latin typeface="Arial"/>
              <a:cs typeface="Arial"/>
            </a:endParaRPr>
          </a:p>
          <a:p>
            <a:pPr marL="0" indent="0">
              <a:lnSpc>
                <a:spcPct val="100000"/>
              </a:lnSpc>
              <a:spcBef>
                <a:spcPct val="0"/>
              </a:spcBef>
              <a:spcAft>
                <a:spcPct val="0"/>
              </a:spcAft>
              <a:buNone/>
            </a:pPr>
            <a:endParaRPr lang="en-GB" sz="2000" dirty="0"/>
          </a:p>
          <a:p>
            <a:pPr marL="0" indent="0">
              <a:lnSpc>
                <a:spcPct val="100000"/>
              </a:lnSpc>
              <a:spcBef>
                <a:spcPct val="0"/>
              </a:spcBef>
              <a:spcAft>
                <a:spcPct val="0"/>
              </a:spcAft>
              <a:buNone/>
            </a:pPr>
            <a:r>
              <a:rPr lang="en-GB" sz="2000" dirty="0">
                <a:latin typeface="Arial"/>
                <a:cs typeface="Arial"/>
              </a:rPr>
              <a:t>Examples of radiant heat in meat cookery include barbequing and grilling.</a:t>
            </a:r>
            <a:endParaRPr lang="en-US" sz="2000" dirty="0">
              <a:latin typeface="Arial"/>
              <a:cs typeface="Arial"/>
            </a:endParaRP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72016" y="3163824"/>
            <a:ext cx="2744114" cy="1830324"/>
          </a:xfrm>
          <a:prstGeom prst="rect">
            <a:avLst/>
          </a:prstGeom>
        </p:spPr>
      </p:pic>
    </p:spTree>
    <p:extLst>
      <p:ext uri="{BB962C8B-B14F-4D97-AF65-F5344CB8AC3E}">
        <p14:creationId xmlns:p14="http://schemas.microsoft.com/office/powerpoint/2010/main" val="1999717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7A5D-39A8-40B3-910F-1DC16820E955}"/>
              </a:ext>
            </a:extLst>
          </p:cNvPr>
          <p:cNvSpPr>
            <a:spLocks noGrp="1"/>
          </p:cNvSpPr>
          <p:nvPr>
            <p:ph type="ctrTitle"/>
          </p:nvPr>
        </p:nvSpPr>
        <p:spPr/>
        <p:txBody>
          <a:bodyPr/>
          <a:lstStyle/>
          <a:p>
            <a:r>
              <a:rPr lang="en-GB" dirty="0">
                <a:latin typeface="Arial"/>
                <a:cs typeface="Arial"/>
              </a:rPr>
              <a:t>Preparing and cooking meat to improve </a:t>
            </a:r>
            <a:r>
              <a:rPr lang="en-GB" dirty="0" smtClean="0">
                <a:latin typeface="Arial"/>
                <a:cs typeface="Arial"/>
              </a:rPr>
              <a:t>tenderness</a:t>
            </a:r>
            <a:br>
              <a:rPr lang="en-GB" dirty="0" smtClean="0">
                <a:latin typeface="Arial"/>
                <a:cs typeface="Arial"/>
              </a:rPr>
            </a:br>
            <a:r>
              <a:rPr lang="en-GB" dirty="0">
                <a:latin typeface="Arial"/>
                <a:cs typeface="Arial"/>
              </a:rPr>
              <a:t/>
            </a:r>
            <a:br>
              <a:rPr lang="en-GB" dirty="0">
                <a:latin typeface="Arial"/>
                <a:cs typeface="Arial"/>
              </a:rPr>
            </a:br>
            <a:endParaRPr lang="en-GB" dirty="0"/>
          </a:p>
        </p:txBody>
      </p:sp>
      <p:sp>
        <p:nvSpPr>
          <p:cNvPr id="3" name="Subtitle 2">
            <a:extLst>
              <a:ext uri="{FF2B5EF4-FFF2-40B4-BE49-F238E27FC236}">
                <a16:creationId xmlns:a16="http://schemas.microsoft.com/office/drawing/2014/main" id="{BF794DBC-20FD-4A80-B1BD-8F4F9DA51D22}"/>
              </a:ext>
            </a:extLst>
          </p:cNvPr>
          <p:cNvSpPr>
            <a:spLocks noGrp="1"/>
          </p:cNvSpPr>
          <p:nvPr>
            <p:ph type="subTitle" idx="1"/>
          </p:nvPr>
        </p:nvSpPr>
        <p:spPr/>
        <p:txBody>
          <a:bodyPr/>
          <a:lstStyle/>
          <a:p>
            <a:pPr marL="0" indent="0">
              <a:lnSpc>
                <a:spcPct val="100000"/>
              </a:lnSpc>
              <a:spcBef>
                <a:spcPct val="0"/>
              </a:spcBef>
              <a:spcAft>
                <a:spcPct val="0"/>
              </a:spcAft>
              <a:buNone/>
            </a:pPr>
            <a:endParaRPr lang="en-GB" sz="2000" dirty="0" smtClean="0">
              <a:latin typeface="Arial"/>
              <a:cs typeface="Arial"/>
            </a:endParaRPr>
          </a:p>
          <a:p>
            <a:pPr marL="0" indent="0">
              <a:lnSpc>
                <a:spcPct val="100000"/>
              </a:lnSpc>
              <a:spcBef>
                <a:spcPct val="0"/>
              </a:spcBef>
              <a:spcAft>
                <a:spcPct val="0"/>
              </a:spcAft>
              <a:buNone/>
            </a:pPr>
            <a:r>
              <a:rPr lang="en-GB" sz="2000" dirty="0" smtClean="0">
                <a:latin typeface="Arial"/>
                <a:cs typeface="Arial"/>
              </a:rPr>
              <a:t>The </a:t>
            </a:r>
            <a:r>
              <a:rPr lang="en-GB" sz="2000" dirty="0">
                <a:latin typeface="Arial"/>
                <a:cs typeface="Arial"/>
              </a:rPr>
              <a:t>tenderness of meat depends on the:</a:t>
            </a:r>
            <a:endParaRPr lang="en-GB" sz="2000" dirty="0">
              <a:cs typeface="Arial"/>
            </a:endParaRPr>
          </a:p>
          <a:p>
            <a:pPr marL="0" indent="0">
              <a:lnSpc>
                <a:spcPct val="100000"/>
              </a:lnSpc>
              <a:spcBef>
                <a:spcPct val="0"/>
              </a:spcBef>
              <a:spcAft>
                <a:spcPct val="0"/>
              </a:spcAft>
              <a:buNone/>
            </a:pPr>
            <a:endParaRPr lang="en-GB" sz="2000" dirty="0">
              <a:latin typeface="Arial"/>
              <a:cs typeface="Arial"/>
            </a:endParaRPr>
          </a:p>
          <a:p>
            <a:pPr>
              <a:lnSpc>
                <a:spcPct val="100000"/>
              </a:lnSpc>
              <a:spcBef>
                <a:spcPct val="0"/>
              </a:spcBef>
              <a:spcAft>
                <a:spcPct val="0"/>
              </a:spcAft>
            </a:pPr>
            <a:r>
              <a:rPr lang="en-GB" sz="2000" dirty="0">
                <a:latin typeface="Arial"/>
                <a:cs typeface="Arial"/>
              </a:rPr>
              <a:t> structure of the meat muscle;</a:t>
            </a:r>
            <a:endParaRPr lang="en-US" sz="2000" dirty="0">
              <a:cs typeface="Arial"/>
            </a:endParaRPr>
          </a:p>
          <a:p>
            <a:pPr>
              <a:lnSpc>
                <a:spcPct val="100000"/>
              </a:lnSpc>
              <a:spcBef>
                <a:spcPct val="0"/>
              </a:spcBef>
              <a:spcAft>
                <a:spcPct val="0"/>
              </a:spcAft>
            </a:pPr>
            <a:r>
              <a:rPr lang="en-GB" sz="2000" dirty="0">
                <a:latin typeface="Arial"/>
                <a:cs typeface="Arial"/>
              </a:rPr>
              <a:t> age of the animal before slaughter;</a:t>
            </a:r>
            <a:endParaRPr lang="en-US" sz="2000" dirty="0">
              <a:cs typeface="Arial"/>
            </a:endParaRPr>
          </a:p>
          <a:p>
            <a:pPr>
              <a:lnSpc>
                <a:spcPct val="100000"/>
              </a:lnSpc>
              <a:spcBef>
                <a:spcPct val="0"/>
              </a:spcBef>
              <a:spcAft>
                <a:spcPct val="0"/>
              </a:spcAft>
            </a:pPr>
            <a:r>
              <a:rPr lang="en-GB" sz="2000" dirty="0">
                <a:latin typeface="Arial"/>
                <a:cs typeface="Arial"/>
              </a:rPr>
              <a:t> part of the animal meat muscle comes from;</a:t>
            </a:r>
            <a:endParaRPr lang="en-US" sz="2000" dirty="0">
              <a:cs typeface="Arial"/>
            </a:endParaRPr>
          </a:p>
          <a:p>
            <a:pPr>
              <a:lnSpc>
                <a:spcPct val="100000"/>
              </a:lnSpc>
              <a:spcBef>
                <a:spcPct val="0"/>
              </a:spcBef>
              <a:spcAft>
                <a:spcPct val="0"/>
              </a:spcAft>
            </a:pPr>
            <a:r>
              <a:rPr lang="en-GB" sz="2000" dirty="0">
                <a:latin typeface="Arial"/>
                <a:cs typeface="Arial"/>
              </a:rPr>
              <a:t> the method of preparation and choice of cooking method.</a:t>
            </a:r>
            <a:endParaRPr lang="en-GB" sz="2000" dirty="0">
              <a:cs typeface="Arial"/>
            </a:endParaRPr>
          </a:p>
        </p:txBody>
      </p:sp>
    </p:spTree>
    <p:extLst>
      <p:ext uri="{BB962C8B-B14F-4D97-AF65-F5344CB8AC3E}">
        <p14:creationId xmlns:p14="http://schemas.microsoft.com/office/powerpoint/2010/main" val="3751946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4168-B954-4A14-8492-89CBE264BE15}"/>
              </a:ext>
            </a:extLst>
          </p:cNvPr>
          <p:cNvSpPr>
            <a:spLocks noGrp="1"/>
          </p:cNvSpPr>
          <p:nvPr>
            <p:ph type="ctrTitle"/>
          </p:nvPr>
        </p:nvSpPr>
        <p:spPr/>
        <p:txBody>
          <a:bodyPr/>
          <a:lstStyle/>
          <a:p>
            <a:r>
              <a:rPr lang="en-GB" dirty="0">
                <a:latin typeface="Arial"/>
                <a:cs typeface="Arial"/>
              </a:rPr>
              <a:t>Tenderising meat with physical force</a:t>
            </a:r>
            <a:endParaRPr lang="en-GB" dirty="0"/>
          </a:p>
        </p:txBody>
      </p:sp>
      <p:sp>
        <p:nvSpPr>
          <p:cNvPr id="3" name="Subtitle 2">
            <a:extLst>
              <a:ext uri="{FF2B5EF4-FFF2-40B4-BE49-F238E27FC236}">
                <a16:creationId xmlns:a16="http://schemas.microsoft.com/office/drawing/2014/main" id="{9271280B-3DFD-4086-AEB7-A08E0A82FD1F}"/>
              </a:ext>
            </a:extLst>
          </p:cNvPr>
          <p:cNvSpPr>
            <a:spLocks noGrp="1"/>
          </p:cNvSpPr>
          <p:nvPr>
            <p:ph type="subTitle" idx="1"/>
          </p:nvPr>
        </p:nvSpPr>
        <p:spPr>
          <a:xfrm>
            <a:off x="1169276" y="2571092"/>
            <a:ext cx="7791844" cy="3600000"/>
          </a:xfrm>
        </p:spPr>
        <p:txBody>
          <a:bodyPr/>
          <a:lstStyle/>
          <a:p>
            <a:pPr marL="0" indent="0">
              <a:lnSpc>
                <a:spcPct val="100000"/>
              </a:lnSpc>
              <a:spcBef>
                <a:spcPct val="0"/>
              </a:spcBef>
              <a:spcAft>
                <a:spcPct val="0"/>
              </a:spcAft>
              <a:buNone/>
            </a:pPr>
            <a:r>
              <a:rPr lang="en-GB" sz="2000" dirty="0">
                <a:latin typeface="Arial"/>
                <a:cs typeface="Arial"/>
              </a:rPr>
              <a:t>It is possible to increase the tenderness of meat by using special food preparation techniques before and during cooking. </a:t>
            </a:r>
            <a:endParaRPr lang="en-US" sz="2000" dirty="0">
              <a:latin typeface="Arial"/>
              <a:cs typeface="Arial"/>
            </a:endParaRPr>
          </a:p>
          <a:p>
            <a:pPr marL="0" indent="0">
              <a:lnSpc>
                <a:spcPct val="100000"/>
              </a:lnSpc>
              <a:spcBef>
                <a:spcPct val="0"/>
              </a:spcBef>
              <a:spcAft>
                <a:spcPct val="0"/>
              </a:spcAft>
              <a:buNone/>
            </a:pPr>
            <a:endParaRPr lang="en-GB" sz="2000" dirty="0"/>
          </a:p>
          <a:p>
            <a:pPr marL="0" indent="0">
              <a:lnSpc>
                <a:spcPct val="100000"/>
              </a:lnSpc>
              <a:spcBef>
                <a:spcPct val="0"/>
              </a:spcBef>
              <a:spcAft>
                <a:spcPct val="0"/>
              </a:spcAft>
              <a:buNone/>
            </a:pPr>
            <a:r>
              <a:rPr lang="en-GB" sz="2000" dirty="0">
                <a:latin typeface="Arial"/>
                <a:cs typeface="Arial"/>
              </a:rPr>
              <a:t>The muscle fibres can be physically broken down by mincing and chopping.</a:t>
            </a:r>
            <a:endParaRPr lang="en-US" sz="2000" dirty="0">
              <a:latin typeface="Arial"/>
              <a:cs typeface="Arial"/>
            </a:endParaRPr>
          </a:p>
          <a:p>
            <a:pPr marL="0" indent="0">
              <a:lnSpc>
                <a:spcPct val="100000"/>
              </a:lnSpc>
              <a:spcBef>
                <a:spcPct val="0"/>
              </a:spcBef>
              <a:spcAft>
                <a:spcPct val="0"/>
              </a:spcAft>
              <a:buNone/>
            </a:pPr>
            <a:endParaRPr lang="en-GB" sz="2000" dirty="0"/>
          </a:p>
          <a:p>
            <a:pPr marL="0" indent="0">
              <a:lnSpc>
                <a:spcPct val="100000"/>
              </a:lnSpc>
              <a:spcBef>
                <a:spcPct val="0"/>
              </a:spcBef>
              <a:spcAft>
                <a:spcPct val="0"/>
              </a:spcAft>
              <a:buNone/>
            </a:pPr>
            <a:r>
              <a:rPr lang="en-GB" sz="2000" dirty="0">
                <a:latin typeface="Arial"/>
                <a:cs typeface="Arial"/>
              </a:rPr>
              <a:t>The muscle fibres can be physically separated by using a meat hammer with a spiked edge. Butchers use this method to prepare quick-frying steaks.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87490" y="3723864"/>
            <a:ext cx="1631485" cy="2447228"/>
          </a:xfrm>
          <a:prstGeom prst="rect">
            <a:avLst/>
          </a:prstGeom>
        </p:spPr>
      </p:pic>
      <p:pic>
        <p:nvPicPr>
          <p:cNvPr id="5" name="Picture 2" descr="S:\Shared\EDUCATION TEAM FILES\Photographs Oct 2018 onwards\lamb mince raw.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21078" y="1923798"/>
            <a:ext cx="2338910" cy="159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0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a:cs typeface="Arial"/>
              </a:rPr>
              <a:t>Introduction</a:t>
            </a:r>
            <a:endParaRPr lang="en-US" dirty="0"/>
          </a:p>
        </p:txBody>
      </p:sp>
      <p:sp>
        <p:nvSpPr>
          <p:cNvPr id="3" name="Subtitle 2"/>
          <p:cNvSpPr>
            <a:spLocks noGrp="1"/>
          </p:cNvSpPr>
          <p:nvPr>
            <p:ph type="subTitle" idx="1"/>
          </p:nvPr>
        </p:nvSpPr>
        <p:spPr>
          <a:xfrm>
            <a:off x="1169276" y="2571092"/>
            <a:ext cx="8253020" cy="3133969"/>
          </a:xfrm>
        </p:spPr>
        <p:txBody>
          <a:bodyPr/>
          <a:lstStyle/>
          <a:p>
            <a:pPr marL="0" indent="0">
              <a:lnSpc>
                <a:spcPct val="100000"/>
              </a:lnSpc>
              <a:spcBef>
                <a:spcPct val="50000"/>
              </a:spcBef>
              <a:spcAft>
                <a:spcPct val="0"/>
              </a:spcAft>
              <a:buNone/>
            </a:pPr>
            <a:r>
              <a:rPr lang="en-GB" sz="2000" dirty="0">
                <a:latin typeface="Arial"/>
                <a:cs typeface="Arial"/>
              </a:rPr>
              <a:t>All food needs to be stored and prepared safely. New developments in preservation and packaging of meat have led to a greater variety and range of fresh meat and meat products. </a:t>
            </a:r>
            <a:endParaRPr lang="en-US" sz="2000" dirty="0">
              <a:latin typeface="Arial"/>
              <a:cs typeface="Arial"/>
            </a:endParaRPr>
          </a:p>
          <a:p>
            <a:pPr marL="0" indent="0">
              <a:lnSpc>
                <a:spcPct val="100000"/>
              </a:lnSpc>
              <a:spcBef>
                <a:spcPct val="50000"/>
              </a:spcBef>
              <a:spcAft>
                <a:spcPct val="0"/>
              </a:spcAft>
              <a:buNone/>
            </a:pPr>
            <a:r>
              <a:rPr lang="en-GB" sz="2000" dirty="0">
                <a:latin typeface="Arial"/>
                <a:cs typeface="Arial"/>
              </a:rPr>
              <a:t>Preservation and packaging can help to prevent food deterioration and food poisoning. For wise consumers, this is economical and reduces food wastage.</a:t>
            </a:r>
            <a:endParaRPr lang="en-US" sz="2000" dirty="0">
              <a:latin typeface="Arial"/>
              <a:cs typeface="Arial"/>
            </a:endParaRPr>
          </a:p>
          <a:p>
            <a:pPr marL="0" indent="0">
              <a:lnSpc>
                <a:spcPct val="100000"/>
              </a:lnSpc>
              <a:spcBef>
                <a:spcPct val="50000"/>
              </a:spcBef>
              <a:spcAft>
                <a:spcPct val="0"/>
              </a:spcAft>
              <a:buNone/>
            </a:pPr>
            <a:r>
              <a:rPr lang="en-GB" sz="2000" dirty="0">
                <a:latin typeface="Arial"/>
                <a:cs typeface="Arial"/>
              </a:rPr>
              <a:t>A sound knowledge of different preparation and cooking techniques for meat will also improve the quality and flavour of products and meals.</a:t>
            </a:r>
            <a:endParaRPr lang="en-US" sz="2000" dirty="0">
              <a:latin typeface="Arial"/>
              <a:cs typeface="Arial"/>
            </a:endParaRPr>
          </a:p>
          <a:p>
            <a:pPr marL="0" indent="0">
              <a:lnSpc>
                <a:spcPct val="100000"/>
              </a:lnSpc>
              <a:spcBef>
                <a:spcPct val="50000"/>
              </a:spcBef>
              <a:spcAft>
                <a:spcPct val="0"/>
              </a:spcAft>
              <a:buNone/>
            </a:pPr>
            <a:endParaRPr lang="en-GB" sz="2000" dirty="0"/>
          </a:p>
        </p:txBody>
      </p:sp>
      <p:pic>
        <p:nvPicPr>
          <p:cNvPr id="4" name="Picture 11" descr="BOSTON PORK BE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699" y="2283798"/>
            <a:ext cx="2203149" cy="220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DEC1-3891-4DB8-B641-DBC90ED20010}"/>
              </a:ext>
            </a:extLst>
          </p:cNvPr>
          <p:cNvSpPr>
            <a:spLocks noGrp="1"/>
          </p:cNvSpPr>
          <p:nvPr>
            <p:ph type="ctrTitle"/>
          </p:nvPr>
        </p:nvSpPr>
        <p:spPr/>
        <p:txBody>
          <a:bodyPr/>
          <a:lstStyle/>
          <a:p>
            <a:r>
              <a:rPr lang="en-GB" dirty="0">
                <a:latin typeface="Arial"/>
                <a:cs typeface="Arial"/>
              </a:rPr>
              <a:t>Tenderising meat with enzymes</a:t>
            </a:r>
            <a:endParaRPr lang="en-GB" dirty="0"/>
          </a:p>
        </p:txBody>
      </p:sp>
      <p:sp>
        <p:nvSpPr>
          <p:cNvPr id="3" name="Subtitle 2">
            <a:extLst>
              <a:ext uri="{FF2B5EF4-FFF2-40B4-BE49-F238E27FC236}">
                <a16:creationId xmlns:a16="http://schemas.microsoft.com/office/drawing/2014/main" id="{5CAB06B6-7C4A-4352-98EE-BA43B7019246}"/>
              </a:ext>
            </a:extLst>
          </p:cNvPr>
          <p:cNvSpPr>
            <a:spLocks noGrp="1"/>
          </p:cNvSpPr>
          <p:nvPr>
            <p:ph type="subTitle" idx="1"/>
          </p:nvPr>
        </p:nvSpPr>
        <p:spPr>
          <a:xfrm>
            <a:off x="1169276" y="2571092"/>
            <a:ext cx="8066164" cy="3600000"/>
          </a:xfrm>
        </p:spPr>
        <p:txBody>
          <a:bodyPr/>
          <a:lstStyle/>
          <a:p>
            <a:pPr marL="0" indent="0">
              <a:lnSpc>
                <a:spcPct val="100000"/>
              </a:lnSpc>
              <a:spcBef>
                <a:spcPct val="0"/>
              </a:spcBef>
              <a:spcAft>
                <a:spcPct val="0"/>
              </a:spcAft>
              <a:buNone/>
            </a:pPr>
            <a:r>
              <a:rPr lang="en-GB" sz="2000" dirty="0">
                <a:latin typeface="Arial"/>
                <a:cs typeface="Arial"/>
              </a:rPr>
              <a:t>Certain enzymes contained in plants can be used to tenderise tougher cuts of meat. These enzymes work by partly breaking down protein and connective tissue.</a:t>
            </a:r>
            <a:endParaRPr lang="en-US" sz="2000" dirty="0">
              <a:latin typeface="Arial"/>
              <a:cs typeface="Arial"/>
            </a:endParaRPr>
          </a:p>
          <a:p>
            <a:pPr marL="0" indent="0">
              <a:lnSpc>
                <a:spcPct val="100000"/>
              </a:lnSpc>
              <a:spcBef>
                <a:spcPct val="0"/>
              </a:spcBef>
              <a:spcAft>
                <a:spcPct val="0"/>
              </a:spcAft>
              <a:buNone/>
            </a:pPr>
            <a:endParaRPr lang="en-GB" sz="2000" dirty="0"/>
          </a:p>
          <a:p>
            <a:pPr marL="0" indent="0">
              <a:lnSpc>
                <a:spcPct val="100000"/>
              </a:lnSpc>
              <a:spcBef>
                <a:spcPct val="0"/>
              </a:spcBef>
              <a:spcAft>
                <a:spcPct val="0"/>
              </a:spcAft>
              <a:buNone/>
            </a:pPr>
            <a:r>
              <a:rPr lang="en-GB" sz="2000" dirty="0">
                <a:latin typeface="Arial"/>
                <a:cs typeface="Arial"/>
              </a:rPr>
              <a:t>Natural plant sources of enzymes can be used as tenderisers:</a:t>
            </a:r>
            <a:endParaRPr lang="en-US" sz="2000" dirty="0">
              <a:latin typeface="Arial"/>
              <a:cs typeface="Arial"/>
            </a:endParaRPr>
          </a:p>
          <a:p>
            <a:pPr marL="0" indent="0">
              <a:lnSpc>
                <a:spcPct val="100000"/>
              </a:lnSpc>
              <a:spcBef>
                <a:spcPct val="0"/>
              </a:spcBef>
              <a:spcAft>
                <a:spcPct val="0"/>
              </a:spcAft>
              <a:buNone/>
            </a:pPr>
            <a:endParaRPr lang="en-GB" sz="2000" dirty="0">
              <a:latin typeface="Arial"/>
              <a:cs typeface="Arial"/>
            </a:endParaRPr>
          </a:p>
          <a:p>
            <a:pPr>
              <a:lnSpc>
                <a:spcPct val="100000"/>
              </a:lnSpc>
              <a:spcBef>
                <a:spcPct val="0"/>
              </a:spcBef>
              <a:spcAft>
                <a:spcPct val="0"/>
              </a:spcAft>
            </a:pPr>
            <a:r>
              <a:rPr lang="en-GB" sz="2000" dirty="0" err="1">
                <a:latin typeface="Arial"/>
                <a:cs typeface="Arial"/>
              </a:rPr>
              <a:t>bromelin</a:t>
            </a:r>
            <a:r>
              <a:rPr lang="en-GB" sz="2000" dirty="0">
                <a:latin typeface="Arial"/>
                <a:cs typeface="Arial"/>
              </a:rPr>
              <a:t> in fresh pineapple;</a:t>
            </a:r>
            <a:endParaRPr lang="en-US" sz="2000" dirty="0">
              <a:cs typeface="Arial"/>
            </a:endParaRPr>
          </a:p>
          <a:p>
            <a:pPr>
              <a:lnSpc>
                <a:spcPct val="100000"/>
              </a:lnSpc>
              <a:spcBef>
                <a:spcPct val="0"/>
              </a:spcBef>
              <a:spcAft>
                <a:spcPct val="0"/>
              </a:spcAft>
            </a:pPr>
            <a:r>
              <a:rPr lang="en-GB" sz="2000" dirty="0" err="1">
                <a:latin typeface="Arial"/>
                <a:cs typeface="Arial"/>
              </a:rPr>
              <a:t>papin</a:t>
            </a:r>
            <a:r>
              <a:rPr lang="en-GB" sz="2000" dirty="0">
                <a:latin typeface="Arial"/>
                <a:cs typeface="Arial"/>
              </a:rPr>
              <a:t> in paw-paw;</a:t>
            </a:r>
            <a:endParaRPr lang="en-US" sz="2000" dirty="0">
              <a:cs typeface="Arial"/>
            </a:endParaRPr>
          </a:p>
          <a:p>
            <a:pPr>
              <a:lnSpc>
                <a:spcPct val="100000"/>
              </a:lnSpc>
              <a:spcBef>
                <a:spcPct val="0"/>
              </a:spcBef>
              <a:spcAft>
                <a:spcPct val="0"/>
              </a:spcAft>
            </a:pPr>
            <a:r>
              <a:rPr lang="en-GB" sz="2000" dirty="0" err="1">
                <a:latin typeface="Arial"/>
                <a:cs typeface="Arial"/>
              </a:rPr>
              <a:t>ficin</a:t>
            </a:r>
            <a:r>
              <a:rPr lang="en-GB" sz="2000" dirty="0">
                <a:latin typeface="Arial"/>
                <a:cs typeface="Arial"/>
              </a:rPr>
              <a:t> in fresh figs.</a:t>
            </a:r>
            <a:endParaRPr lang="en-US" sz="2000" dirty="0">
              <a:cs typeface="Arial"/>
            </a:endParaRPr>
          </a:p>
          <a:p>
            <a:pPr marL="742950" lvl="1" indent="-285750" algn="l">
              <a:lnSpc>
                <a:spcPct val="100000"/>
              </a:lnSpc>
              <a:spcBef>
                <a:spcPct val="0"/>
              </a:spcBef>
              <a:spcAft>
                <a:spcPct val="0"/>
              </a:spcAft>
              <a:buChar char="•"/>
            </a:pPr>
            <a:endParaRPr lang="en-GB" dirty="0">
              <a:latin typeface="Arial"/>
              <a:cs typeface="Arial"/>
            </a:endParaRPr>
          </a:p>
          <a:p>
            <a:pPr marL="0" indent="0">
              <a:lnSpc>
                <a:spcPct val="100000"/>
              </a:lnSpc>
              <a:spcBef>
                <a:spcPct val="0"/>
              </a:spcBef>
              <a:spcAft>
                <a:spcPct val="0"/>
              </a:spcAft>
              <a:buNone/>
            </a:pPr>
            <a:r>
              <a:rPr lang="en-GB" sz="2000" dirty="0">
                <a:latin typeface="Arial"/>
                <a:cs typeface="Arial"/>
              </a:rPr>
              <a:t>Commercially prepared tenderisers are usually in the form of powders for easy sprinkling.</a:t>
            </a:r>
            <a:endParaRPr lang="en-US" sz="2000" dirty="0">
              <a:latin typeface="Arial"/>
              <a:cs typeface="Arial"/>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78763" y="3341179"/>
            <a:ext cx="2860738" cy="1894444"/>
          </a:xfrm>
          <a:prstGeom prst="rect">
            <a:avLst/>
          </a:prstGeom>
        </p:spPr>
      </p:pic>
    </p:spTree>
    <p:extLst>
      <p:ext uri="{BB962C8B-B14F-4D97-AF65-F5344CB8AC3E}">
        <p14:creationId xmlns:p14="http://schemas.microsoft.com/office/powerpoint/2010/main" val="36781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7BD7-EA3E-4506-B5D2-B4376ACD01C1}"/>
              </a:ext>
            </a:extLst>
          </p:cNvPr>
          <p:cNvSpPr>
            <a:spLocks noGrp="1"/>
          </p:cNvSpPr>
          <p:nvPr>
            <p:ph type="ctrTitle"/>
          </p:nvPr>
        </p:nvSpPr>
        <p:spPr/>
        <p:txBody>
          <a:bodyPr/>
          <a:lstStyle/>
          <a:p>
            <a:r>
              <a:rPr lang="en-GB" dirty="0">
                <a:latin typeface="Arial"/>
                <a:cs typeface="Arial"/>
              </a:rPr>
              <a:t>Tenderising meat with a marinade</a:t>
            </a:r>
            <a:endParaRPr lang="en-GB" dirty="0"/>
          </a:p>
        </p:txBody>
      </p:sp>
      <p:sp>
        <p:nvSpPr>
          <p:cNvPr id="3" name="Subtitle 2">
            <a:extLst>
              <a:ext uri="{FF2B5EF4-FFF2-40B4-BE49-F238E27FC236}">
                <a16:creationId xmlns:a16="http://schemas.microsoft.com/office/drawing/2014/main" id="{A6452E4A-E073-4396-ACF7-366BE7A36E4D}"/>
              </a:ext>
            </a:extLst>
          </p:cNvPr>
          <p:cNvSpPr>
            <a:spLocks noGrp="1"/>
          </p:cNvSpPr>
          <p:nvPr>
            <p:ph type="subTitle" idx="1"/>
          </p:nvPr>
        </p:nvSpPr>
        <p:spPr>
          <a:xfrm>
            <a:off x="1169277" y="2571092"/>
            <a:ext cx="7767690" cy="3600000"/>
          </a:xfrm>
        </p:spPr>
        <p:txBody>
          <a:bodyPr/>
          <a:lstStyle/>
          <a:p>
            <a:pPr marL="0" indent="0">
              <a:lnSpc>
                <a:spcPct val="100000"/>
              </a:lnSpc>
              <a:spcBef>
                <a:spcPct val="50000"/>
              </a:spcBef>
              <a:spcAft>
                <a:spcPct val="0"/>
              </a:spcAft>
              <a:buNone/>
            </a:pPr>
            <a:r>
              <a:rPr lang="en-GB" sz="2000" dirty="0">
                <a:latin typeface="Arial"/>
                <a:cs typeface="Arial"/>
              </a:rPr>
              <a:t>Tougher cuts of meat can be placed in a marinade, covered and stored in a refrigerator for several hours, or overnight.</a:t>
            </a:r>
            <a:endParaRPr lang="en-US" sz="2000" dirty="0">
              <a:latin typeface="Arial"/>
              <a:cs typeface="Arial"/>
            </a:endParaRPr>
          </a:p>
          <a:p>
            <a:pPr marL="0" indent="0">
              <a:lnSpc>
                <a:spcPct val="100000"/>
              </a:lnSpc>
              <a:spcBef>
                <a:spcPct val="50000"/>
              </a:spcBef>
              <a:spcAft>
                <a:spcPct val="0"/>
              </a:spcAft>
              <a:buNone/>
            </a:pPr>
            <a:r>
              <a:rPr lang="en-GB" sz="2000" dirty="0">
                <a:latin typeface="Arial"/>
                <a:cs typeface="Arial"/>
              </a:rPr>
              <a:t>This helps to hydrate (keep water in) the muscle fibres and to convert collagen to gelatine.</a:t>
            </a:r>
            <a:endParaRPr lang="en-US" sz="2000" dirty="0">
              <a:latin typeface="Arial"/>
              <a:cs typeface="Arial"/>
            </a:endParaRPr>
          </a:p>
          <a:p>
            <a:pPr marL="0" indent="0">
              <a:lnSpc>
                <a:spcPct val="100000"/>
              </a:lnSpc>
              <a:spcBef>
                <a:spcPct val="50000"/>
              </a:spcBef>
              <a:spcAft>
                <a:spcPct val="0"/>
              </a:spcAft>
              <a:buNone/>
            </a:pPr>
            <a:r>
              <a:rPr lang="en-GB" sz="2000" dirty="0">
                <a:latin typeface="Arial"/>
                <a:cs typeface="Arial"/>
              </a:rPr>
              <a:t>Marinades usually contain an acid such as lemon juice, tomato, vinegar or wine.</a:t>
            </a:r>
            <a:endParaRPr lang="en-US" sz="2000" dirty="0">
              <a:latin typeface="Arial"/>
              <a:cs typeface="Arial"/>
            </a:endParaRPr>
          </a:p>
          <a:p>
            <a:pPr marL="0" indent="0">
              <a:buNone/>
            </a:pPr>
            <a:endParaRPr lang="en-GB" dirty="0"/>
          </a:p>
        </p:txBody>
      </p:sp>
      <p:pic>
        <p:nvPicPr>
          <p:cNvPr id="4" name="Picture 4" descr="A close up of food&#10;&#10;Description generated with very high confidence">
            <a:extLst>
              <a:ext uri="{FF2B5EF4-FFF2-40B4-BE49-F238E27FC236}">
                <a16:creationId xmlns:a16="http://schemas.microsoft.com/office/drawing/2014/main" id="{590128A7-3393-4DAE-A365-1F0311B86F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11287" y="2874801"/>
            <a:ext cx="2743200" cy="1496291"/>
          </a:xfrm>
          <a:prstGeom prst="rect">
            <a:avLst/>
          </a:prstGeom>
        </p:spPr>
      </p:pic>
    </p:spTree>
    <p:extLst>
      <p:ext uri="{BB962C8B-B14F-4D97-AF65-F5344CB8AC3E}">
        <p14:creationId xmlns:p14="http://schemas.microsoft.com/office/powerpoint/2010/main" val="3610955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8C782-9093-40F4-9FAF-4862EFD5CFF9}"/>
              </a:ext>
            </a:extLst>
          </p:cNvPr>
          <p:cNvSpPr>
            <a:spLocks noGrp="1"/>
          </p:cNvSpPr>
          <p:nvPr>
            <p:ph type="ctrTitle"/>
          </p:nvPr>
        </p:nvSpPr>
        <p:spPr/>
        <p:txBody>
          <a:bodyPr/>
          <a:lstStyle/>
          <a:p>
            <a:r>
              <a:rPr lang="en-GB" dirty="0">
                <a:latin typeface="Arial"/>
                <a:cs typeface="Arial"/>
              </a:rPr>
              <a:t>Tenderness during cooking</a:t>
            </a:r>
            <a:endParaRPr lang="en-GB" dirty="0"/>
          </a:p>
        </p:txBody>
      </p:sp>
      <p:sp>
        <p:nvSpPr>
          <p:cNvPr id="3" name="Subtitle 2">
            <a:extLst>
              <a:ext uri="{FF2B5EF4-FFF2-40B4-BE49-F238E27FC236}">
                <a16:creationId xmlns:a16="http://schemas.microsoft.com/office/drawing/2014/main" id="{870A584D-922E-4226-A145-C808B1B7B9C2}"/>
              </a:ext>
            </a:extLst>
          </p:cNvPr>
          <p:cNvSpPr>
            <a:spLocks noGrp="1"/>
          </p:cNvSpPr>
          <p:nvPr>
            <p:ph type="subTitle" idx="1"/>
          </p:nvPr>
        </p:nvSpPr>
        <p:spPr>
          <a:xfrm>
            <a:off x="1169276" y="2571092"/>
            <a:ext cx="8047876" cy="3600000"/>
          </a:xfrm>
        </p:spPr>
        <p:txBody>
          <a:bodyPr/>
          <a:lstStyle/>
          <a:p>
            <a:pPr marL="0" indent="0">
              <a:lnSpc>
                <a:spcPct val="100000"/>
              </a:lnSpc>
              <a:spcBef>
                <a:spcPct val="20000"/>
              </a:spcBef>
              <a:spcAft>
                <a:spcPct val="0"/>
              </a:spcAft>
              <a:buNone/>
              <a:tabLst>
                <a:tab pos="0" algn="l"/>
              </a:tabLst>
            </a:pPr>
            <a:r>
              <a:rPr lang="en-GB" sz="2000" dirty="0">
                <a:latin typeface="Arial"/>
                <a:cs typeface="Arial"/>
              </a:rPr>
              <a:t>One important reason for cooking meat is to make the muscle fibres more tender. </a:t>
            </a:r>
            <a:endParaRPr lang="en-US" sz="2000" dirty="0">
              <a:latin typeface="Arial"/>
              <a:cs typeface="Arial"/>
            </a:endParaRPr>
          </a:p>
          <a:p>
            <a:pPr marL="342900" indent="-342900">
              <a:lnSpc>
                <a:spcPct val="100000"/>
              </a:lnSpc>
              <a:spcBef>
                <a:spcPct val="20000"/>
              </a:spcBef>
              <a:spcAft>
                <a:spcPct val="0"/>
              </a:spcAft>
              <a:buNone/>
            </a:pPr>
            <a:endParaRPr lang="en-GB" sz="2000" dirty="0">
              <a:latin typeface="Arial"/>
              <a:cs typeface="Arial"/>
            </a:endParaRPr>
          </a:p>
          <a:p>
            <a:pPr marL="342900" indent="-342900">
              <a:lnSpc>
                <a:spcPct val="100000"/>
              </a:lnSpc>
              <a:spcBef>
                <a:spcPct val="20000"/>
              </a:spcBef>
              <a:spcAft>
                <a:spcPct val="0"/>
              </a:spcAft>
              <a:buNone/>
            </a:pPr>
            <a:r>
              <a:rPr lang="en-GB" sz="2000" dirty="0">
                <a:latin typeface="Arial"/>
                <a:cs typeface="Arial"/>
              </a:rPr>
              <a:t>The method by which meat is cooked will affect its tenderness and texture.</a:t>
            </a:r>
            <a:endParaRPr lang="en-US" sz="2000" dirty="0">
              <a:cs typeface="Arial"/>
            </a:endParaRPr>
          </a:p>
          <a:p>
            <a:pPr marL="342900" indent="-342900">
              <a:lnSpc>
                <a:spcPct val="100000"/>
              </a:lnSpc>
              <a:spcBef>
                <a:spcPct val="20000"/>
              </a:spcBef>
              <a:spcAft>
                <a:spcPct val="0"/>
              </a:spcAft>
              <a:buNone/>
            </a:pPr>
            <a:endParaRPr lang="en-GB" sz="2000" dirty="0"/>
          </a:p>
          <a:p>
            <a:pPr marL="0" indent="0">
              <a:lnSpc>
                <a:spcPct val="100000"/>
              </a:lnSpc>
              <a:spcBef>
                <a:spcPct val="20000"/>
              </a:spcBef>
              <a:spcAft>
                <a:spcPct val="0"/>
              </a:spcAft>
              <a:buNone/>
            </a:pPr>
            <a:r>
              <a:rPr lang="en-GB" sz="2000" dirty="0">
                <a:latin typeface="Arial"/>
                <a:cs typeface="Arial"/>
              </a:rPr>
              <a:t>During cooking muscle fibres coagulate (shrink and harden). When </a:t>
            </a:r>
            <a:r>
              <a:rPr lang="en-GB" sz="2000" dirty="0" smtClean="0">
                <a:latin typeface="Arial"/>
                <a:cs typeface="Arial"/>
              </a:rPr>
              <a:t>this happens </a:t>
            </a:r>
            <a:r>
              <a:rPr lang="en-GB" sz="2000" dirty="0">
                <a:latin typeface="Arial"/>
                <a:cs typeface="Arial"/>
              </a:rPr>
              <a:t>water is squeezed out and </a:t>
            </a:r>
            <a:r>
              <a:rPr lang="en-GB" sz="2000" dirty="0" smtClean="0">
                <a:latin typeface="Arial"/>
                <a:cs typeface="Arial"/>
              </a:rPr>
              <a:t>the </a:t>
            </a:r>
            <a:r>
              <a:rPr lang="en-GB" sz="2000" dirty="0">
                <a:latin typeface="Arial"/>
                <a:cs typeface="Arial"/>
              </a:rPr>
              <a:t>meat shrinks in </a:t>
            </a:r>
            <a:r>
              <a:rPr lang="en-GB" sz="2000" dirty="0" smtClean="0">
                <a:latin typeface="Arial"/>
                <a:cs typeface="Arial"/>
              </a:rPr>
              <a:t>size.</a:t>
            </a:r>
            <a:endParaRPr lang="en-GB" sz="2000" dirty="0">
              <a:latin typeface="Arial"/>
              <a:cs typeface="Aria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79992" y="2662428"/>
            <a:ext cx="3048000" cy="2246376"/>
          </a:xfrm>
          <a:prstGeom prst="rect">
            <a:avLst/>
          </a:prstGeom>
        </p:spPr>
      </p:pic>
    </p:spTree>
    <p:extLst>
      <p:ext uri="{BB962C8B-B14F-4D97-AF65-F5344CB8AC3E}">
        <p14:creationId xmlns:p14="http://schemas.microsoft.com/office/powerpoint/2010/main" val="194198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61C8-5694-40E6-9944-25C56CF22F50}"/>
              </a:ext>
            </a:extLst>
          </p:cNvPr>
          <p:cNvSpPr>
            <a:spLocks noGrp="1"/>
          </p:cNvSpPr>
          <p:nvPr>
            <p:ph type="ctrTitle"/>
          </p:nvPr>
        </p:nvSpPr>
        <p:spPr/>
        <p:txBody>
          <a:bodyPr/>
          <a:lstStyle/>
          <a:p>
            <a:r>
              <a:rPr lang="en-GB" dirty="0">
                <a:latin typeface="Arial"/>
                <a:cs typeface="Arial"/>
              </a:rPr>
              <a:t>Cooking meat in liquid</a:t>
            </a:r>
            <a:endParaRPr lang="en-GB" dirty="0"/>
          </a:p>
        </p:txBody>
      </p:sp>
      <p:sp>
        <p:nvSpPr>
          <p:cNvPr id="3" name="Subtitle 2">
            <a:extLst>
              <a:ext uri="{FF2B5EF4-FFF2-40B4-BE49-F238E27FC236}">
                <a16:creationId xmlns:a16="http://schemas.microsoft.com/office/drawing/2014/main" id="{20B9879E-119D-4C85-BBAB-1A0108114593}"/>
              </a:ext>
            </a:extLst>
          </p:cNvPr>
          <p:cNvSpPr>
            <a:spLocks noGrp="1"/>
          </p:cNvSpPr>
          <p:nvPr>
            <p:ph type="subTitle" idx="1"/>
          </p:nvPr>
        </p:nvSpPr>
        <p:spPr>
          <a:xfrm>
            <a:off x="1169276" y="2571092"/>
            <a:ext cx="8148460" cy="3600000"/>
          </a:xfrm>
        </p:spPr>
        <p:txBody>
          <a:bodyPr/>
          <a:lstStyle/>
          <a:p>
            <a:pPr marL="0" indent="0">
              <a:lnSpc>
                <a:spcPct val="100000"/>
              </a:lnSpc>
              <a:spcBef>
                <a:spcPct val="0"/>
              </a:spcBef>
              <a:spcAft>
                <a:spcPct val="0"/>
              </a:spcAft>
              <a:buNone/>
            </a:pPr>
            <a:r>
              <a:rPr lang="en-GB" sz="2000" dirty="0">
                <a:latin typeface="Arial"/>
                <a:cs typeface="Arial"/>
              </a:rPr>
              <a:t>To prevent toughening and the loss of liquid from meat, it can be cooked slowly in liquid. </a:t>
            </a:r>
            <a:endParaRPr lang="en-US" sz="2000" dirty="0">
              <a:latin typeface="Arial"/>
              <a:cs typeface="Arial"/>
            </a:endParaRPr>
          </a:p>
          <a:p>
            <a:pPr marL="0" indent="0">
              <a:lnSpc>
                <a:spcPct val="100000"/>
              </a:lnSpc>
              <a:spcBef>
                <a:spcPct val="0"/>
              </a:spcBef>
              <a:spcAft>
                <a:spcPct val="0"/>
              </a:spcAft>
              <a:buNone/>
            </a:pPr>
            <a:endParaRPr lang="en-GB" sz="2000" dirty="0"/>
          </a:p>
          <a:p>
            <a:pPr marL="0" indent="0">
              <a:lnSpc>
                <a:spcPct val="100000"/>
              </a:lnSpc>
              <a:spcBef>
                <a:spcPct val="0"/>
              </a:spcBef>
              <a:spcAft>
                <a:spcPct val="0"/>
              </a:spcAft>
              <a:buNone/>
            </a:pPr>
            <a:r>
              <a:rPr lang="en-GB" sz="2000" dirty="0">
                <a:latin typeface="Arial"/>
                <a:cs typeface="Arial"/>
              </a:rPr>
              <a:t>When meat is cooked with liquid, known as a moist cooking method (such as stewing, braising and casseroling) the shrinkage and toughening of meat muscle happens more slowly. </a:t>
            </a:r>
            <a:endParaRPr lang="en-US" sz="2000" dirty="0">
              <a:latin typeface="Arial"/>
              <a:cs typeface="Arial"/>
            </a:endParaRPr>
          </a:p>
          <a:p>
            <a:pPr marL="0" indent="0">
              <a:lnSpc>
                <a:spcPct val="100000"/>
              </a:lnSpc>
              <a:spcBef>
                <a:spcPct val="0"/>
              </a:spcBef>
              <a:spcAft>
                <a:spcPct val="0"/>
              </a:spcAft>
              <a:buNone/>
            </a:pPr>
            <a:endParaRPr lang="en-GB" sz="2000" dirty="0"/>
          </a:p>
          <a:p>
            <a:pPr marL="0" indent="0">
              <a:lnSpc>
                <a:spcPct val="100000"/>
              </a:lnSpc>
              <a:spcBef>
                <a:spcPct val="0"/>
              </a:spcBef>
              <a:spcAft>
                <a:spcPct val="0"/>
              </a:spcAft>
              <a:buNone/>
            </a:pPr>
            <a:r>
              <a:rPr lang="en-GB" sz="2000" dirty="0">
                <a:latin typeface="Arial"/>
                <a:cs typeface="Arial"/>
              </a:rPr>
              <a:t>Long, slow methods of cooking using liquids converts collagen in connective tissue to gelatine, making the meat tender. Moist cooking methods are especially suitable for less tender meat which contains more connective tissue.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17736" y="3063240"/>
            <a:ext cx="2721281" cy="1812416"/>
          </a:xfrm>
          <a:prstGeom prst="rect">
            <a:avLst/>
          </a:prstGeom>
        </p:spPr>
      </p:pic>
    </p:spTree>
    <p:extLst>
      <p:ext uri="{BB962C8B-B14F-4D97-AF65-F5344CB8AC3E}">
        <p14:creationId xmlns:p14="http://schemas.microsoft.com/office/powerpoint/2010/main" val="4249602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393C1-5383-4511-99CB-791D4BEEEB12}"/>
              </a:ext>
            </a:extLst>
          </p:cNvPr>
          <p:cNvSpPr>
            <a:spLocks noGrp="1"/>
          </p:cNvSpPr>
          <p:nvPr>
            <p:ph type="ctrTitle"/>
          </p:nvPr>
        </p:nvSpPr>
        <p:spPr/>
        <p:txBody>
          <a:bodyPr/>
          <a:lstStyle/>
          <a:p>
            <a:r>
              <a:rPr lang="en-GB" dirty="0">
                <a:latin typeface="Arial"/>
                <a:cs typeface="Arial"/>
              </a:rPr>
              <a:t>What happens during cooking?</a:t>
            </a:r>
            <a:endParaRPr lang="en-GB" dirty="0"/>
          </a:p>
        </p:txBody>
      </p:sp>
      <p:sp>
        <p:nvSpPr>
          <p:cNvPr id="3" name="Subtitle 2">
            <a:extLst>
              <a:ext uri="{FF2B5EF4-FFF2-40B4-BE49-F238E27FC236}">
                <a16:creationId xmlns:a16="http://schemas.microsoft.com/office/drawing/2014/main" id="{4D2AA72B-2D62-4256-BBF0-5497AC0A016B}"/>
              </a:ext>
            </a:extLst>
          </p:cNvPr>
          <p:cNvSpPr>
            <a:spLocks noGrp="1"/>
          </p:cNvSpPr>
          <p:nvPr>
            <p:ph type="subTitle" idx="1"/>
          </p:nvPr>
        </p:nvSpPr>
        <p:spPr>
          <a:xfrm>
            <a:off x="1169276" y="2571092"/>
            <a:ext cx="8505076" cy="3600000"/>
          </a:xfrm>
        </p:spPr>
        <p:txBody>
          <a:bodyPr/>
          <a:lstStyle/>
          <a:p>
            <a:pPr marL="0" indent="0">
              <a:lnSpc>
                <a:spcPct val="100000"/>
              </a:lnSpc>
              <a:spcBef>
                <a:spcPct val="50000"/>
              </a:spcBef>
              <a:spcAft>
                <a:spcPct val="0"/>
              </a:spcAft>
              <a:buNone/>
            </a:pPr>
            <a:r>
              <a:rPr lang="en-GB" sz="2000" dirty="0">
                <a:latin typeface="Arial"/>
                <a:cs typeface="Arial"/>
              </a:rPr>
              <a:t>Long cooking – on a low heat, in a liquid - will help make tougher meats tender. At temperatures of 80ºC and above the collagen is softened and converted to gelatine (which is soluble).</a:t>
            </a:r>
            <a:endParaRPr lang="en-US" sz="2000" dirty="0">
              <a:latin typeface="Arial"/>
              <a:cs typeface="Arial"/>
            </a:endParaRPr>
          </a:p>
          <a:p>
            <a:pPr marL="0" indent="0">
              <a:lnSpc>
                <a:spcPct val="100000"/>
              </a:lnSpc>
              <a:spcBef>
                <a:spcPct val="50000"/>
              </a:spcBef>
              <a:spcAft>
                <a:spcPct val="0"/>
              </a:spcAft>
              <a:buNone/>
            </a:pPr>
            <a:r>
              <a:rPr lang="en-GB" sz="2000" dirty="0">
                <a:latin typeface="Arial"/>
                <a:cs typeface="Arial"/>
              </a:rPr>
              <a:t>Muscle fibres cooked in this way fall apart easily and are easier to chew.</a:t>
            </a:r>
            <a:endParaRPr lang="en-US" sz="2000" dirty="0">
              <a:latin typeface="Arial"/>
              <a:cs typeface="Arial"/>
            </a:endParaRPr>
          </a:p>
          <a:p>
            <a:pPr marL="0" indent="0">
              <a:lnSpc>
                <a:spcPct val="100000"/>
              </a:lnSpc>
              <a:spcBef>
                <a:spcPct val="50000"/>
              </a:spcBef>
              <a:spcAft>
                <a:spcPct val="0"/>
              </a:spcAft>
              <a:buNone/>
            </a:pPr>
            <a:r>
              <a:rPr lang="en-GB" sz="2000" dirty="0">
                <a:latin typeface="Arial"/>
                <a:cs typeface="Arial"/>
              </a:rPr>
              <a:t>Acid ingredients (such as wine, lemon juice and tomatoes) added to the liquid during cooking aid the conversion of collagen to gelatine and add flavour. </a:t>
            </a:r>
            <a:endParaRPr lang="en-US" sz="2000" dirty="0">
              <a:latin typeface="Arial"/>
              <a:cs typeface="Arial"/>
            </a:endParaRPr>
          </a:p>
          <a:p>
            <a:pPr marL="0" indent="0">
              <a:buNone/>
            </a:pPr>
            <a:endParaRPr lang="en-GB" dirty="0"/>
          </a:p>
        </p:txBody>
      </p:sp>
      <p:pic>
        <p:nvPicPr>
          <p:cNvPr id="5" name="Picture 2" descr="S:\Shared\EDUCATION TEAM FILES\Photographs Oct 2018 onwards\beef stew.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26137" y="2968658"/>
            <a:ext cx="2602215" cy="172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326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B99A-F9D5-4606-96D6-861421142DC5}"/>
              </a:ext>
            </a:extLst>
          </p:cNvPr>
          <p:cNvSpPr>
            <a:spLocks noGrp="1"/>
          </p:cNvSpPr>
          <p:nvPr>
            <p:ph type="ctrTitle"/>
          </p:nvPr>
        </p:nvSpPr>
        <p:spPr/>
        <p:txBody>
          <a:bodyPr/>
          <a:lstStyle/>
          <a:p>
            <a:r>
              <a:rPr lang="en-GB" dirty="0">
                <a:latin typeface="Arial"/>
                <a:cs typeface="Arial"/>
              </a:rPr>
              <a:t>Reducing the fat content of meat dishes</a:t>
            </a:r>
            <a:endParaRPr lang="en-GB" dirty="0"/>
          </a:p>
        </p:txBody>
      </p:sp>
      <p:sp>
        <p:nvSpPr>
          <p:cNvPr id="3" name="Subtitle 2">
            <a:extLst>
              <a:ext uri="{FF2B5EF4-FFF2-40B4-BE49-F238E27FC236}">
                <a16:creationId xmlns:a16="http://schemas.microsoft.com/office/drawing/2014/main" id="{D97BD1FC-A0EC-4082-BB5B-CD03394772E9}"/>
              </a:ext>
            </a:extLst>
          </p:cNvPr>
          <p:cNvSpPr>
            <a:spLocks noGrp="1"/>
          </p:cNvSpPr>
          <p:nvPr>
            <p:ph type="subTitle" idx="1"/>
          </p:nvPr>
        </p:nvSpPr>
        <p:spPr>
          <a:xfrm>
            <a:off x="1169276" y="2571092"/>
            <a:ext cx="8413636" cy="3600000"/>
          </a:xfrm>
        </p:spPr>
        <p:txBody>
          <a:bodyPr/>
          <a:lstStyle/>
          <a:p>
            <a:pPr marL="0" indent="0">
              <a:lnSpc>
                <a:spcPct val="100000"/>
              </a:lnSpc>
              <a:spcBef>
                <a:spcPct val="50000"/>
              </a:spcBef>
              <a:spcAft>
                <a:spcPct val="0"/>
              </a:spcAft>
              <a:buNone/>
            </a:pPr>
            <a:r>
              <a:rPr lang="en-GB" sz="2000" dirty="0">
                <a:latin typeface="Arial"/>
                <a:cs typeface="Arial"/>
              </a:rPr>
              <a:t>During cooking the fat present in meat starts to melt. For healthy meat meals a grill or trivet used in dry cooking methods helps the fat to drip away into the cooking container. The melted fat also helps to stop the surface of the meat from getting too dry. </a:t>
            </a:r>
            <a:endParaRPr lang="en-US" sz="2000" dirty="0">
              <a:latin typeface="Arial"/>
              <a:cs typeface="Arial"/>
            </a:endParaRPr>
          </a:p>
          <a:p>
            <a:pPr marL="0" indent="0">
              <a:lnSpc>
                <a:spcPct val="100000"/>
              </a:lnSpc>
              <a:spcBef>
                <a:spcPct val="50000"/>
              </a:spcBef>
              <a:spcAft>
                <a:spcPct val="0"/>
              </a:spcAft>
              <a:buNone/>
            </a:pPr>
            <a:r>
              <a:rPr lang="en-GB" sz="2000" dirty="0">
                <a:latin typeface="Arial"/>
                <a:cs typeface="Arial"/>
              </a:rPr>
              <a:t>In moist methods of cookery, the fat melts into the cooking liquid and eventually rises to the top. For healthy meat dishes this fat can be skimmed off with a spoon.</a:t>
            </a:r>
            <a:endParaRPr lang="en-US" sz="2000" dirty="0">
              <a:latin typeface="Arial"/>
              <a:cs typeface="Arial"/>
            </a:endParaRP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5168" y="2157983"/>
            <a:ext cx="2488986" cy="3733479"/>
          </a:xfrm>
          <a:prstGeom prst="rect">
            <a:avLst/>
          </a:prstGeom>
        </p:spPr>
      </p:pic>
    </p:spTree>
    <p:extLst>
      <p:ext uri="{BB962C8B-B14F-4D97-AF65-F5344CB8AC3E}">
        <p14:creationId xmlns:p14="http://schemas.microsoft.com/office/powerpoint/2010/main" val="1567061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4D04-7A63-400F-888E-31F327F6E520}"/>
              </a:ext>
            </a:extLst>
          </p:cNvPr>
          <p:cNvSpPr>
            <a:spLocks noGrp="1"/>
          </p:cNvSpPr>
          <p:nvPr>
            <p:ph type="ctrTitle"/>
          </p:nvPr>
        </p:nvSpPr>
        <p:spPr/>
        <p:txBody>
          <a:bodyPr/>
          <a:lstStyle/>
          <a:p>
            <a:r>
              <a:rPr lang="en-GB" dirty="0">
                <a:latin typeface="Arial"/>
                <a:cs typeface="Arial"/>
              </a:rPr>
              <a:t>Preparing dishes with improved flavour</a:t>
            </a:r>
            <a:endParaRPr lang="en-GB" dirty="0"/>
          </a:p>
        </p:txBody>
      </p:sp>
      <p:sp>
        <p:nvSpPr>
          <p:cNvPr id="3" name="Subtitle 2">
            <a:extLst>
              <a:ext uri="{FF2B5EF4-FFF2-40B4-BE49-F238E27FC236}">
                <a16:creationId xmlns:a16="http://schemas.microsoft.com/office/drawing/2014/main" id="{9B6291F9-87CA-470B-AC99-F0AB5E45138A}"/>
              </a:ext>
            </a:extLst>
          </p:cNvPr>
          <p:cNvSpPr>
            <a:spLocks noGrp="1"/>
          </p:cNvSpPr>
          <p:nvPr>
            <p:ph type="subTitle" idx="1"/>
          </p:nvPr>
        </p:nvSpPr>
        <p:spPr>
          <a:xfrm>
            <a:off x="1169276" y="2571092"/>
            <a:ext cx="8441068" cy="3600000"/>
          </a:xfrm>
        </p:spPr>
        <p:txBody>
          <a:bodyPr/>
          <a:lstStyle/>
          <a:p>
            <a:pPr marL="0" indent="0">
              <a:lnSpc>
                <a:spcPct val="100000"/>
              </a:lnSpc>
              <a:spcBef>
                <a:spcPct val="50000"/>
              </a:spcBef>
              <a:spcAft>
                <a:spcPct val="0"/>
              </a:spcAft>
              <a:buNone/>
            </a:pPr>
            <a:r>
              <a:rPr lang="en-GB" sz="2000" dirty="0">
                <a:latin typeface="Arial"/>
                <a:cs typeface="Arial"/>
              </a:rPr>
              <a:t>Cooking meat increases </a:t>
            </a:r>
            <a:r>
              <a:rPr lang="en-GB" sz="2000" dirty="0" smtClean="0">
                <a:latin typeface="Arial"/>
                <a:cs typeface="Arial"/>
              </a:rPr>
              <a:t>the flavour through the </a:t>
            </a:r>
            <a:r>
              <a:rPr lang="en-GB" sz="2000" dirty="0" err="1" smtClean="0">
                <a:latin typeface="Arial"/>
                <a:cs typeface="Arial"/>
              </a:rPr>
              <a:t>Maillard</a:t>
            </a:r>
            <a:r>
              <a:rPr lang="en-GB" sz="2000" dirty="0" smtClean="0">
                <a:latin typeface="Arial"/>
                <a:cs typeface="Arial"/>
              </a:rPr>
              <a:t> reaction and </a:t>
            </a:r>
            <a:r>
              <a:rPr lang="en-GB" sz="2000" dirty="0">
                <a:latin typeface="Arial"/>
                <a:cs typeface="Arial"/>
              </a:rPr>
              <a:t>melting the fat. In dry methods of cooking the </a:t>
            </a:r>
            <a:r>
              <a:rPr lang="en-GB" sz="2000" dirty="0" smtClean="0">
                <a:latin typeface="Arial"/>
                <a:cs typeface="Arial"/>
              </a:rPr>
              <a:t>products of the </a:t>
            </a:r>
            <a:r>
              <a:rPr lang="en-GB" sz="2000" dirty="0" err="1" smtClean="0">
                <a:latin typeface="Arial"/>
                <a:cs typeface="Arial"/>
              </a:rPr>
              <a:t>Maillard</a:t>
            </a:r>
            <a:r>
              <a:rPr lang="en-GB" sz="2000" dirty="0" smtClean="0">
                <a:latin typeface="Arial"/>
                <a:cs typeface="Arial"/>
              </a:rPr>
              <a:t> reaction are </a:t>
            </a:r>
            <a:r>
              <a:rPr lang="en-GB" sz="2000" smtClean="0">
                <a:latin typeface="Arial"/>
                <a:cs typeface="Arial"/>
              </a:rPr>
              <a:t>greater and cling </a:t>
            </a:r>
            <a:r>
              <a:rPr lang="en-GB" sz="2000" dirty="0">
                <a:latin typeface="Arial"/>
                <a:cs typeface="Arial"/>
              </a:rPr>
              <a:t>to the meat surface. In moist methods of cooking they are absorbed into the cooking liquid. </a:t>
            </a:r>
            <a:endParaRPr lang="en-US" sz="2000" dirty="0">
              <a:latin typeface="Arial"/>
              <a:cs typeface="Arial"/>
            </a:endParaRPr>
          </a:p>
          <a:p>
            <a:pPr marL="0" indent="0">
              <a:lnSpc>
                <a:spcPct val="100000"/>
              </a:lnSpc>
              <a:spcBef>
                <a:spcPct val="50000"/>
              </a:spcBef>
              <a:spcAft>
                <a:spcPct val="0"/>
              </a:spcAft>
              <a:buNone/>
            </a:pPr>
            <a:endParaRPr lang="en-GB" sz="2000" dirty="0"/>
          </a:p>
          <a:p>
            <a:pPr marL="0" indent="0">
              <a:lnSpc>
                <a:spcPct val="100000"/>
              </a:lnSpc>
              <a:spcBef>
                <a:spcPct val="50000"/>
              </a:spcBef>
              <a:spcAft>
                <a:spcPct val="0"/>
              </a:spcAft>
              <a:buNone/>
            </a:pPr>
            <a:r>
              <a:rPr lang="en-GB" sz="2000" dirty="0">
                <a:latin typeface="Arial"/>
                <a:cs typeface="Arial"/>
              </a:rPr>
              <a:t>Extractives contain soluble flavour compounds, which are stronger in meat muscle from older animals and from muscle areas used the most. This can provide a depth of flavour to the dish or meal.</a:t>
            </a:r>
            <a:endParaRPr lang="en-US" sz="2000" dirty="0">
              <a:latin typeface="Arial"/>
              <a:cs typeface="Arial"/>
            </a:endParaRP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1242" y="2283798"/>
            <a:ext cx="2036064" cy="3054096"/>
          </a:xfrm>
          <a:prstGeom prst="rect">
            <a:avLst/>
          </a:prstGeom>
        </p:spPr>
      </p:pic>
    </p:spTree>
    <p:extLst>
      <p:ext uri="{BB962C8B-B14F-4D97-AF65-F5344CB8AC3E}">
        <p14:creationId xmlns:p14="http://schemas.microsoft.com/office/powerpoint/2010/main" val="1830904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6594-2981-4078-9D66-28902C58EA36}"/>
              </a:ext>
            </a:extLst>
          </p:cNvPr>
          <p:cNvSpPr>
            <a:spLocks noGrp="1"/>
          </p:cNvSpPr>
          <p:nvPr>
            <p:ph type="ctrTitle"/>
          </p:nvPr>
        </p:nvSpPr>
        <p:spPr/>
        <p:txBody>
          <a:bodyPr/>
          <a:lstStyle/>
          <a:p>
            <a:r>
              <a:rPr lang="en-GB" dirty="0">
                <a:latin typeface="Arial"/>
                <a:cs typeface="Arial"/>
              </a:rPr>
              <a:t>Preparing dishes with improved flavour</a:t>
            </a:r>
            <a:endParaRPr lang="en-GB" dirty="0"/>
          </a:p>
        </p:txBody>
      </p:sp>
      <p:sp>
        <p:nvSpPr>
          <p:cNvPr id="3" name="Subtitle 2">
            <a:extLst>
              <a:ext uri="{FF2B5EF4-FFF2-40B4-BE49-F238E27FC236}">
                <a16:creationId xmlns:a16="http://schemas.microsoft.com/office/drawing/2014/main" id="{CEA47275-752C-4CB9-8CF7-E0D0C5EC4511}"/>
              </a:ext>
            </a:extLst>
          </p:cNvPr>
          <p:cNvSpPr>
            <a:spLocks noGrp="1"/>
          </p:cNvSpPr>
          <p:nvPr>
            <p:ph type="subTitle" idx="1"/>
          </p:nvPr>
        </p:nvSpPr>
        <p:spPr>
          <a:xfrm>
            <a:off x="1169276" y="2571092"/>
            <a:ext cx="7453516" cy="3600000"/>
          </a:xfrm>
        </p:spPr>
        <p:txBody>
          <a:bodyPr/>
          <a:lstStyle/>
          <a:p>
            <a:pPr marL="0" indent="0">
              <a:lnSpc>
                <a:spcPct val="100000"/>
              </a:lnSpc>
              <a:spcBef>
                <a:spcPct val="50000"/>
              </a:spcBef>
              <a:spcAft>
                <a:spcPct val="0"/>
              </a:spcAft>
              <a:buNone/>
            </a:pPr>
            <a:r>
              <a:rPr lang="en-GB" sz="2000" dirty="0">
                <a:latin typeface="Arial"/>
                <a:cs typeface="Arial"/>
              </a:rPr>
              <a:t>Fat contains flavouring compounds which release characteristic smells associated with lamb, beef and pork during cooking. The melted fat also helps to crisp the surface of cooked meat which increases the flavour.</a:t>
            </a:r>
            <a:endParaRPr lang="en-US" sz="2000" dirty="0">
              <a:cs typeface="Arial"/>
            </a:endParaRPr>
          </a:p>
          <a:p>
            <a:pPr>
              <a:lnSpc>
                <a:spcPct val="100000"/>
              </a:lnSpc>
              <a:spcBef>
                <a:spcPct val="50000"/>
              </a:spcBef>
              <a:spcAft>
                <a:spcPct val="0"/>
              </a:spcAft>
            </a:pPr>
            <a:endParaRPr lang="en-GB" sz="2000" dirty="0"/>
          </a:p>
          <a:p>
            <a:pPr marL="0" indent="0">
              <a:lnSpc>
                <a:spcPct val="100000"/>
              </a:lnSpc>
              <a:spcBef>
                <a:spcPct val="50000"/>
              </a:spcBef>
              <a:spcAft>
                <a:spcPct val="0"/>
              </a:spcAft>
              <a:buNone/>
            </a:pPr>
            <a:r>
              <a:rPr lang="en-GB" sz="2000" dirty="0">
                <a:latin typeface="Arial"/>
                <a:cs typeface="Arial"/>
              </a:rPr>
              <a:t>Apart from the development of natural meat flavours, cooking helps the absorption of any flavourings such as herbs and spices added during cooking.</a:t>
            </a:r>
            <a:endParaRPr lang="en-US" sz="2000" dirty="0">
              <a:cs typeface="Arial"/>
            </a:endParaRPr>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28591" y="2965378"/>
            <a:ext cx="3058194" cy="2024524"/>
          </a:xfrm>
          <a:prstGeom prst="rect">
            <a:avLst/>
          </a:prstGeom>
        </p:spPr>
      </p:pic>
    </p:spTree>
    <p:extLst>
      <p:ext uri="{BB962C8B-B14F-4D97-AF65-F5344CB8AC3E}">
        <p14:creationId xmlns:p14="http://schemas.microsoft.com/office/powerpoint/2010/main" val="3074790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111F-8ED3-4177-B94B-BAA3066805B4}"/>
              </a:ext>
            </a:extLst>
          </p:cNvPr>
          <p:cNvSpPr>
            <a:spLocks noGrp="1"/>
          </p:cNvSpPr>
          <p:nvPr>
            <p:ph type="ctrTitle"/>
          </p:nvPr>
        </p:nvSpPr>
        <p:spPr/>
        <p:txBody>
          <a:bodyPr/>
          <a:lstStyle/>
          <a:p>
            <a:r>
              <a:rPr lang="en-GB" dirty="0">
                <a:latin typeface="Arial"/>
                <a:cs typeface="Arial"/>
              </a:rPr>
              <a:t>Colour changes during preparation</a:t>
            </a:r>
            <a:endParaRPr lang="en-GB" dirty="0"/>
          </a:p>
        </p:txBody>
      </p:sp>
      <p:sp>
        <p:nvSpPr>
          <p:cNvPr id="3" name="Subtitle 2">
            <a:extLst>
              <a:ext uri="{FF2B5EF4-FFF2-40B4-BE49-F238E27FC236}">
                <a16:creationId xmlns:a16="http://schemas.microsoft.com/office/drawing/2014/main" id="{EA432873-2310-4903-8F10-2739237C0BC9}"/>
              </a:ext>
            </a:extLst>
          </p:cNvPr>
          <p:cNvSpPr>
            <a:spLocks noGrp="1"/>
          </p:cNvSpPr>
          <p:nvPr>
            <p:ph type="subTitle" idx="1"/>
          </p:nvPr>
        </p:nvSpPr>
        <p:spPr>
          <a:xfrm>
            <a:off x="1169276" y="2571092"/>
            <a:ext cx="7418134" cy="3600000"/>
          </a:xfrm>
        </p:spPr>
        <p:txBody>
          <a:bodyPr/>
          <a:lstStyle/>
          <a:p>
            <a:pPr marL="0" indent="0">
              <a:lnSpc>
                <a:spcPct val="100000"/>
              </a:lnSpc>
              <a:spcBef>
                <a:spcPct val="50000"/>
              </a:spcBef>
              <a:spcAft>
                <a:spcPct val="0"/>
              </a:spcAft>
              <a:buNone/>
            </a:pPr>
            <a:r>
              <a:rPr lang="en-GB" sz="2000" dirty="0">
                <a:latin typeface="Arial"/>
                <a:cs typeface="Arial"/>
              </a:rPr>
              <a:t>When meat is cooked the colour changes from red to brown. </a:t>
            </a:r>
            <a:endParaRPr lang="en-US" sz="2000" dirty="0">
              <a:cs typeface="Arial"/>
            </a:endParaRPr>
          </a:p>
          <a:p>
            <a:pPr marL="0" indent="0">
              <a:lnSpc>
                <a:spcPct val="100000"/>
              </a:lnSpc>
              <a:spcBef>
                <a:spcPct val="50000"/>
              </a:spcBef>
              <a:spcAft>
                <a:spcPct val="0"/>
              </a:spcAft>
              <a:buNone/>
            </a:pPr>
            <a:r>
              <a:rPr lang="en-GB" sz="2000" dirty="0">
                <a:latin typeface="Arial"/>
                <a:cs typeface="Arial"/>
              </a:rPr>
              <a:t>Meat muscle contains a protein called myoglobin (similar to haemoglobin) which gives meat its red colour. Immediately after cutting, meat is a purple colour, which turns to bright red after about thirty minutes as myoglobin takes on oxygen to form oxymyoglobin.  </a:t>
            </a:r>
            <a:endParaRPr lang="en-US" sz="2000" dirty="0">
              <a:cs typeface="Arial"/>
            </a:endParaRPr>
          </a:p>
          <a:p>
            <a:pPr marL="0" indent="0">
              <a:lnSpc>
                <a:spcPct val="100000"/>
              </a:lnSpc>
              <a:spcBef>
                <a:spcPct val="50000"/>
              </a:spcBef>
              <a:spcAft>
                <a:spcPct val="0"/>
              </a:spcAft>
              <a:buNone/>
            </a:pPr>
            <a:r>
              <a:rPr lang="en-GB" sz="2000" dirty="0">
                <a:latin typeface="Arial"/>
                <a:cs typeface="Arial"/>
              </a:rPr>
              <a:t>After several days of exposure to air the surface of meat turns a brownish colour as the myoglobin oxidises to become metmyoglobin. </a:t>
            </a:r>
            <a:endParaRPr lang="en-US" sz="2000" dirty="0">
              <a:cs typeface="Arial"/>
            </a:endParaRPr>
          </a:p>
          <a:p>
            <a:pPr marL="0" indent="0">
              <a:lnSpc>
                <a:spcPct val="100000"/>
              </a:lnSpc>
              <a:spcBef>
                <a:spcPct val="50000"/>
              </a:spcBef>
              <a:spcAft>
                <a:spcPct val="0"/>
              </a:spcAft>
              <a:buNone/>
            </a:pPr>
            <a:r>
              <a:rPr lang="en-GB" sz="2000" dirty="0">
                <a:latin typeface="Arial"/>
                <a:cs typeface="Arial"/>
              </a:rPr>
              <a:t>During cooking all these pigments are denatured and the meat will take on a brownish colour throughout. </a:t>
            </a:r>
            <a:endParaRPr lang="en-GB" sz="2000" dirty="0">
              <a:cs typeface="Arial"/>
            </a:endParaRPr>
          </a:p>
        </p:txBody>
      </p:sp>
      <p:pic>
        <p:nvPicPr>
          <p:cNvPr id="5" name="Picture 5" descr="A pan of food on a grill&#10;&#10;Description generated with very high confidence">
            <a:extLst>
              <a:ext uri="{FF2B5EF4-FFF2-40B4-BE49-F238E27FC236}">
                <a16:creationId xmlns:a16="http://schemas.microsoft.com/office/drawing/2014/main" id="{AE895787-6C4C-4107-AB2A-9A7C666F8779}"/>
              </a:ext>
            </a:extLst>
          </p:cNvPr>
          <p:cNvPicPr>
            <a:picLocks noChangeAspect="1"/>
          </p:cNvPicPr>
          <p:nvPr/>
        </p:nvPicPr>
        <p:blipFill>
          <a:blip r:embed="rId2"/>
          <a:stretch>
            <a:fillRect/>
          </a:stretch>
        </p:blipFill>
        <p:spPr>
          <a:xfrm>
            <a:off x="9260371" y="3192532"/>
            <a:ext cx="2457450" cy="1466850"/>
          </a:xfrm>
          <a:prstGeom prst="rect">
            <a:avLst/>
          </a:prstGeom>
        </p:spPr>
      </p:pic>
    </p:spTree>
    <p:extLst>
      <p:ext uri="{BB962C8B-B14F-4D97-AF65-F5344CB8AC3E}">
        <p14:creationId xmlns:p14="http://schemas.microsoft.com/office/powerpoint/2010/main" val="2647596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F0DD-A263-448D-B565-2E7514FA0ABB}"/>
              </a:ext>
            </a:extLst>
          </p:cNvPr>
          <p:cNvSpPr>
            <a:spLocks noGrp="1"/>
          </p:cNvSpPr>
          <p:nvPr>
            <p:ph type="ctrTitle"/>
          </p:nvPr>
        </p:nvSpPr>
        <p:spPr/>
        <p:txBody>
          <a:bodyPr/>
          <a:lstStyle/>
          <a:p>
            <a:r>
              <a:rPr lang="en-GB" dirty="0">
                <a:latin typeface="Arial"/>
                <a:cs typeface="Arial"/>
              </a:rPr>
              <a:t>Summary</a:t>
            </a:r>
            <a:endParaRPr lang="en-GB" dirty="0"/>
          </a:p>
        </p:txBody>
      </p:sp>
      <p:sp>
        <p:nvSpPr>
          <p:cNvPr id="3" name="Subtitle 2">
            <a:extLst>
              <a:ext uri="{FF2B5EF4-FFF2-40B4-BE49-F238E27FC236}">
                <a16:creationId xmlns:a16="http://schemas.microsoft.com/office/drawing/2014/main" id="{5C6E3041-CEE6-4A4B-AE73-ED19D212369F}"/>
              </a:ext>
            </a:extLst>
          </p:cNvPr>
          <p:cNvSpPr>
            <a:spLocks noGrp="1"/>
          </p:cNvSpPr>
          <p:nvPr>
            <p:ph type="subTitle" idx="1"/>
          </p:nvPr>
        </p:nvSpPr>
        <p:spPr>
          <a:xfrm>
            <a:off x="1033577" y="2059613"/>
            <a:ext cx="9720000" cy="3600000"/>
          </a:xfrm>
        </p:spPr>
        <p:txBody>
          <a:bodyPr/>
          <a:lstStyle/>
          <a:p>
            <a:pPr>
              <a:lnSpc>
                <a:spcPct val="100000"/>
              </a:lnSpc>
              <a:spcBef>
                <a:spcPct val="50000"/>
              </a:spcBef>
              <a:spcAft>
                <a:spcPct val="0"/>
              </a:spcAft>
              <a:buFont typeface="Arial"/>
              <a:buChar char="•"/>
            </a:pPr>
            <a:r>
              <a:rPr lang="en-GB" sz="2000" dirty="0">
                <a:latin typeface="Arial"/>
                <a:cs typeface="Arial"/>
              </a:rPr>
              <a:t>Food preservation is important to increase the shelf life of products.</a:t>
            </a:r>
            <a:endParaRPr lang="en-US" sz="2000">
              <a:cs typeface="Arial"/>
            </a:endParaRPr>
          </a:p>
          <a:p>
            <a:pPr>
              <a:lnSpc>
                <a:spcPct val="100000"/>
              </a:lnSpc>
              <a:spcBef>
                <a:spcPct val="50000"/>
              </a:spcBef>
              <a:spcAft>
                <a:spcPct val="0"/>
              </a:spcAft>
              <a:buFont typeface="Arial"/>
              <a:buChar char="•"/>
            </a:pPr>
            <a:r>
              <a:rPr lang="en-GB" sz="2000" dirty="0">
                <a:latin typeface="Arial"/>
                <a:cs typeface="Arial"/>
              </a:rPr>
              <a:t>Shelf life depends on: water; acidity; hygienic handling; methods of preservation.</a:t>
            </a:r>
            <a:endParaRPr lang="en-US" sz="2000">
              <a:latin typeface="Arial"/>
              <a:cs typeface="Arial"/>
            </a:endParaRPr>
          </a:p>
          <a:p>
            <a:pPr>
              <a:lnSpc>
                <a:spcPct val="100000"/>
              </a:lnSpc>
              <a:spcBef>
                <a:spcPct val="50000"/>
              </a:spcBef>
              <a:spcAft>
                <a:spcPct val="0"/>
              </a:spcAft>
              <a:buFont typeface="Arial"/>
              <a:buChar char="•"/>
            </a:pPr>
            <a:r>
              <a:rPr lang="en-GB" sz="2000" dirty="0">
                <a:latin typeface="Arial"/>
                <a:cs typeface="Arial"/>
              </a:rPr>
              <a:t>Convection is where currents of hot air or hot liquid transfer the heat energy to the food.</a:t>
            </a:r>
            <a:endParaRPr lang="en-US" sz="2000">
              <a:latin typeface="Arial"/>
              <a:cs typeface="Arial"/>
            </a:endParaRPr>
          </a:p>
          <a:p>
            <a:pPr>
              <a:lnSpc>
                <a:spcPct val="100000"/>
              </a:lnSpc>
              <a:spcBef>
                <a:spcPct val="50000"/>
              </a:spcBef>
              <a:spcAft>
                <a:spcPct val="0"/>
              </a:spcAft>
              <a:buFont typeface="Arial"/>
              <a:buChar char="•"/>
            </a:pPr>
            <a:r>
              <a:rPr lang="en-GB" sz="2000" dirty="0">
                <a:latin typeface="Arial"/>
                <a:cs typeface="Arial"/>
              </a:rPr>
              <a:t>Conduction is where heat is transferred through solid objects by the vibration of heated molecules. </a:t>
            </a:r>
            <a:endParaRPr lang="en-US" sz="2000">
              <a:latin typeface="Arial"/>
              <a:cs typeface="Arial"/>
            </a:endParaRPr>
          </a:p>
          <a:p>
            <a:pPr>
              <a:lnSpc>
                <a:spcPct val="100000"/>
              </a:lnSpc>
              <a:spcBef>
                <a:spcPct val="50000"/>
              </a:spcBef>
              <a:spcAft>
                <a:spcPct val="0"/>
              </a:spcAft>
              <a:buFont typeface="Arial"/>
              <a:buChar char="•"/>
            </a:pPr>
            <a:r>
              <a:rPr lang="en-GB" sz="2000" dirty="0">
                <a:latin typeface="Arial"/>
                <a:cs typeface="Arial"/>
              </a:rPr>
              <a:t>Radiation is where heat is transferred from a heat source in the form of rays which travel quickly in straight lines. </a:t>
            </a:r>
            <a:endParaRPr lang="en-US" sz="2000">
              <a:latin typeface="Arial"/>
              <a:cs typeface="Arial"/>
            </a:endParaRPr>
          </a:p>
          <a:p>
            <a:pPr>
              <a:lnSpc>
                <a:spcPct val="100000"/>
              </a:lnSpc>
              <a:spcBef>
                <a:spcPct val="50000"/>
              </a:spcBef>
              <a:spcAft>
                <a:spcPct val="0"/>
              </a:spcAft>
              <a:buFont typeface="Arial"/>
              <a:buChar char="•"/>
            </a:pPr>
            <a:r>
              <a:rPr lang="en-GB" sz="2000" dirty="0">
                <a:latin typeface="Arial"/>
                <a:cs typeface="Arial"/>
              </a:rPr>
              <a:t>Meat can be tenderised by physical action, enzymes or marinades containing an acid.</a:t>
            </a:r>
            <a:endParaRPr lang="en-US" sz="2000">
              <a:latin typeface="Arial"/>
              <a:cs typeface="Arial"/>
            </a:endParaRPr>
          </a:p>
          <a:p>
            <a:pPr>
              <a:lnSpc>
                <a:spcPct val="100000"/>
              </a:lnSpc>
              <a:spcBef>
                <a:spcPct val="50000"/>
              </a:spcBef>
              <a:spcAft>
                <a:spcPct val="0"/>
              </a:spcAft>
              <a:buFont typeface="Arial"/>
              <a:buChar char="•"/>
            </a:pPr>
            <a:r>
              <a:rPr lang="en-GB" sz="2000" dirty="0">
                <a:latin typeface="Arial"/>
                <a:cs typeface="Arial"/>
              </a:rPr>
              <a:t>Meat changes colour during food preparation when the pigment myoglobin changes.</a:t>
            </a:r>
            <a:endParaRPr lang="en-US" sz="2000" dirty="0">
              <a:latin typeface="Arial"/>
              <a:cs typeface="Arial"/>
            </a:endParaRPr>
          </a:p>
          <a:p>
            <a:pPr marL="0" indent="0">
              <a:buNone/>
            </a:pPr>
            <a:endParaRPr lang="en-GB" dirty="0"/>
          </a:p>
        </p:txBody>
      </p:sp>
    </p:spTree>
    <p:extLst>
      <p:ext uri="{BB962C8B-B14F-4D97-AF65-F5344CB8AC3E}">
        <p14:creationId xmlns:p14="http://schemas.microsoft.com/office/powerpoint/2010/main" val="315145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9B0B-B6B5-4C11-89E5-4B2FDD13B0A6}"/>
              </a:ext>
            </a:extLst>
          </p:cNvPr>
          <p:cNvSpPr>
            <a:spLocks noGrp="1"/>
          </p:cNvSpPr>
          <p:nvPr>
            <p:ph type="ctrTitle"/>
          </p:nvPr>
        </p:nvSpPr>
        <p:spPr/>
        <p:txBody>
          <a:bodyPr/>
          <a:lstStyle/>
          <a:p>
            <a:r>
              <a:rPr lang="en-GB" dirty="0">
                <a:latin typeface="Arial"/>
                <a:cs typeface="Arial"/>
              </a:rPr>
              <a:t>Food spoilage</a:t>
            </a:r>
            <a:endParaRPr lang="en-GB" dirty="0"/>
          </a:p>
        </p:txBody>
      </p:sp>
      <p:sp>
        <p:nvSpPr>
          <p:cNvPr id="3" name="Subtitle 2">
            <a:extLst>
              <a:ext uri="{FF2B5EF4-FFF2-40B4-BE49-F238E27FC236}">
                <a16:creationId xmlns:a16="http://schemas.microsoft.com/office/drawing/2014/main" id="{B2C8E7E1-D1EA-4F54-9E97-7DB0B22685C1}"/>
              </a:ext>
            </a:extLst>
          </p:cNvPr>
          <p:cNvSpPr>
            <a:spLocks noGrp="1"/>
          </p:cNvSpPr>
          <p:nvPr>
            <p:ph type="subTitle" idx="1"/>
          </p:nvPr>
        </p:nvSpPr>
        <p:spPr>
          <a:xfrm>
            <a:off x="1169276" y="2571092"/>
            <a:ext cx="8569084" cy="3600000"/>
          </a:xfrm>
        </p:spPr>
        <p:txBody>
          <a:bodyPr/>
          <a:lstStyle/>
          <a:p>
            <a:pPr marL="0" indent="0">
              <a:lnSpc>
                <a:spcPct val="100000"/>
              </a:lnSpc>
              <a:spcBef>
                <a:spcPct val="50000"/>
              </a:spcBef>
              <a:spcAft>
                <a:spcPct val="0"/>
              </a:spcAft>
              <a:buNone/>
            </a:pPr>
            <a:r>
              <a:rPr lang="en-GB" sz="2000" dirty="0">
                <a:latin typeface="Arial"/>
                <a:cs typeface="Arial"/>
              </a:rPr>
              <a:t>Food becomes spoiled when it loses water and dries </a:t>
            </a:r>
            <a:r>
              <a:rPr lang="en-GB" sz="2000" dirty="0" smtClean="0">
                <a:latin typeface="Arial"/>
                <a:cs typeface="Arial"/>
              </a:rPr>
              <a:t>out or bacteria that have an unpleasant flavour or smell grow and multiply. </a:t>
            </a:r>
            <a:r>
              <a:rPr lang="en-GB" sz="2000" dirty="0">
                <a:latin typeface="Arial"/>
                <a:cs typeface="Arial"/>
              </a:rPr>
              <a:t>All food contains a quantity of water - the longer the food is exposed to air the more water it will lose due to evaporation. </a:t>
            </a:r>
            <a:endParaRPr lang="en-US" sz="2000" dirty="0">
              <a:latin typeface="Arial"/>
              <a:cs typeface="Arial"/>
            </a:endParaRPr>
          </a:p>
          <a:p>
            <a:pPr marL="0" indent="0">
              <a:lnSpc>
                <a:spcPct val="100000"/>
              </a:lnSpc>
              <a:spcBef>
                <a:spcPct val="50000"/>
              </a:spcBef>
              <a:spcAft>
                <a:spcPct val="0"/>
              </a:spcAft>
              <a:buNone/>
            </a:pPr>
            <a:endParaRPr lang="en-GB" sz="2000" dirty="0"/>
          </a:p>
          <a:p>
            <a:pPr marL="0" indent="0">
              <a:lnSpc>
                <a:spcPct val="100000"/>
              </a:lnSpc>
              <a:spcBef>
                <a:spcPct val="50000"/>
              </a:spcBef>
              <a:spcAft>
                <a:spcPct val="0"/>
              </a:spcAft>
              <a:buNone/>
            </a:pPr>
            <a:r>
              <a:rPr lang="en-GB" sz="2000" dirty="0">
                <a:latin typeface="Arial"/>
                <a:cs typeface="Arial"/>
              </a:rPr>
              <a:t>Covering and packaging foods with suitable materials slows down water loss. </a:t>
            </a:r>
            <a:endParaRPr lang="en-US" sz="2000" dirty="0">
              <a:latin typeface="Arial"/>
              <a:cs typeface="Arial"/>
            </a:endParaRPr>
          </a:p>
          <a:p>
            <a:pPr marL="0" indent="0">
              <a:lnSpc>
                <a:spcPct val="100000"/>
              </a:lnSpc>
              <a:spcBef>
                <a:spcPct val="50000"/>
              </a:spcBef>
              <a:spcAft>
                <a:spcPct val="0"/>
              </a:spcAft>
              <a:buNone/>
            </a:pPr>
            <a:endParaRPr lang="en-GB" sz="2000" dirty="0"/>
          </a:p>
          <a:p>
            <a:pPr marL="0" indent="0">
              <a:lnSpc>
                <a:spcPct val="100000"/>
              </a:lnSpc>
              <a:spcBef>
                <a:spcPct val="50000"/>
              </a:spcBef>
              <a:spcAft>
                <a:spcPct val="0"/>
              </a:spcAft>
              <a:buNone/>
            </a:pPr>
            <a:r>
              <a:rPr lang="en-GB" sz="2000" dirty="0">
                <a:latin typeface="Arial"/>
                <a:cs typeface="Arial"/>
              </a:rPr>
              <a:t>Preservation methods such as vacuum sealing or deep-freezing also prevents water loss.</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82706" y="4371092"/>
            <a:ext cx="2365354" cy="1577691"/>
          </a:xfrm>
          <a:prstGeom prst="rect">
            <a:avLst/>
          </a:prstGeom>
        </p:spPr>
      </p:pic>
      <p:pic>
        <p:nvPicPr>
          <p:cNvPr id="5" name="Picture 2" descr="S:\Shared\EDUCATION TEAM FILES\Photographs Oct 2018 onwards\Medium size photos\bread with moul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92797" y="1932237"/>
            <a:ext cx="1884390" cy="188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782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a:cs typeface="Arial"/>
              </a:rPr>
              <a:t>Meat storage, preparation and cooking</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121900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47B9-3B5D-4A41-92C2-5E42C3B79EB8}"/>
              </a:ext>
            </a:extLst>
          </p:cNvPr>
          <p:cNvSpPr>
            <a:spLocks noGrp="1"/>
          </p:cNvSpPr>
          <p:nvPr>
            <p:ph type="ctrTitle"/>
          </p:nvPr>
        </p:nvSpPr>
        <p:spPr/>
        <p:txBody>
          <a:bodyPr/>
          <a:lstStyle/>
          <a:p>
            <a:r>
              <a:rPr lang="en-GB" dirty="0">
                <a:latin typeface="Arial"/>
                <a:cs typeface="Arial"/>
              </a:rPr>
              <a:t>Preventing food spoilage</a:t>
            </a:r>
            <a:endParaRPr lang="en-GB" dirty="0"/>
          </a:p>
        </p:txBody>
      </p:sp>
      <p:sp>
        <p:nvSpPr>
          <p:cNvPr id="3" name="Subtitle 2">
            <a:extLst>
              <a:ext uri="{FF2B5EF4-FFF2-40B4-BE49-F238E27FC236}">
                <a16:creationId xmlns:a16="http://schemas.microsoft.com/office/drawing/2014/main" id="{56E14E8A-A604-40FA-A1DE-6AB5AB5C514E}"/>
              </a:ext>
            </a:extLst>
          </p:cNvPr>
          <p:cNvSpPr>
            <a:spLocks noGrp="1"/>
          </p:cNvSpPr>
          <p:nvPr>
            <p:ph type="subTitle" idx="1"/>
          </p:nvPr>
        </p:nvSpPr>
        <p:spPr>
          <a:xfrm>
            <a:off x="1044016" y="2404078"/>
            <a:ext cx="8218856" cy="3600000"/>
          </a:xfrm>
        </p:spPr>
        <p:txBody>
          <a:bodyPr/>
          <a:lstStyle/>
          <a:p>
            <a:pPr marL="0" indent="0">
              <a:lnSpc>
                <a:spcPct val="100000"/>
              </a:lnSpc>
              <a:spcBef>
                <a:spcPct val="50000"/>
              </a:spcBef>
              <a:spcAft>
                <a:spcPct val="0"/>
              </a:spcAft>
              <a:buNone/>
            </a:pPr>
            <a:r>
              <a:rPr lang="en-GB" sz="2000" dirty="0">
                <a:latin typeface="Arial"/>
                <a:cs typeface="Arial"/>
              </a:rPr>
              <a:t>If raw food is cooked for a sufficient length of time, enzymes and most micro-organisms are destroyed. </a:t>
            </a:r>
            <a:endParaRPr lang="en-US" sz="2000" dirty="0">
              <a:latin typeface="Arial"/>
              <a:cs typeface="Arial"/>
            </a:endParaRPr>
          </a:p>
          <a:p>
            <a:pPr marL="0" indent="0">
              <a:lnSpc>
                <a:spcPct val="100000"/>
              </a:lnSpc>
              <a:spcBef>
                <a:spcPct val="50000"/>
              </a:spcBef>
              <a:spcAft>
                <a:spcPct val="0"/>
              </a:spcAft>
              <a:buNone/>
            </a:pPr>
            <a:r>
              <a:rPr lang="en-GB" sz="2000" dirty="0">
                <a:latin typeface="Arial"/>
                <a:cs typeface="Arial"/>
              </a:rPr>
              <a:t>However, if cooked food is stored for any length of time, it can become re-contaminated by micro-organisms which will then start to cause deterioration. </a:t>
            </a:r>
            <a:endParaRPr lang="en-US" sz="2000" dirty="0">
              <a:latin typeface="Arial"/>
              <a:cs typeface="Arial"/>
            </a:endParaRPr>
          </a:p>
          <a:p>
            <a:pPr marL="0" indent="0">
              <a:lnSpc>
                <a:spcPct val="100000"/>
              </a:lnSpc>
              <a:spcBef>
                <a:spcPct val="50000"/>
              </a:spcBef>
              <a:spcAft>
                <a:spcPct val="0"/>
              </a:spcAft>
              <a:buNone/>
            </a:pPr>
            <a:r>
              <a:rPr lang="en-GB" sz="2000" dirty="0">
                <a:latin typeface="Arial"/>
                <a:cs typeface="Arial"/>
              </a:rPr>
              <a:t>To prevent this, all raw and cooked food needs to be handled hygienically and must be properly packaged. It must then be stored at the correct temperature to prevent the action and multiplication of micro-organisms. Raw and cooked meats should be stored in the refrigerator between 0-3°C. This should be covered and stored away from other fresh foods in the refrigerator. For extended shelf life meat needs to be frozen.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7152" y="3044951"/>
            <a:ext cx="2844848" cy="1894713"/>
          </a:xfrm>
          <a:prstGeom prst="rect">
            <a:avLst/>
          </a:prstGeom>
        </p:spPr>
      </p:pic>
    </p:spTree>
    <p:extLst>
      <p:ext uri="{BB962C8B-B14F-4D97-AF65-F5344CB8AC3E}">
        <p14:creationId xmlns:p14="http://schemas.microsoft.com/office/powerpoint/2010/main" val="188200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12E80-F5FE-4ED3-AC65-19CE32EE2A3E}"/>
              </a:ext>
            </a:extLst>
          </p:cNvPr>
          <p:cNvSpPr>
            <a:spLocks noGrp="1"/>
          </p:cNvSpPr>
          <p:nvPr>
            <p:ph type="ctrTitle"/>
          </p:nvPr>
        </p:nvSpPr>
        <p:spPr/>
        <p:txBody>
          <a:bodyPr/>
          <a:lstStyle/>
          <a:p>
            <a:r>
              <a:rPr lang="en-GB" dirty="0">
                <a:latin typeface="Arial"/>
                <a:cs typeface="Arial"/>
              </a:rPr>
              <a:t>Shelf life of meat</a:t>
            </a:r>
            <a:endParaRPr lang="en-GB" dirty="0"/>
          </a:p>
        </p:txBody>
      </p:sp>
      <p:sp>
        <p:nvSpPr>
          <p:cNvPr id="3" name="Subtitle 2">
            <a:extLst>
              <a:ext uri="{FF2B5EF4-FFF2-40B4-BE49-F238E27FC236}">
                <a16:creationId xmlns:a16="http://schemas.microsoft.com/office/drawing/2014/main" id="{72A58627-CB86-40A2-91A0-80F6BACDB878}"/>
              </a:ext>
            </a:extLst>
          </p:cNvPr>
          <p:cNvSpPr>
            <a:spLocks noGrp="1"/>
          </p:cNvSpPr>
          <p:nvPr>
            <p:ph type="subTitle" idx="1"/>
          </p:nvPr>
        </p:nvSpPr>
        <p:spPr>
          <a:xfrm>
            <a:off x="1169276" y="2122242"/>
            <a:ext cx="9720000" cy="3600000"/>
          </a:xfrm>
        </p:spPr>
        <p:txBody>
          <a:bodyPr/>
          <a:lstStyle/>
          <a:p>
            <a:pPr marL="0" indent="0">
              <a:lnSpc>
                <a:spcPct val="100000"/>
              </a:lnSpc>
              <a:spcBef>
                <a:spcPct val="50000"/>
              </a:spcBef>
              <a:spcAft>
                <a:spcPct val="0"/>
              </a:spcAft>
              <a:buNone/>
            </a:pPr>
            <a:r>
              <a:rPr lang="en-GB" sz="2000" dirty="0">
                <a:latin typeface="Arial"/>
                <a:cs typeface="Arial"/>
              </a:rPr>
              <a:t>If the carcase is hygienically prepared, the following </a:t>
            </a:r>
            <a:r>
              <a:rPr lang="en-GB" sz="2000" dirty="0" smtClean="0">
                <a:latin typeface="Arial"/>
                <a:cs typeface="Arial"/>
              </a:rPr>
              <a:t>minimum carcase</a:t>
            </a:r>
            <a:r>
              <a:rPr lang="en-GB" sz="2000" dirty="0">
                <a:latin typeface="Arial"/>
                <a:cs typeface="Arial"/>
              </a:rPr>
              <a:t> storage life can be expected:</a:t>
            </a:r>
            <a:endParaRPr lang="en-US" sz="2000" dirty="0">
              <a:latin typeface="Arial"/>
              <a:cs typeface="Arial"/>
            </a:endParaRPr>
          </a:p>
          <a:p>
            <a:pPr>
              <a:lnSpc>
                <a:spcPct val="100000"/>
              </a:lnSpc>
              <a:spcBef>
                <a:spcPct val="50000"/>
              </a:spcBef>
              <a:spcAft>
                <a:spcPct val="0"/>
              </a:spcAft>
              <a:buFont typeface="Arial"/>
              <a:buChar char="•"/>
            </a:pPr>
            <a:r>
              <a:rPr lang="en-GB" sz="2000" dirty="0" smtClean="0">
                <a:latin typeface="Arial"/>
                <a:cs typeface="Arial"/>
              </a:rPr>
              <a:t>beef and veal up to 21 days;</a:t>
            </a:r>
            <a:endParaRPr lang="en-US" sz="2000" dirty="0" smtClean="0">
              <a:latin typeface="Arial"/>
              <a:cs typeface="Arial"/>
            </a:endParaRPr>
          </a:p>
          <a:p>
            <a:pPr>
              <a:lnSpc>
                <a:spcPct val="100000"/>
              </a:lnSpc>
              <a:spcBef>
                <a:spcPct val="50000"/>
              </a:spcBef>
              <a:spcAft>
                <a:spcPct val="0"/>
              </a:spcAft>
              <a:buFont typeface="Arial"/>
              <a:buChar char="•"/>
            </a:pPr>
            <a:r>
              <a:rPr lang="en-GB" sz="2000" dirty="0" smtClean="0">
                <a:latin typeface="Arial"/>
                <a:cs typeface="Arial"/>
              </a:rPr>
              <a:t>lamb up to 15 days;</a:t>
            </a:r>
            <a:endParaRPr lang="en-US" sz="2000" dirty="0" smtClean="0">
              <a:latin typeface="Arial"/>
              <a:cs typeface="Arial"/>
            </a:endParaRPr>
          </a:p>
          <a:p>
            <a:pPr>
              <a:lnSpc>
                <a:spcPct val="100000"/>
              </a:lnSpc>
              <a:spcBef>
                <a:spcPct val="50000"/>
              </a:spcBef>
              <a:spcAft>
                <a:spcPct val="0"/>
              </a:spcAft>
              <a:buFont typeface="Arial"/>
              <a:buChar char="•"/>
            </a:pPr>
            <a:r>
              <a:rPr lang="en-GB" sz="2000" dirty="0" smtClean="0">
                <a:latin typeface="Arial"/>
                <a:cs typeface="Arial"/>
              </a:rPr>
              <a:t>pigs up to 14 days;</a:t>
            </a:r>
            <a:endParaRPr lang="en-US" sz="2000" dirty="0" smtClean="0">
              <a:latin typeface="Arial"/>
              <a:cs typeface="Arial"/>
            </a:endParaRPr>
          </a:p>
          <a:p>
            <a:pPr>
              <a:lnSpc>
                <a:spcPct val="100000"/>
              </a:lnSpc>
              <a:spcBef>
                <a:spcPct val="50000"/>
              </a:spcBef>
              <a:spcAft>
                <a:spcPct val="0"/>
              </a:spcAft>
              <a:buFont typeface="Arial"/>
              <a:buChar char="•"/>
            </a:pPr>
            <a:r>
              <a:rPr lang="en-GB" sz="2000" dirty="0" smtClean="0">
                <a:latin typeface="Arial"/>
                <a:cs typeface="Arial"/>
              </a:rPr>
              <a:t>offal up to 7 days.</a:t>
            </a:r>
            <a:endParaRPr lang="en-US" sz="2000" dirty="0" smtClean="0">
              <a:latin typeface="Arial"/>
              <a:cs typeface="Arial"/>
            </a:endParaRPr>
          </a:p>
          <a:p>
            <a:pPr marL="0" indent="0">
              <a:lnSpc>
                <a:spcPct val="100000"/>
              </a:lnSpc>
              <a:spcBef>
                <a:spcPct val="50000"/>
              </a:spcBef>
              <a:spcAft>
                <a:spcPct val="0"/>
              </a:spcAft>
              <a:buNone/>
            </a:pPr>
            <a:r>
              <a:rPr lang="en-GB" sz="2000" dirty="0" smtClean="0">
                <a:latin typeface="Arial"/>
                <a:cs typeface="Arial"/>
              </a:rPr>
              <a:t>For </a:t>
            </a:r>
            <a:r>
              <a:rPr lang="en-GB" sz="2000" dirty="0">
                <a:latin typeface="Arial"/>
                <a:cs typeface="Arial"/>
              </a:rPr>
              <a:t>retail refrigerated display options, the shelf life of 1-2 days is normal.</a:t>
            </a:r>
            <a:endParaRPr lang="en-US" sz="2000" dirty="0">
              <a:latin typeface="Arial"/>
              <a:cs typeface="Arial"/>
            </a:endParaRPr>
          </a:p>
          <a:p>
            <a:pPr>
              <a:lnSpc>
                <a:spcPct val="100000"/>
              </a:lnSpc>
              <a:spcBef>
                <a:spcPct val="50000"/>
              </a:spcBef>
              <a:spcAft>
                <a:spcPct val="0"/>
              </a:spcAft>
            </a:pPr>
            <a:r>
              <a:rPr lang="en-GB" sz="2000" dirty="0" smtClean="0">
                <a:latin typeface="Arial"/>
                <a:cs typeface="Arial"/>
              </a:rPr>
              <a:t>overwrapped – shelf life 1-2 days.</a:t>
            </a:r>
            <a:endParaRPr lang="en-US" sz="2000" dirty="0" smtClean="0">
              <a:cs typeface="Arial"/>
            </a:endParaRPr>
          </a:p>
          <a:p>
            <a:pPr>
              <a:lnSpc>
                <a:spcPct val="100000"/>
              </a:lnSpc>
              <a:spcBef>
                <a:spcPct val="50000"/>
              </a:spcBef>
              <a:spcAft>
                <a:spcPct val="0"/>
              </a:spcAft>
            </a:pPr>
            <a:r>
              <a:rPr lang="en-GB" sz="2000" dirty="0">
                <a:latin typeface="Arial"/>
                <a:cs typeface="Arial"/>
              </a:rPr>
              <a:t>M</a:t>
            </a:r>
            <a:r>
              <a:rPr lang="en-GB" sz="2000" dirty="0" smtClean="0">
                <a:latin typeface="Arial"/>
                <a:cs typeface="Arial"/>
              </a:rPr>
              <a:t>odified </a:t>
            </a:r>
            <a:r>
              <a:rPr lang="en-GB" sz="2000" dirty="0">
                <a:latin typeface="Arial"/>
                <a:cs typeface="Arial"/>
              </a:rPr>
              <a:t>A</a:t>
            </a:r>
            <a:r>
              <a:rPr lang="en-GB" sz="2000" dirty="0" smtClean="0">
                <a:latin typeface="Arial"/>
                <a:cs typeface="Arial"/>
              </a:rPr>
              <a:t>tmosphere packs – shelf life 7-10 days.</a:t>
            </a:r>
            <a:endParaRPr lang="en-US" sz="2000" dirty="0" smtClean="0">
              <a:cs typeface="Arial"/>
            </a:endParaRPr>
          </a:p>
          <a:p>
            <a:pPr>
              <a:lnSpc>
                <a:spcPct val="100000"/>
              </a:lnSpc>
              <a:spcBef>
                <a:spcPct val="50000"/>
              </a:spcBef>
              <a:spcAft>
                <a:spcPct val="0"/>
              </a:spcAft>
            </a:pPr>
            <a:r>
              <a:rPr lang="en-GB" sz="2000" dirty="0" smtClean="0">
                <a:latin typeface="Arial"/>
                <a:cs typeface="Arial"/>
              </a:rPr>
              <a:t>vacuum packed – shelf life of up to 10 days.</a:t>
            </a:r>
            <a:endParaRPr lang="en-GB" sz="2000" dirty="0">
              <a:cs typeface="Aria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8048" y="2752344"/>
            <a:ext cx="2100685" cy="3162830"/>
          </a:xfrm>
          <a:prstGeom prst="rect">
            <a:avLst/>
          </a:prstGeom>
        </p:spPr>
      </p:pic>
    </p:spTree>
    <p:extLst>
      <p:ext uri="{BB962C8B-B14F-4D97-AF65-F5344CB8AC3E}">
        <p14:creationId xmlns:p14="http://schemas.microsoft.com/office/powerpoint/2010/main" val="1185785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86AA-945E-4281-9FAE-48A4893B9B58}"/>
              </a:ext>
            </a:extLst>
          </p:cNvPr>
          <p:cNvSpPr>
            <a:spLocks noGrp="1"/>
          </p:cNvSpPr>
          <p:nvPr>
            <p:ph type="ctrTitle"/>
          </p:nvPr>
        </p:nvSpPr>
        <p:spPr/>
        <p:txBody>
          <a:bodyPr/>
          <a:lstStyle/>
          <a:p>
            <a:r>
              <a:rPr lang="en-GB" dirty="0">
                <a:latin typeface="Arial"/>
                <a:cs typeface="Arial"/>
              </a:rPr>
              <a:t>The shelf life of food</a:t>
            </a:r>
            <a:endParaRPr lang="en-GB" dirty="0"/>
          </a:p>
        </p:txBody>
      </p:sp>
      <p:sp>
        <p:nvSpPr>
          <p:cNvPr id="3" name="Subtitle 2">
            <a:extLst>
              <a:ext uri="{FF2B5EF4-FFF2-40B4-BE49-F238E27FC236}">
                <a16:creationId xmlns:a16="http://schemas.microsoft.com/office/drawing/2014/main" id="{E8C1D9CC-12D2-4DB8-BE06-9303D26349B1}"/>
              </a:ext>
            </a:extLst>
          </p:cNvPr>
          <p:cNvSpPr>
            <a:spLocks noGrp="1"/>
          </p:cNvSpPr>
          <p:nvPr>
            <p:ph type="subTitle" idx="1"/>
          </p:nvPr>
        </p:nvSpPr>
        <p:spPr/>
        <p:txBody>
          <a:bodyPr/>
          <a:lstStyle/>
          <a:p>
            <a:pPr marL="0" indent="0">
              <a:lnSpc>
                <a:spcPct val="100000"/>
              </a:lnSpc>
              <a:spcBef>
                <a:spcPct val="50000"/>
              </a:spcBef>
              <a:spcAft>
                <a:spcPct val="0"/>
              </a:spcAft>
              <a:buNone/>
            </a:pPr>
            <a:r>
              <a:rPr lang="en-GB" dirty="0">
                <a:latin typeface="Arial"/>
                <a:cs typeface="Arial"/>
              </a:rPr>
              <a:t>T</a:t>
            </a:r>
            <a:r>
              <a:rPr lang="en-GB" sz="2000" dirty="0">
                <a:latin typeface="Arial"/>
                <a:cs typeface="Arial"/>
              </a:rPr>
              <a:t>he length of time that a food will maintain its quality and be safe to eat is called its ‘shelf life’.</a:t>
            </a:r>
            <a:endParaRPr lang="en-US" sz="2000" dirty="0">
              <a:cs typeface="Arial"/>
            </a:endParaRPr>
          </a:p>
          <a:p>
            <a:pPr marL="0" indent="0">
              <a:lnSpc>
                <a:spcPct val="100000"/>
              </a:lnSpc>
              <a:spcBef>
                <a:spcPct val="50000"/>
              </a:spcBef>
              <a:spcAft>
                <a:spcPct val="0"/>
              </a:spcAft>
              <a:buNone/>
            </a:pPr>
            <a:r>
              <a:rPr lang="en-GB" sz="2000" dirty="0">
                <a:latin typeface="Arial"/>
                <a:cs typeface="Arial"/>
              </a:rPr>
              <a:t>The shelf life of foods depends on:</a:t>
            </a:r>
            <a:endParaRPr lang="en-US" sz="2000">
              <a:cs typeface="Arial"/>
            </a:endParaRPr>
          </a:p>
          <a:p>
            <a:pPr marL="0" indent="0">
              <a:lnSpc>
                <a:spcPct val="100000"/>
              </a:lnSpc>
              <a:spcBef>
                <a:spcPct val="50000"/>
              </a:spcBef>
              <a:spcAft>
                <a:spcPct val="0"/>
              </a:spcAft>
              <a:buNone/>
            </a:pPr>
            <a:r>
              <a:rPr lang="en-GB" sz="2000" dirty="0">
                <a:latin typeface="Arial"/>
                <a:cs typeface="Arial"/>
              </a:rPr>
              <a:t>● water;</a:t>
            </a:r>
            <a:endParaRPr lang="en-US" sz="2000">
              <a:cs typeface="Arial"/>
            </a:endParaRPr>
          </a:p>
          <a:p>
            <a:pPr marL="0" indent="0">
              <a:lnSpc>
                <a:spcPct val="100000"/>
              </a:lnSpc>
              <a:spcBef>
                <a:spcPct val="50000"/>
              </a:spcBef>
              <a:spcAft>
                <a:spcPct val="0"/>
              </a:spcAft>
              <a:buNone/>
            </a:pPr>
            <a:r>
              <a:rPr lang="en-GB" sz="2000" dirty="0">
                <a:latin typeface="Arial"/>
                <a:cs typeface="Arial"/>
              </a:rPr>
              <a:t>● acidity;</a:t>
            </a:r>
            <a:endParaRPr lang="en-US" sz="2000">
              <a:cs typeface="Arial"/>
            </a:endParaRPr>
          </a:p>
          <a:p>
            <a:pPr marL="0" indent="0">
              <a:lnSpc>
                <a:spcPct val="100000"/>
              </a:lnSpc>
              <a:spcBef>
                <a:spcPct val="50000"/>
              </a:spcBef>
              <a:spcAft>
                <a:spcPct val="0"/>
              </a:spcAft>
              <a:buNone/>
            </a:pPr>
            <a:r>
              <a:rPr lang="en-GB" sz="2000" dirty="0">
                <a:latin typeface="Arial"/>
                <a:cs typeface="Arial"/>
              </a:rPr>
              <a:t>● hygienic handling;</a:t>
            </a:r>
            <a:endParaRPr lang="en-US" sz="2000">
              <a:cs typeface="Arial"/>
            </a:endParaRPr>
          </a:p>
          <a:p>
            <a:pPr marL="0" indent="0">
              <a:lnSpc>
                <a:spcPct val="100000"/>
              </a:lnSpc>
              <a:spcBef>
                <a:spcPct val="50000"/>
              </a:spcBef>
              <a:spcAft>
                <a:spcPct val="0"/>
              </a:spcAft>
              <a:buNone/>
            </a:pPr>
            <a:r>
              <a:rPr lang="en-GB" sz="2000" dirty="0">
                <a:latin typeface="Arial"/>
                <a:cs typeface="Arial"/>
              </a:rPr>
              <a:t>● methods of preservation.</a:t>
            </a:r>
            <a:endParaRPr lang="en-US" sz="2000">
              <a:cs typeface="Arial"/>
            </a:endParaRPr>
          </a:p>
          <a:p>
            <a:endParaRPr lang="en-GB" sz="2000" dirty="0"/>
          </a:p>
        </p:txBody>
      </p:sp>
      <p:pic>
        <p:nvPicPr>
          <p:cNvPr id="4" name="Picture 4" descr="A bowl of food sitting on a wooden table&#10;&#10;Description generated with very high confidence">
            <a:extLst>
              <a:ext uri="{FF2B5EF4-FFF2-40B4-BE49-F238E27FC236}">
                <a16:creationId xmlns:a16="http://schemas.microsoft.com/office/drawing/2014/main" id="{8833F67D-C8C2-4780-9140-E3436ED7AA65}"/>
              </a:ext>
            </a:extLst>
          </p:cNvPr>
          <p:cNvPicPr>
            <a:picLocks noChangeAspect="1"/>
          </p:cNvPicPr>
          <p:nvPr/>
        </p:nvPicPr>
        <p:blipFill>
          <a:blip r:embed="rId2"/>
          <a:stretch>
            <a:fillRect/>
          </a:stretch>
        </p:blipFill>
        <p:spPr>
          <a:xfrm>
            <a:off x="9192016" y="3142989"/>
            <a:ext cx="2743200" cy="2743200"/>
          </a:xfrm>
          <a:prstGeom prst="rect">
            <a:avLst/>
          </a:prstGeom>
        </p:spPr>
      </p:pic>
    </p:spTree>
    <p:extLst>
      <p:ext uri="{BB962C8B-B14F-4D97-AF65-F5344CB8AC3E}">
        <p14:creationId xmlns:p14="http://schemas.microsoft.com/office/powerpoint/2010/main" val="274564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AEC1-9D01-4724-B070-4BED7DC904E4}"/>
              </a:ext>
            </a:extLst>
          </p:cNvPr>
          <p:cNvSpPr>
            <a:spLocks noGrp="1"/>
          </p:cNvSpPr>
          <p:nvPr>
            <p:ph type="ctrTitle"/>
          </p:nvPr>
        </p:nvSpPr>
        <p:spPr/>
        <p:txBody>
          <a:bodyPr/>
          <a:lstStyle/>
          <a:p>
            <a:r>
              <a:rPr lang="en-GB" dirty="0">
                <a:latin typeface="Arial"/>
                <a:cs typeface="Arial"/>
              </a:rPr>
              <a:t>The shelf life of food</a:t>
            </a:r>
            <a:endParaRPr lang="en-GB" dirty="0"/>
          </a:p>
        </p:txBody>
      </p:sp>
      <p:sp>
        <p:nvSpPr>
          <p:cNvPr id="3" name="Subtitle 2">
            <a:extLst>
              <a:ext uri="{FF2B5EF4-FFF2-40B4-BE49-F238E27FC236}">
                <a16:creationId xmlns:a16="http://schemas.microsoft.com/office/drawing/2014/main" id="{07495622-A314-45A6-B496-2A429708F111}"/>
              </a:ext>
            </a:extLst>
          </p:cNvPr>
          <p:cNvSpPr>
            <a:spLocks noGrp="1"/>
          </p:cNvSpPr>
          <p:nvPr>
            <p:ph type="subTitle" idx="1"/>
          </p:nvPr>
        </p:nvSpPr>
        <p:spPr>
          <a:xfrm>
            <a:off x="1169276" y="2571092"/>
            <a:ext cx="8623948" cy="3600000"/>
          </a:xfrm>
        </p:spPr>
        <p:txBody>
          <a:bodyPr/>
          <a:lstStyle/>
          <a:p>
            <a:pPr marL="0" indent="0">
              <a:buNone/>
            </a:pPr>
            <a:r>
              <a:rPr lang="en-GB" sz="2000" b="1" dirty="0">
                <a:latin typeface="Arial"/>
                <a:cs typeface="Arial"/>
              </a:rPr>
              <a:t>Water</a:t>
            </a:r>
          </a:p>
          <a:p>
            <a:pPr marL="0" indent="0">
              <a:buNone/>
            </a:pPr>
            <a:r>
              <a:rPr lang="en-GB" sz="2000" dirty="0">
                <a:latin typeface="Arial"/>
                <a:cs typeface="Arial"/>
              </a:rPr>
              <a:t>Food which contains a lot of water often has a shorter shelf life, e.g. milk. Food containing little water tend to have a longer shelf life, e.g. nuts.</a:t>
            </a:r>
            <a:endParaRPr lang="en-GB" sz="2000" dirty="0"/>
          </a:p>
          <a:p>
            <a:pPr marL="0" indent="0">
              <a:buNone/>
            </a:pPr>
            <a:endParaRPr lang="en-GB" sz="2000" dirty="0">
              <a:cs typeface="Arial"/>
            </a:endParaRPr>
          </a:p>
          <a:p>
            <a:pPr marL="0" indent="0">
              <a:buNone/>
            </a:pPr>
            <a:r>
              <a:rPr lang="en-GB" sz="2000" b="1" dirty="0">
                <a:latin typeface="Arial"/>
                <a:cs typeface="Arial"/>
              </a:rPr>
              <a:t>Acidity</a:t>
            </a:r>
            <a:endParaRPr lang="en-GB" sz="2000" b="1" dirty="0">
              <a:cs typeface="Arial"/>
            </a:endParaRPr>
          </a:p>
          <a:p>
            <a:pPr marL="0" indent="0">
              <a:buNone/>
            </a:pPr>
            <a:r>
              <a:rPr lang="en-GB" sz="2000" dirty="0">
                <a:latin typeface="Arial"/>
                <a:cs typeface="Arial"/>
              </a:rPr>
              <a:t>Food which is acidic (or have a low pH) tend to keep for longer, e.g. citrus fruit.</a:t>
            </a:r>
            <a:endParaRPr lang="en-GB" sz="2000" dirty="0">
              <a:latin typeface="Arial"/>
            </a:endParaRPr>
          </a:p>
          <a:p>
            <a:pPr marL="0" indent="0">
              <a:buNone/>
            </a:pPr>
            <a:endParaRPr lang="en-GB" sz="2000" dirty="0">
              <a:cs typeface="Arial"/>
            </a:endParaRPr>
          </a:p>
          <a:p>
            <a:pPr marL="0" indent="0">
              <a:buNone/>
            </a:pPr>
            <a:endParaRPr lang="en-GB" dirty="0">
              <a:cs typeface="Arial"/>
            </a:endParaRPr>
          </a:p>
          <a:p>
            <a:pPr marL="0" indent="0">
              <a:buNone/>
            </a:pPr>
            <a:endParaRPr lang="en-GB" dirty="0">
              <a:cs typeface="Aria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0491" y="3635551"/>
            <a:ext cx="2391117" cy="174650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18279" y="5382055"/>
            <a:ext cx="3058194" cy="1070368"/>
          </a:xfrm>
          <a:prstGeom prst="rect">
            <a:avLst/>
          </a:prstGeom>
        </p:spPr>
      </p:pic>
      <p:pic>
        <p:nvPicPr>
          <p:cNvPr id="6" name="Picture 2" descr="S:\Shared\EDUCATION TEAM FILES\Photographs Oct 2018 onwards\Medium size photos\Semi skimmed milk.jpg"/>
          <p:cNvPicPr>
            <a:picLocks noChangeAspect="1" noChangeArrowheads="1"/>
          </p:cNvPicPr>
          <p:nvPr/>
        </p:nvPicPr>
        <p:blipFill rotWithShape="1">
          <a:blip r:embed="rId4">
            <a:extLst>
              <a:ext uri="{28A0092B-C50C-407E-A947-70E740481C1C}">
                <a14:useLocalDpi xmlns:a14="http://schemas.microsoft.com/office/drawing/2010/main" val="0"/>
              </a:ext>
            </a:extLst>
          </a:blip>
          <a:srcRect r="18226"/>
          <a:stretch/>
        </p:blipFill>
        <p:spPr bwMode="auto">
          <a:xfrm>
            <a:off x="10247376" y="1714254"/>
            <a:ext cx="909488" cy="192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9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3BFF-1C9C-4CEC-A7E9-87EF2EA0FA3E}"/>
              </a:ext>
            </a:extLst>
          </p:cNvPr>
          <p:cNvSpPr>
            <a:spLocks noGrp="1"/>
          </p:cNvSpPr>
          <p:nvPr>
            <p:ph type="ctrTitle"/>
          </p:nvPr>
        </p:nvSpPr>
        <p:spPr/>
        <p:txBody>
          <a:bodyPr/>
          <a:lstStyle/>
          <a:p>
            <a:r>
              <a:rPr lang="en-GB" dirty="0">
                <a:latin typeface="Arial"/>
                <a:cs typeface="Arial"/>
              </a:rPr>
              <a:t>The shelf life of food</a:t>
            </a:r>
            <a:endParaRPr lang="en-GB" dirty="0"/>
          </a:p>
        </p:txBody>
      </p:sp>
      <p:sp>
        <p:nvSpPr>
          <p:cNvPr id="3" name="Subtitle 2">
            <a:extLst>
              <a:ext uri="{FF2B5EF4-FFF2-40B4-BE49-F238E27FC236}">
                <a16:creationId xmlns:a16="http://schemas.microsoft.com/office/drawing/2014/main" id="{00FBEE94-32AC-4E09-9CFB-7030B45810FE}"/>
              </a:ext>
            </a:extLst>
          </p:cNvPr>
          <p:cNvSpPr>
            <a:spLocks noGrp="1"/>
          </p:cNvSpPr>
          <p:nvPr>
            <p:ph type="subTitle" idx="1"/>
          </p:nvPr>
        </p:nvSpPr>
        <p:spPr>
          <a:xfrm>
            <a:off x="1169274" y="2177900"/>
            <a:ext cx="8276478" cy="3600000"/>
          </a:xfrm>
        </p:spPr>
        <p:txBody>
          <a:bodyPr/>
          <a:lstStyle/>
          <a:p>
            <a:pPr marL="0" indent="0">
              <a:buNone/>
            </a:pPr>
            <a:r>
              <a:rPr lang="en-GB" sz="2000" b="1" dirty="0">
                <a:latin typeface="Arial"/>
                <a:cs typeface="Arial"/>
              </a:rPr>
              <a:t>Storage conditions</a:t>
            </a:r>
          </a:p>
          <a:p>
            <a:pPr marL="0" indent="0">
              <a:buNone/>
            </a:pPr>
            <a:r>
              <a:rPr lang="en-GB" sz="2000" dirty="0">
                <a:latin typeface="Arial"/>
                <a:cs typeface="Arial"/>
              </a:rPr>
              <a:t>Food which is correctly wrapped and kept at low temperatures will keep for longer.</a:t>
            </a:r>
          </a:p>
          <a:p>
            <a:pPr marL="0" indent="0">
              <a:buNone/>
            </a:pPr>
            <a:endParaRPr lang="en-GB" sz="2000" dirty="0"/>
          </a:p>
          <a:p>
            <a:pPr marL="0" indent="0">
              <a:buNone/>
            </a:pPr>
            <a:r>
              <a:rPr lang="en-GB" sz="2000" b="1" dirty="0">
                <a:latin typeface="Arial"/>
                <a:cs typeface="Arial"/>
              </a:rPr>
              <a:t>Hygienic handling</a:t>
            </a:r>
            <a:endParaRPr lang="en-GB" sz="2000" b="1" dirty="0"/>
          </a:p>
          <a:p>
            <a:pPr marL="0" indent="0">
              <a:lnSpc>
                <a:spcPct val="100000"/>
              </a:lnSpc>
              <a:spcBef>
                <a:spcPct val="0"/>
              </a:spcBef>
              <a:spcAft>
                <a:spcPct val="0"/>
              </a:spcAft>
              <a:buNone/>
            </a:pPr>
            <a:r>
              <a:rPr lang="en-GB" sz="2000" dirty="0">
                <a:latin typeface="Arial"/>
                <a:cs typeface="Arial"/>
              </a:rPr>
              <a:t>Unhygienic food handling will reduce the shelf life of food.  Food can be contaminated by micro-organisms in several ways: through contact with unhygienic equipment, surfaces, or transport, and through human contact. </a:t>
            </a:r>
            <a:endParaRPr lang="en-US" sz="2000" dirty="0">
              <a:latin typeface="Arial"/>
              <a:cs typeface="Arial"/>
            </a:endParaRPr>
          </a:p>
          <a:p>
            <a:pPr marL="0" indent="0">
              <a:lnSpc>
                <a:spcPct val="100000"/>
              </a:lnSpc>
              <a:spcBef>
                <a:spcPct val="0"/>
              </a:spcBef>
              <a:spcAft>
                <a:spcPct val="0"/>
              </a:spcAft>
              <a:buNone/>
            </a:pPr>
            <a:endParaRPr lang="en-GB" sz="2000" dirty="0"/>
          </a:p>
          <a:p>
            <a:pPr marL="0" indent="0">
              <a:lnSpc>
                <a:spcPct val="100000"/>
              </a:lnSpc>
              <a:spcBef>
                <a:spcPct val="0"/>
              </a:spcBef>
              <a:spcAft>
                <a:spcPct val="0"/>
              </a:spcAft>
              <a:buNone/>
            </a:pPr>
            <a:r>
              <a:rPr lang="en-GB" sz="2000" dirty="0">
                <a:latin typeface="Arial"/>
                <a:cs typeface="Arial"/>
              </a:rPr>
              <a:t>It is important for food handlers to wash their hands before, in between and after handling raw meat. The use of colour coded chopping boards and clean knives will help reduce the spread of bacteria. </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5752" y="1989968"/>
            <a:ext cx="2417928" cy="181586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3082" y="4232002"/>
            <a:ext cx="2583268" cy="1609344"/>
          </a:xfrm>
          <a:prstGeom prst="rect">
            <a:avLst/>
          </a:prstGeom>
        </p:spPr>
      </p:pic>
    </p:spTree>
    <p:extLst>
      <p:ext uri="{BB962C8B-B14F-4D97-AF65-F5344CB8AC3E}">
        <p14:creationId xmlns:p14="http://schemas.microsoft.com/office/powerpoint/2010/main" val="293066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75C5-E4E7-4CEF-BDA2-B621022E934B}"/>
              </a:ext>
            </a:extLst>
          </p:cNvPr>
          <p:cNvSpPr>
            <a:spLocks noGrp="1"/>
          </p:cNvSpPr>
          <p:nvPr>
            <p:ph type="ctrTitle"/>
          </p:nvPr>
        </p:nvSpPr>
        <p:spPr/>
        <p:txBody>
          <a:bodyPr/>
          <a:lstStyle/>
          <a:p>
            <a:r>
              <a:rPr lang="en-GB" dirty="0">
                <a:latin typeface="Arial"/>
                <a:cs typeface="Arial"/>
              </a:rPr>
              <a:t>Methods of preservation</a:t>
            </a:r>
            <a:endParaRPr lang="en-GB" dirty="0"/>
          </a:p>
        </p:txBody>
      </p:sp>
      <p:sp>
        <p:nvSpPr>
          <p:cNvPr id="3" name="Subtitle 2">
            <a:extLst>
              <a:ext uri="{FF2B5EF4-FFF2-40B4-BE49-F238E27FC236}">
                <a16:creationId xmlns:a16="http://schemas.microsoft.com/office/drawing/2014/main" id="{C88BFDC1-621A-443A-B57E-DECB49ED4B0F}"/>
              </a:ext>
            </a:extLst>
          </p:cNvPr>
          <p:cNvSpPr>
            <a:spLocks noGrp="1"/>
          </p:cNvSpPr>
          <p:nvPr>
            <p:ph type="subTitle" idx="1"/>
          </p:nvPr>
        </p:nvSpPr>
        <p:spPr>
          <a:xfrm>
            <a:off x="1169276" y="2571092"/>
            <a:ext cx="7360933" cy="3600000"/>
          </a:xfrm>
        </p:spPr>
        <p:txBody>
          <a:bodyPr/>
          <a:lstStyle/>
          <a:p>
            <a:pPr marL="0" indent="0">
              <a:lnSpc>
                <a:spcPct val="100000"/>
              </a:lnSpc>
              <a:spcBef>
                <a:spcPct val="50000"/>
              </a:spcBef>
              <a:spcAft>
                <a:spcPct val="0"/>
              </a:spcAft>
              <a:buNone/>
            </a:pPr>
            <a:r>
              <a:rPr lang="en-GB" sz="2000" dirty="0">
                <a:latin typeface="Arial"/>
                <a:cs typeface="Arial"/>
              </a:rPr>
              <a:t>Foods can be preserved in several ways: </a:t>
            </a:r>
            <a:endParaRPr lang="en-US" sz="2000">
              <a:latin typeface="Arial"/>
              <a:cs typeface="Arial"/>
            </a:endParaRPr>
          </a:p>
          <a:p>
            <a:pPr>
              <a:lnSpc>
                <a:spcPct val="100000"/>
              </a:lnSpc>
              <a:spcBef>
                <a:spcPct val="50000"/>
              </a:spcBef>
              <a:spcAft>
                <a:spcPct val="0"/>
              </a:spcAft>
            </a:pPr>
            <a:r>
              <a:rPr lang="en-GB" sz="2000" dirty="0">
                <a:latin typeface="Arial"/>
                <a:cs typeface="Arial"/>
              </a:rPr>
              <a:t>the removal of oxygen or water; </a:t>
            </a:r>
            <a:endParaRPr lang="en-US" sz="2000">
              <a:cs typeface="Arial"/>
            </a:endParaRPr>
          </a:p>
          <a:p>
            <a:pPr>
              <a:lnSpc>
                <a:spcPct val="100000"/>
              </a:lnSpc>
              <a:spcBef>
                <a:spcPct val="50000"/>
              </a:spcBef>
              <a:spcAft>
                <a:spcPct val="0"/>
              </a:spcAft>
            </a:pPr>
            <a:r>
              <a:rPr lang="en-GB" sz="2000" dirty="0">
                <a:latin typeface="Arial"/>
                <a:cs typeface="Arial"/>
              </a:rPr>
              <a:t>cooking to high temperatures; </a:t>
            </a:r>
            <a:endParaRPr lang="en-US" sz="2000">
              <a:cs typeface="Arial"/>
            </a:endParaRPr>
          </a:p>
          <a:p>
            <a:pPr>
              <a:lnSpc>
                <a:spcPct val="100000"/>
              </a:lnSpc>
              <a:spcBef>
                <a:spcPct val="50000"/>
              </a:spcBef>
              <a:spcAft>
                <a:spcPct val="0"/>
              </a:spcAft>
            </a:pPr>
            <a:r>
              <a:rPr lang="en-GB" sz="2000" dirty="0">
                <a:latin typeface="Arial"/>
                <a:cs typeface="Arial"/>
              </a:rPr>
              <a:t>airtight sealing and freezing at low temperatures.</a:t>
            </a:r>
            <a:endParaRPr lang="en-US" sz="2000">
              <a:cs typeface="Arial"/>
            </a:endParaRPr>
          </a:p>
          <a:p>
            <a:pPr marL="0" indent="0">
              <a:lnSpc>
                <a:spcPct val="100000"/>
              </a:lnSpc>
              <a:spcBef>
                <a:spcPct val="50000"/>
              </a:spcBef>
              <a:spcAft>
                <a:spcPct val="0"/>
              </a:spcAft>
              <a:buNone/>
            </a:pPr>
            <a:r>
              <a:rPr lang="en-GB" sz="2000" dirty="0">
                <a:latin typeface="Arial"/>
                <a:cs typeface="Arial"/>
              </a:rPr>
              <a:t>Foods which have been preserved have a longer or extended shelf-life. This includes canning, e.g. meat pies and hot dogs and salting or curing, e.g. bacon and ham.</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0209" y="3857660"/>
            <a:ext cx="3470148" cy="2313432"/>
          </a:xfrm>
          <a:prstGeom prst="rect">
            <a:avLst/>
          </a:prstGeom>
        </p:spPr>
      </p:pic>
      <p:pic>
        <p:nvPicPr>
          <p:cNvPr id="5" name="Picture 2" descr="S:\Shared\EDUCATION TEAM FILES\Photographs Oct 2018 onwards\can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36361" y="1828799"/>
            <a:ext cx="2622850" cy="202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630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446</Words>
  <Application>Microsoft Office PowerPoint</Application>
  <PresentationFormat>Widescreen</PresentationFormat>
  <Paragraphs>182</Paragraphs>
  <Slides>30</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30</vt:i4>
      </vt:variant>
    </vt:vector>
  </HeadingPairs>
  <TitlesOfParts>
    <vt:vector size="38" baseType="lpstr">
      <vt:lpstr>Arial</vt:lpstr>
      <vt:lpstr>Arial,Sans-Serif</vt:lpstr>
      <vt:lpstr>Calibri</vt:lpstr>
      <vt:lpstr>Futura Bk</vt:lpstr>
      <vt:lpstr>Office Theme</vt:lpstr>
      <vt:lpstr>Custom Design</vt:lpstr>
      <vt:lpstr>1_Custom Design</vt:lpstr>
      <vt:lpstr>3_Custom Design</vt:lpstr>
      <vt:lpstr>Meat storage, preparation and cooking</vt:lpstr>
      <vt:lpstr>Introduction</vt:lpstr>
      <vt:lpstr>Food spoilage</vt:lpstr>
      <vt:lpstr>Preventing food spoilage</vt:lpstr>
      <vt:lpstr>Shelf life of meat</vt:lpstr>
      <vt:lpstr>The shelf life of food</vt:lpstr>
      <vt:lpstr>The shelf life of food</vt:lpstr>
      <vt:lpstr>The shelf life of food</vt:lpstr>
      <vt:lpstr>Methods of preservation</vt:lpstr>
      <vt:lpstr>Cooking meat</vt:lpstr>
      <vt:lpstr>Convection</vt:lpstr>
      <vt:lpstr>Convection</vt:lpstr>
      <vt:lpstr>Conduction</vt:lpstr>
      <vt:lpstr>Conduction</vt:lpstr>
      <vt:lpstr>Radiation</vt:lpstr>
      <vt:lpstr>Radiation – heat rays</vt:lpstr>
      <vt:lpstr>Radiation</vt:lpstr>
      <vt:lpstr>Preparing and cooking meat to improve tenderness  </vt:lpstr>
      <vt:lpstr>Tenderising meat with physical force</vt:lpstr>
      <vt:lpstr>Tenderising meat with enzymes</vt:lpstr>
      <vt:lpstr>Tenderising meat with a marinade</vt:lpstr>
      <vt:lpstr>Tenderness during cooking</vt:lpstr>
      <vt:lpstr>Cooking meat in liquid</vt:lpstr>
      <vt:lpstr>What happens during cooking?</vt:lpstr>
      <vt:lpstr>Reducing the fat content of meat dishes</vt:lpstr>
      <vt:lpstr>Preparing dishes with improved flavour</vt:lpstr>
      <vt:lpstr>Preparing dishes with improved flavour</vt:lpstr>
      <vt:lpstr>Colour changes during preparation</vt:lpstr>
      <vt:lpstr>Summary</vt:lpstr>
      <vt:lpstr>Meat storage, preparation and cooking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416</cp:revision>
  <dcterms:created xsi:type="dcterms:W3CDTF">2018-10-10T09:22:08Z</dcterms:created>
  <dcterms:modified xsi:type="dcterms:W3CDTF">2019-09-19T18:12:17Z</dcterms:modified>
</cp:coreProperties>
</file>