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50" r:id="rId5"/>
    <p:sldMasterId id="2147483652" r:id="rId6"/>
    <p:sldMasterId id="2147483656" r:id="rId7"/>
  </p:sldMasterIdLst>
  <p:sldIdLst>
    <p:sldId id="256" r:id="rId8"/>
    <p:sldId id="304" r:id="rId9"/>
    <p:sldId id="305" r:id="rId10"/>
    <p:sldId id="306" r:id="rId11"/>
    <p:sldId id="307" r:id="rId12"/>
    <p:sldId id="308" r:id="rId13"/>
    <p:sldId id="309" r:id="rId14"/>
    <p:sldId id="310" r:id="rId15"/>
    <p:sldId id="311" r:id="rId16"/>
    <p:sldId id="312" r:id="rId17"/>
    <p:sldId id="313" r:id="rId18"/>
    <p:sldId id="314" r:id="rId19"/>
    <p:sldId id="315"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3C4D9"/>
    <a:srgbClr val="B8B8D1"/>
    <a:srgbClr val="263B83"/>
    <a:srgbClr val="F9D4B6"/>
    <a:srgbClr val="EDAD80"/>
    <a:srgbClr val="E46B2F"/>
    <a:srgbClr val="ED6B1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AB6B189-F7D0-95A1-7BE2-5623A3C9CD38}" v="1" dt="2019-08-08T09:18:12.73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950" autoAdjust="0"/>
    <p:restoredTop sz="94655"/>
  </p:normalViewPr>
  <p:slideViewPr>
    <p:cSldViewPr snapToGrid="0" snapToObjects="1">
      <p:cViewPr varScale="1">
        <p:scale>
          <a:sx n="84" d="100"/>
          <a:sy n="84" d="100"/>
        </p:scale>
        <p:origin x="629" y="8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tableStyles" Target="tableStyles.xml"/><Relationship Id="rId37"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theme" Target="theme/theme1.xml"/><Relationship Id="rId36" Type="http://schemas.microsoft.com/office/2016/11/relationships/changesInfo" Target="changesInfos/changesInfo1.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rances Meek" userId="S::f.meek@nutrition.org.uk::f3af35cc-3229-46e1-af36-3525661cfbd3" providerId="AD" clId="Web-{5810AFAE-91AE-BF68-A09A-749E947989F6}"/>
    <pc:docChg chg="addSld delSld modSld">
      <pc:chgData name="Frances Meek" userId="S::f.meek@nutrition.org.uk::f3af35cc-3229-46e1-af36-3525661cfbd3" providerId="AD" clId="Web-{5810AFAE-91AE-BF68-A09A-749E947989F6}" dt="2019-08-08T14:13:01.312" v="83"/>
      <pc:docMkLst>
        <pc:docMk/>
      </pc:docMkLst>
      <pc:sldChg chg="del">
        <pc:chgData name="Frances Meek" userId="S::f.meek@nutrition.org.uk::f3af35cc-3229-46e1-af36-3525661cfbd3" providerId="AD" clId="Web-{5810AFAE-91AE-BF68-A09A-749E947989F6}" dt="2019-08-08T14:04:57.341" v="4"/>
        <pc:sldMkLst>
          <pc:docMk/>
          <pc:sldMk cId="601327616" sldId="270"/>
        </pc:sldMkLst>
      </pc:sldChg>
      <pc:sldChg chg="del">
        <pc:chgData name="Frances Meek" userId="S::f.meek@nutrition.org.uk::f3af35cc-3229-46e1-af36-3525661cfbd3" providerId="AD" clId="Web-{5810AFAE-91AE-BF68-A09A-749E947989F6}" dt="2019-08-08T14:05:00.497" v="5"/>
        <pc:sldMkLst>
          <pc:docMk/>
          <pc:sldMk cId="3985795411" sldId="271"/>
        </pc:sldMkLst>
      </pc:sldChg>
      <pc:sldChg chg="del">
        <pc:chgData name="Frances Meek" userId="S::f.meek@nutrition.org.uk::f3af35cc-3229-46e1-af36-3525661cfbd3" providerId="AD" clId="Web-{5810AFAE-91AE-BF68-A09A-749E947989F6}" dt="2019-08-08T14:08:52.530" v="22"/>
        <pc:sldMkLst>
          <pc:docMk/>
          <pc:sldMk cId="3741141211" sldId="275"/>
        </pc:sldMkLst>
      </pc:sldChg>
      <pc:sldChg chg="del">
        <pc:chgData name="Frances Meek" userId="S::f.meek@nutrition.org.uk::f3af35cc-3229-46e1-af36-3525661cfbd3" providerId="AD" clId="Web-{5810AFAE-91AE-BF68-A09A-749E947989F6}" dt="2019-08-08T14:04:55.372" v="3"/>
        <pc:sldMkLst>
          <pc:docMk/>
          <pc:sldMk cId="1028106557" sldId="289"/>
        </pc:sldMkLst>
      </pc:sldChg>
      <pc:sldChg chg="del">
        <pc:chgData name="Frances Meek" userId="S::f.meek@nutrition.org.uk::f3af35cc-3229-46e1-af36-3525661cfbd3" providerId="AD" clId="Web-{5810AFAE-91AE-BF68-A09A-749E947989F6}" dt="2019-08-08T14:09:49.874" v="35"/>
        <pc:sldMkLst>
          <pc:docMk/>
          <pc:sldMk cId="1148591885" sldId="290"/>
        </pc:sldMkLst>
      </pc:sldChg>
      <pc:sldChg chg="del">
        <pc:chgData name="Frances Meek" userId="S::f.meek@nutrition.org.uk::f3af35cc-3229-46e1-af36-3525661cfbd3" providerId="AD" clId="Web-{5810AFAE-91AE-BF68-A09A-749E947989F6}" dt="2019-08-08T14:10:33.030" v="45"/>
        <pc:sldMkLst>
          <pc:docMk/>
          <pc:sldMk cId="1424147583" sldId="291"/>
        </pc:sldMkLst>
      </pc:sldChg>
      <pc:sldChg chg="del">
        <pc:chgData name="Frances Meek" userId="S::f.meek@nutrition.org.uk::f3af35cc-3229-46e1-af36-3525661cfbd3" providerId="AD" clId="Web-{5810AFAE-91AE-BF68-A09A-749E947989F6}" dt="2019-08-08T14:11:25.343" v="56"/>
        <pc:sldMkLst>
          <pc:docMk/>
          <pc:sldMk cId="1250100737" sldId="292"/>
        </pc:sldMkLst>
      </pc:sldChg>
      <pc:sldChg chg="del">
        <pc:chgData name="Frances Meek" userId="S::f.meek@nutrition.org.uk::f3af35cc-3229-46e1-af36-3525661cfbd3" providerId="AD" clId="Web-{5810AFAE-91AE-BF68-A09A-749E947989F6}" dt="2019-08-08T14:12:17.875" v="71"/>
        <pc:sldMkLst>
          <pc:docMk/>
          <pc:sldMk cId="1988700195" sldId="293"/>
        </pc:sldMkLst>
      </pc:sldChg>
      <pc:sldChg chg="del">
        <pc:chgData name="Frances Meek" userId="S::f.meek@nutrition.org.uk::f3af35cc-3229-46e1-af36-3525661cfbd3" providerId="AD" clId="Web-{5810AFAE-91AE-BF68-A09A-749E947989F6}" dt="2019-08-08T14:13:01.312" v="83"/>
        <pc:sldMkLst>
          <pc:docMk/>
          <pc:sldMk cId="1028534908" sldId="294"/>
        </pc:sldMkLst>
      </pc:sldChg>
      <pc:sldChg chg="add">
        <pc:chgData name="Frances Meek" userId="S::f.meek@nutrition.org.uk::f3af35cc-3229-46e1-af36-3525661cfbd3" providerId="AD" clId="Web-{5810AFAE-91AE-BF68-A09A-749E947989F6}" dt="2019-08-08T14:04:13.982" v="0"/>
        <pc:sldMkLst>
          <pc:docMk/>
          <pc:sldMk cId="395797775" sldId="295"/>
        </pc:sldMkLst>
      </pc:sldChg>
      <pc:sldChg chg="add">
        <pc:chgData name="Frances Meek" userId="S::f.meek@nutrition.org.uk::f3af35cc-3229-46e1-af36-3525661cfbd3" providerId="AD" clId="Web-{5810AFAE-91AE-BF68-A09A-749E947989F6}" dt="2019-08-08T14:04:37.325" v="1"/>
        <pc:sldMkLst>
          <pc:docMk/>
          <pc:sldMk cId="3995222241" sldId="296"/>
        </pc:sldMkLst>
      </pc:sldChg>
      <pc:sldChg chg="add">
        <pc:chgData name="Frances Meek" userId="S::f.meek@nutrition.org.uk::f3af35cc-3229-46e1-af36-3525661cfbd3" providerId="AD" clId="Web-{5810AFAE-91AE-BF68-A09A-749E947989F6}" dt="2019-08-08T14:04:49.544" v="2"/>
        <pc:sldMkLst>
          <pc:docMk/>
          <pc:sldMk cId="130788312" sldId="297"/>
        </pc:sldMkLst>
      </pc:sldChg>
      <pc:sldChg chg="addSp delSp modSp add">
        <pc:chgData name="Frances Meek" userId="S::f.meek@nutrition.org.uk::f3af35cc-3229-46e1-af36-3525661cfbd3" providerId="AD" clId="Web-{5810AFAE-91AE-BF68-A09A-749E947989F6}" dt="2019-08-08T14:08:49.608" v="21" actId="1076"/>
        <pc:sldMkLst>
          <pc:docMk/>
          <pc:sldMk cId="2183779907" sldId="298"/>
        </pc:sldMkLst>
        <pc:spChg chg="add mod">
          <ac:chgData name="Frances Meek" userId="S::f.meek@nutrition.org.uk::f3af35cc-3229-46e1-af36-3525661cfbd3" providerId="AD" clId="Web-{5810AFAE-91AE-BF68-A09A-749E947989F6}" dt="2019-08-08T14:08:42.702" v="18" actId="1076"/>
          <ac:spMkLst>
            <pc:docMk/>
            <pc:sldMk cId="2183779907" sldId="298"/>
            <ac:spMk id="2" creationId="{BFA4527F-3983-4678-A32D-EF8D98786CB2}"/>
          </ac:spMkLst>
        </pc:spChg>
        <pc:spChg chg="del">
          <ac:chgData name="Frances Meek" userId="S::f.meek@nutrition.org.uk::f3af35cc-3229-46e1-af36-3525661cfbd3" providerId="AD" clId="Web-{5810AFAE-91AE-BF68-A09A-749E947989F6}" dt="2019-08-08T14:08:05.998" v="9"/>
          <ac:spMkLst>
            <pc:docMk/>
            <pc:sldMk cId="2183779907" sldId="298"/>
            <ac:spMk id="20483" creationId="{F7B23541-7FB5-469B-B041-5AF542472539}"/>
          </ac:spMkLst>
        </pc:spChg>
        <pc:spChg chg="mod">
          <ac:chgData name="Frances Meek" userId="S::f.meek@nutrition.org.uk::f3af35cc-3229-46e1-af36-3525661cfbd3" providerId="AD" clId="Web-{5810AFAE-91AE-BF68-A09A-749E947989F6}" dt="2019-08-08T14:08:45.030" v="19" actId="1076"/>
          <ac:spMkLst>
            <pc:docMk/>
            <pc:sldMk cId="2183779907" sldId="298"/>
            <ac:spMk id="20484" creationId="{39930295-A625-4977-BA51-AE871255B8B6}"/>
          </ac:spMkLst>
        </pc:spChg>
        <pc:spChg chg="mod">
          <ac:chgData name="Frances Meek" userId="S::f.meek@nutrition.org.uk::f3af35cc-3229-46e1-af36-3525661cfbd3" providerId="AD" clId="Web-{5810AFAE-91AE-BF68-A09A-749E947989F6}" dt="2019-08-08T14:08:49.608" v="21" actId="1076"/>
          <ac:spMkLst>
            <pc:docMk/>
            <pc:sldMk cId="2183779907" sldId="298"/>
            <ac:spMk id="20485" creationId="{FAE62116-F41E-4837-92FF-E9208DA59ADB}"/>
          </ac:spMkLst>
        </pc:spChg>
        <pc:spChg chg="mod">
          <ac:chgData name="Frances Meek" userId="S::f.meek@nutrition.org.uk::f3af35cc-3229-46e1-af36-3525661cfbd3" providerId="AD" clId="Web-{5810AFAE-91AE-BF68-A09A-749E947989F6}" dt="2019-08-08T14:08:47.186" v="20" actId="1076"/>
          <ac:spMkLst>
            <pc:docMk/>
            <pc:sldMk cId="2183779907" sldId="298"/>
            <ac:spMk id="20486" creationId="{7A8A3C90-8F6E-428E-A323-DB48FD94362A}"/>
          </ac:spMkLst>
        </pc:spChg>
        <pc:picChg chg="mod">
          <ac:chgData name="Frances Meek" userId="S::f.meek@nutrition.org.uk::f3af35cc-3229-46e1-af36-3525661cfbd3" providerId="AD" clId="Web-{5810AFAE-91AE-BF68-A09A-749E947989F6}" dt="2019-08-08T14:08:08.623" v="11" actId="1076"/>
          <ac:picMkLst>
            <pc:docMk/>
            <pc:sldMk cId="2183779907" sldId="298"/>
            <ac:picMk id="20487" creationId="{8A2BB972-1AC2-49DD-A19D-6EDF08EC28EE}"/>
          </ac:picMkLst>
        </pc:picChg>
        <pc:picChg chg="mod">
          <ac:chgData name="Frances Meek" userId="S::f.meek@nutrition.org.uk::f3af35cc-3229-46e1-af36-3525661cfbd3" providerId="AD" clId="Web-{5810AFAE-91AE-BF68-A09A-749E947989F6}" dt="2019-08-08T14:08:12.467" v="13" actId="1076"/>
          <ac:picMkLst>
            <pc:docMk/>
            <pc:sldMk cId="2183779907" sldId="298"/>
            <ac:picMk id="20488" creationId="{6D15EF05-CCB1-4BF0-8361-0B36410C1C86}"/>
          </ac:picMkLst>
        </pc:picChg>
        <pc:picChg chg="mod">
          <ac:chgData name="Frances Meek" userId="S::f.meek@nutrition.org.uk::f3af35cc-3229-46e1-af36-3525661cfbd3" providerId="AD" clId="Web-{5810AFAE-91AE-BF68-A09A-749E947989F6}" dt="2019-08-08T14:08:09.811" v="12" actId="1076"/>
          <ac:picMkLst>
            <pc:docMk/>
            <pc:sldMk cId="2183779907" sldId="298"/>
            <ac:picMk id="20489" creationId="{2C5112AB-89C0-4880-8DF9-472C098D3D40}"/>
          </ac:picMkLst>
        </pc:picChg>
      </pc:sldChg>
      <pc:sldChg chg="add del">
        <pc:chgData name="Frances Meek" userId="S::f.meek@nutrition.org.uk::f3af35cc-3229-46e1-af36-3525661cfbd3" providerId="AD" clId="Web-{5810AFAE-91AE-BF68-A09A-749E947989F6}" dt="2019-08-08T14:07:15.936" v="7"/>
        <pc:sldMkLst>
          <pc:docMk/>
          <pc:sldMk cId="3514856815" sldId="298"/>
        </pc:sldMkLst>
      </pc:sldChg>
      <pc:sldChg chg="addSp delSp modSp add">
        <pc:chgData name="Frances Meek" userId="S::f.meek@nutrition.org.uk::f3af35cc-3229-46e1-af36-3525661cfbd3" providerId="AD" clId="Web-{5810AFAE-91AE-BF68-A09A-749E947989F6}" dt="2019-08-08T14:09:45.827" v="34"/>
        <pc:sldMkLst>
          <pc:docMk/>
          <pc:sldMk cId="2870319113" sldId="299"/>
        </pc:sldMkLst>
        <pc:spChg chg="add mod">
          <ac:chgData name="Frances Meek" userId="S::f.meek@nutrition.org.uk::f3af35cc-3229-46e1-af36-3525661cfbd3" providerId="AD" clId="Web-{5810AFAE-91AE-BF68-A09A-749E947989F6}" dt="2019-08-08T14:09:45.827" v="34"/>
          <ac:spMkLst>
            <pc:docMk/>
            <pc:sldMk cId="2870319113" sldId="299"/>
            <ac:spMk id="2" creationId="{4111FAB7-959F-4D16-A2DC-7A8A5448F029}"/>
          </ac:spMkLst>
        </pc:spChg>
        <pc:spChg chg="del">
          <ac:chgData name="Frances Meek" userId="S::f.meek@nutrition.org.uk::f3af35cc-3229-46e1-af36-3525661cfbd3" providerId="AD" clId="Web-{5810AFAE-91AE-BF68-A09A-749E947989F6}" dt="2019-08-08T14:09:06.405" v="24"/>
          <ac:spMkLst>
            <pc:docMk/>
            <pc:sldMk cId="2870319113" sldId="299"/>
            <ac:spMk id="21507" creationId="{927BD003-ADD5-4CBD-B67B-42B6FECCAE90}"/>
          </ac:spMkLst>
        </pc:spChg>
        <pc:spChg chg="mod">
          <ac:chgData name="Frances Meek" userId="S::f.meek@nutrition.org.uk::f3af35cc-3229-46e1-af36-3525661cfbd3" providerId="AD" clId="Web-{5810AFAE-91AE-BF68-A09A-749E947989F6}" dt="2019-08-08T14:09:35.577" v="31" actId="1076"/>
          <ac:spMkLst>
            <pc:docMk/>
            <pc:sldMk cId="2870319113" sldId="299"/>
            <ac:spMk id="21508" creationId="{FF65121F-9291-4086-9072-FC8B576C9924}"/>
          </ac:spMkLst>
        </pc:spChg>
        <pc:spChg chg="mod">
          <ac:chgData name="Frances Meek" userId="S::f.meek@nutrition.org.uk::f3af35cc-3229-46e1-af36-3525661cfbd3" providerId="AD" clId="Web-{5810AFAE-91AE-BF68-A09A-749E947989F6}" dt="2019-08-08T14:09:39.702" v="33" actId="1076"/>
          <ac:spMkLst>
            <pc:docMk/>
            <pc:sldMk cId="2870319113" sldId="299"/>
            <ac:spMk id="21509" creationId="{6AA8CB71-7010-4A73-91B2-D835DFBF1CFB}"/>
          </ac:spMkLst>
        </pc:spChg>
        <pc:spChg chg="mod">
          <ac:chgData name="Frances Meek" userId="S::f.meek@nutrition.org.uk::f3af35cc-3229-46e1-af36-3525661cfbd3" providerId="AD" clId="Web-{5810AFAE-91AE-BF68-A09A-749E947989F6}" dt="2019-08-08T14:09:37.827" v="32" actId="1076"/>
          <ac:spMkLst>
            <pc:docMk/>
            <pc:sldMk cId="2870319113" sldId="299"/>
            <ac:spMk id="21510" creationId="{312862F3-517F-4623-A6A0-C1DBC89A74D3}"/>
          </ac:spMkLst>
        </pc:spChg>
        <pc:picChg chg="mod">
          <ac:chgData name="Frances Meek" userId="S::f.meek@nutrition.org.uk::f3af35cc-3229-46e1-af36-3525661cfbd3" providerId="AD" clId="Web-{5810AFAE-91AE-BF68-A09A-749E947989F6}" dt="2019-08-08T14:09:29.342" v="27" actId="1076"/>
          <ac:picMkLst>
            <pc:docMk/>
            <pc:sldMk cId="2870319113" sldId="299"/>
            <ac:picMk id="21511" creationId="{421BAA70-34A1-483E-A2C3-89BEC323F456}"/>
          </ac:picMkLst>
        </pc:picChg>
        <pc:picChg chg="mod">
          <ac:chgData name="Frances Meek" userId="S::f.meek@nutrition.org.uk::f3af35cc-3229-46e1-af36-3525661cfbd3" providerId="AD" clId="Web-{5810AFAE-91AE-BF68-A09A-749E947989F6}" dt="2019-08-08T14:09:33.499" v="30" actId="1076"/>
          <ac:picMkLst>
            <pc:docMk/>
            <pc:sldMk cId="2870319113" sldId="299"/>
            <ac:picMk id="21512" creationId="{CC70503A-7E5E-4904-8C6B-AF287FE682E4}"/>
          </ac:picMkLst>
        </pc:picChg>
        <pc:picChg chg="mod">
          <ac:chgData name="Frances Meek" userId="S::f.meek@nutrition.org.uk::f3af35cc-3229-46e1-af36-3525661cfbd3" providerId="AD" clId="Web-{5810AFAE-91AE-BF68-A09A-749E947989F6}" dt="2019-08-08T14:09:31.686" v="29" actId="1076"/>
          <ac:picMkLst>
            <pc:docMk/>
            <pc:sldMk cId="2870319113" sldId="299"/>
            <ac:picMk id="21513" creationId="{0E385444-4657-43A2-9F1E-78719AC1EF18}"/>
          </ac:picMkLst>
        </pc:picChg>
      </pc:sldChg>
      <pc:sldChg chg="add del">
        <pc:chgData name="Frances Meek" userId="S::f.meek@nutrition.org.uk::f3af35cc-3229-46e1-af36-3525661cfbd3" providerId="AD" clId="Web-{5810AFAE-91AE-BF68-A09A-749E947989F6}" dt="2019-08-08T14:09:21.124" v="26"/>
        <pc:sldMkLst>
          <pc:docMk/>
          <pc:sldMk cId="2707188226" sldId="300"/>
        </pc:sldMkLst>
      </pc:sldChg>
      <pc:sldChg chg="addSp delSp modSp add">
        <pc:chgData name="Frances Meek" userId="S::f.meek@nutrition.org.uk::f3af35cc-3229-46e1-af36-3525661cfbd3" providerId="AD" clId="Web-{5810AFAE-91AE-BF68-A09A-749E947989F6}" dt="2019-08-08T14:10:30.812" v="44"/>
        <pc:sldMkLst>
          <pc:docMk/>
          <pc:sldMk cId="3806699730" sldId="300"/>
        </pc:sldMkLst>
        <pc:spChg chg="add mod">
          <ac:chgData name="Frances Meek" userId="S::f.meek@nutrition.org.uk::f3af35cc-3229-46e1-af36-3525661cfbd3" providerId="AD" clId="Web-{5810AFAE-91AE-BF68-A09A-749E947989F6}" dt="2019-08-08T14:10:30.812" v="44"/>
          <ac:spMkLst>
            <pc:docMk/>
            <pc:sldMk cId="3806699730" sldId="300"/>
            <ac:spMk id="2" creationId="{57A2E37B-D8EF-42BD-8BDB-8624E6853586}"/>
          </ac:spMkLst>
        </pc:spChg>
        <pc:spChg chg="del">
          <ac:chgData name="Frances Meek" userId="S::f.meek@nutrition.org.uk::f3af35cc-3229-46e1-af36-3525661cfbd3" providerId="AD" clId="Web-{5810AFAE-91AE-BF68-A09A-749E947989F6}" dt="2019-08-08T14:10:09.749" v="37"/>
          <ac:spMkLst>
            <pc:docMk/>
            <pc:sldMk cId="3806699730" sldId="300"/>
            <ac:spMk id="22531" creationId="{0D03FA61-3CFA-4938-BBD5-CE6CB8E2102C}"/>
          </ac:spMkLst>
        </pc:spChg>
        <pc:spChg chg="mod">
          <ac:chgData name="Frances Meek" userId="S::f.meek@nutrition.org.uk::f3af35cc-3229-46e1-af36-3525661cfbd3" providerId="AD" clId="Web-{5810AFAE-91AE-BF68-A09A-749E947989F6}" dt="2019-08-08T14:10:18.796" v="41" actId="1076"/>
          <ac:spMkLst>
            <pc:docMk/>
            <pc:sldMk cId="3806699730" sldId="300"/>
            <ac:spMk id="22535" creationId="{906D326E-9997-4874-AD4C-00B5393213D6}"/>
          </ac:spMkLst>
        </pc:spChg>
        <pc:spChg chg="mod">
          <ac:chgData name="Frances Meek" userId="S::f.meek@nutrition.org.uk::f3af35cc-3229-46e1-af36-3525661cfbd3" providerId="AD" clId="Web-{5810AFAE-91AE-BF68-A09A-749E947989F6}" dt="2019-08-08T14:10:23.718" v="43" actId="1076"/>
          <ac:spMkLst>
            <pc:docMk/>
            <pc:sldMk cId="3806699730" sldId="300"/>
            <ac:spMk id="22536" creationId="{9B6F361A-53FD-4839-8F0B-63F464092471}"/>
          </ac:spMkLst>
        </pc:spChg>
        <pc:spChg chg="mod">
          <ac:chgData name="Frances Meek" userId="S::f.meek@nutrition.org.uk::f3af35cc-3229-46e1-af36-3525661cfbd3" providerId="AD" clId="Web-{5810AFAE-91AE-BF68-A09A-749E947989F6}" dt="2019-08-08T14:10:21.124" v="42" actId="1076"/>
          <ac:spMkLst>
            <pc:docMk/>
            <pc:sldMk cId="3806699730" sldId="300"/>
            <ac:spMk id="22537" creationId="{49180FEB-09C9-4C1D-B41C-6627C1D01FB6}"/>
          </ac:spMkLst>
        </pc:spChg>
        <pc:picChg chg="mod">
          <ac:chgData name="Frances Meek" userId="S::f.meek@nutrition.org.uk::f3af35cc-3229-46e1-af36-3525661cfbd3" providerId="AD" clId="Web-{5810AFAE-91AE-BF68-A09A-749E947989F6}" dt="2019-08-08T14:10:11.577" v="38" actId="1076"/>
          <ac:picMkLst>
            <pc:docMk/>
            <pc:sldMk cId="3806699730" sldId="300"/>
            <ac:picMk id="22532" creationId="{B3003011-E644-47C7-B285-5FEB7120B077}"/>
          </ac:picMkLst>
        </pc:picChg>
        <pc:picChg chg="mod">
          <ac:chgData name="Frances Meek" userId="S::f.meek@nutrition.org.uk::f3af35cc-3229-46e1-af36-3525661cfbd3" providerId="AD" clId="Web-{5810AFAE-91AE-BF68-A09A-749E947989F6}" dt="2019-08-08T14:10:15.655" v="40" actId="1076"/>
          <ac:picMkLst>
            <pc:docMk/>
            <pc:sldMk cId="3806699730" sldId="300"/>
            <ac:picMk id="22533" creationId="{00CF307D-2AB1-4F99-BBD5-C1F935DFD64E}"/>
          </ac:picMkLst>
        </pc:picChg>
        <pc:picChg chg="mod">
          <ac:chgData name="Frances Meek" userId="S::f.meek@nutrition.org.uk::f3af35cc-3229-46e1-af36-3525661cfbd3" providerId="AD" clId="Web-{5810AFAE-91AE-BF68-A09A-749E947989F6}" dt="2019-08-08T14:10:14.296" v="39" actId="1076"/>
          <ac:picMkLst>
            <pc:docMk/>
            <pc:sldMk cId="3806699730" sldId="300"/>
            <ac:picMk id="22534" creationId="{6F2C94D5-62E9-48EE-851E-1D44987E1DF0}"/>
          </ac:picMkLst>
        </pc:picChg>
      </pc:sldChg>
      <pc:sldChg chg="addSp delSp modSp add">
        <pc:chgData name="Frances Meek" userId="S::f.meek@nutrition.org.uk::f3af35cc-3229-46e1-af36-3525661cfbd3" providerId="AD" clId="Web-{5810AFAE-91AE-BF68-A09A-749E947989F6}" dt="2019-08-08T14:11:23.202" v="55" actId="1076"/>
        <pc:sldMkLst>
          <pc:docMk/>
          <pc:sldMk cId="88177773" sldId="301"/>
        </pc:sldMkLst>
        <pc:spChg chg="add mod">
          <ac:chgData name="Frances Meek" userId="S::f.meek@nutrition.org.uk::f3af35cc-3229-46e1-af36-3525661cfbd3" providerId="AD" clId="Web-{5810AFAE-91AE-BF68-A09A-749E947989F6}" dt="2019-08-08T14:11:23.202" v="55" actId="1076"/>
          <ac:spMkLst>
            <pc:docMk/>
            <pc:sldMk cId="88177773" sldId="301"/>
            <ac:spMk id="2" creationId="{06AE9DDB-84BE-4DE7-8557-E132B549AB85}"/>
          </ac:spMkLst>
        </pc:spChg>
        <pc:spChg chg="del">
          <ac:chgData name="Frances Meek" userId="S::f.meek@nutrition.org.uk::f3af35cc-3229-46e1-af36-3525661cfbd3" providerId="AD" clId="Web-{5810AFAE-91AE-BF68-A09A-749E947989F6}" dt="2019-08-08T14:10:53.124" v="47"/>
          <ac:spMkLst>
            <pc:docMk/>
            <pc:sldMk cId="88177773" sldId="301"/>
            <ac:spMk id="23555" creationId="{D90F4550-1B3B-4AF1-9677-F8926D2CB3BC}"/>
          </ac:spMkLst>
        </pc:spChg>
        <pc:spChg chg="mod">
          <ac:chgData name="Frances Meek" userId="S::f.meek@nutrition.org.uk::f3af35cc-3229-46e1-af36-3525661cfbd3" providerId="AD" clId="Web-{5810AFAE-91AE-BF68-A09A-749E947989F6}" dt="2019-08-08T14:11:08.546" v="51" actId="1076"/>
          <ac:spMkLst>
            <pc:docMk/>
            <pc:sldMk cId="88177773" sldId="301"/>
            <ac:spMk id="23559" creationId="{78B2B5C3-870F-4434-A5AA-E1D7972B5349}"/>
          </ac:spMkLst>
        </pc:spChg>
        <pc:spChg chg="mod">
          <ac:chgData name="Frances Meek" userId="S::f.meek@nutrition.org.uk::f3af35cc-3229-46e1-af36-3525661cfbd3" providerId="AD" clId="Web-{5810AFAE-91AE-BF68-A09A-749E947989F6}" dt="2019-08-08T14:11:15.312" v="53" actId="1076"/>
          <ac:spMkLst>
            <pc:docMk/>
            <pc:sldMk cId="88177773" sldId="301"/>
            <ac:spMk id="23560" creationId="{A4D7BC99-9AE3-4E94-9D92-73EDE6F6438F}"/>
          </ac:spMkLst>
        </pc:spChg>
        <pc:spChg chg="mod">
          <ac:chgData name="Frances Meek" userId="S::f.meek@nutrition.org.uk::f3af35cc-3229-46e1-af36-3525661cfbd3" providerId="AD" clId="Web-{5810AFAE-91AE-BF68-A09A-749E947989F6}" dt="2019-08-08T14:11:11.828" v="52" actId="1076"/>
          <ac:spMkLst>
            <pc:docMk/>
            <pc:sldMk cId="88177773" sldId="301"/>
            <ac:spMk id="23561" creationId="{5C3FDE7A-15ED-4CB0-95FB-D58DAA6D8E1F}"/>
          </ac:spMkLst>
        </pc:spChg>
        <pc:picChg chg="mod">
          <ac:chgData name="Frances Meek" userId="S::f.meek@nutrition.org.uk::f3af35cc-3229-46e1-af36-3525661cfbd3" providerId="AD" clId="Web-{5810AFAE-91AE-BF68-A09A-749E947989F6}" dt="2019-08-08T14:11:01.796" v="48" actId="1076"/>
          <ac:picMkLst>
            <pc:docMk/>
            <pc:sldMk cId="88177773" sldId="301"/>
            <ac:picMk id="23556" creationId="{36B61FBE-30D0-4DC1-A8C5-B6035B79329E}"/>
          </ac:picMkLst>
        </pc:picChg>
        <pc:picChg chg="mod">
          <ac:chgData name="Frances Meek" userId="S::f.meek@nutrition.org.uk::f3af35cc-3229-46e1-af36-3525661cfbd3" providerId="AD" clId="Web-{5810AFAE-91AE-BF68-A09A-749E947989F6}" dt="2019-08-08T14:11:03.155" v="49" actId="1076"/>
          <ac:picMkLst>
            <pc:docMk/>
            <pc:sldMk cId="88177773" sldId="301"/>
            <ac:picMk id="23557" creationId="{2390CFC6-FA62-4450-9B65-FDE9AC3FC3FF}"/>
          </ac:picMkLst>
        </pc:picChg>
        <pc:picChg chg="mod">
          <ac:chgData name="Frances Meek" userId="S::f.meek@nutrition.org.uk::f3af35cc-3229-46e1-af36-3525661cfbd3" providerId="AD" clId="Web-{5810AFAE-91AE-BF68-A09A-749E947989F6}" dt="2019-08-08T14:11:05.171" v="50" actId="1076"/>
          <ac:picMkLst>
            <pc:docMk/>
            <pc:sldMk cId="88177773" sldId="301"/>
            <ac:picMk id="23558" creationId="{8CAF0B45-0625-42B1-8A06-740AAD94DD0E}"/>
          </ac:picMkLst>
        </pc:picChg>
      </pc:sldChg>
      <pc:sldChg chg="addSp delSp modSp add">
        <pc:chgData name="Frances Meek" userId="S::f.meek@nutrition.org.uk::f3af35cc-3229-46e1-af36-3525661cfbd3" providerId="AD" clId="Web-{5810AFAE-91AE-BF68-A09A-749E947989F6}" dt="2019-08-08T14:12:15.484" v="70" actId="1076"/>
        <pc:sldMkLst>
          <pc:docMk/>
          <pc:sldMk cId="3057949839" sldId="302"/>
        </pc:sldMkLst>
        <pc:spChg chg="add mod">
          <ac:chgData name="Frances Meek" userId="S::f.meek@nutrition.org.uk::f3af35cc-3229-46e1-af36-3525661cfbd3" providerId="AD" clId="Web-{5810AFAE-91AE-BF68-A09A-749E947989F6}" dt="2019-08-08T14:12:15.484" v="70" actId="1076"/>
          <ac:spMkLst>
            <pc:docMk/>
            <pc:sldMk cId="3057949839" sldId="302"/>
            <ac:spMk id="2" creationId="{62A06B3F-29A9-4576-95E4-4CA2EB0943EF}"/>
          </ac:spMkLst>
        </pc:spChg>
        <pc:spChg chg="del mod">
          <ac:chgData name="Frances Meek" userId="S::f.meek@nutrition.org.uk::f3af35cc-3229-46e1-af36-3525661cfbd3" providerId="AD" clId="Web-{5810AFAE-91AE-BF68-A09A-749E947989F6}" dt="2019-08-08T14:11:40.203" v="60"/>
          <ac:spMkLst>
            <pc:docMk/>
            <pc:sldMk cId="3057949839" sldId="302"/>
            <ac:spMk id="24579" creationId="{04A3417D-FF8E-41A8-B4EF-2B312038FCDC}"/>
          </ac:spMkLst>
        </pc:spChg>
        <pc:spChg chg="mod">
          <ac:chgData name="Frances Meek" userId="S::f.meek@nutrition.org.uk::f3af35cc-3229-46e1-af36-3525661cfbd3" providerId="AD" clId="Web-{5810AFAE-91AE-BF68-A09A-749E947989F6}" dt="2019-08-08T14:11:48.093" v="64" actId="1076"/>
          <ac:spMkLst>
            <pc:docMk/>
            <pc:sldMk cId="3057949839" sldId="302"/>
            <ac:spMk id="24583" creationId="{3E1B47A4-7B38-434C-9220-24DE8BFF5343}"/>
          </ac:spMkLst>
        </pc:spChg>
        <pc:spChg chg="mod">
          <ac:chgData name="Frances Meek" userId="S::f.meek@nutrition.org.uk::f3af35cc-3229-46e1-af36-3525661cfbd3" providerId="AD" clId="Web-{5810AFAE-91AE-BF68-A09A-749E947989F6}" dt="2019-08-08T14:11:52.953" v="66" actId="1076"/>
          <ac:spMkLst>
            <pc:docMk/>
            <pc:sldMk cId="3057949839" sldId="302"/>
            <ac:spMk id="24584" creationId="{3B7F53D4-D065-4339-8A06-54195836A6AE}"/>
          </ac:spMkLst>
        </pc:spChg>
        <pc:spChg chg="mod">
          <ac:chgData name="Frances Meek" userId="S::f.meek@nutrition.org.uk::f3af35cc-3229-46e1-af36-3525661cfbd3" providerId="AD" clId="Web-{5810AFAE-91AE-BF68-A09A-749E947989F6}" dt="2019-08-08T14:11:50.515" v="65" actId="1076"/>
          <ac:spMkLst>
            <pc:docMk/>
            <pc:sldMk cId="3057949839" sldId="302"/>
            <ac:spMk id="24585" creationId="{D159E772-2EB4-40BB-9378-9EF4E48FD938}"/>
          </ac:spMkLst>
        </pc:spChg>
        <pc:picChg chg="mod">
          <ac:chgData name="Frances Meek" userId="S::f.meek@nutrition.org.uk::f3af35cc-3229-46e1-af36-3525661cfbd3" providerId="AD" clId="Web-{5810AFAE-91AE-BF68-A09A-749E947989F6}" dt="2019-08-08T14:11:42.015" v="61" actId="1076"/>
          <ac:picMkLst>
            <pc:docMk/>
            <pc:sldMk cId="3057949839" sldId="302"/>
            <ac:picMk id="24580" creationId="{2525483D-3B49-42B9-A422-509C3B2741EF}"/>
          </ac:picMkLst>
        </pc:picChg>
        <pc:picChg chg="mod">
          <ac:chgData name="Frances Meek" userId="S::f.meek@nutrition.org.uk::f3af35cc-3229-46e1-af36-3525661cfbd3" providerId="AD" clId="Web-{5810AFAE-91AE-BF68-A09A-749E947989F6}" dt="2019-08-08T14:11:45.593" v="63" actId="1076"/>
          <ac:picMkLst>
            <pc:docMk/>
            <pc:sldMk cId="3057949839" sldId="302"/>
            <ac:picMk id="24581" creationId="{8792FC02-59D9-40F0-A332-7931D275CD07}"/>
          </ac:picMkLst>
        </pc:picChg>
        <pc:picChg chg="mod">
          <ac:chgData name="Frances Meek" userId="S::f.meek@nutrition.org.uk::f3af35cc-3229-46e1-af36-3525661cfbd3" providerId="AD" clId="Web-{5810AFAE-91AE-BF68-A09A-749E947989F6}" dt="2019-08-08T14:11:43.859" v="62" actId="1076"/>
          <ac:picMkLst>
            <pc:docMk/>
            <pc:sldMk cId="3057949839" sldId="302"/>
            <ac:picMk id="24582" creationId="{B5BA6934-DFE5-431A-8AD1-5AEE18EC70F0}"/>
          </ac:picMkLst>
        </pc:picChg>
      </pc:sldChg>
      <pc:sldChg chg="add del">
        <pc:chgData name="Frances Meek" userId="S::f.meek@nutrition.org.uk::f3af35cc-3229-46e1-af36-3525661cfbd3" providerId="AD" clId="Web-{5810AFAE-91AE-BF68-A09A-749E947989F6}" dt="2019-08-08T14:12:03.141" v="68"/>
        <pc:sldMkLst>
          <pc:docMk/>
          <pc:sldMk cId="2287077540" sldId="303"/>
        </pc:sldMkLst>
      </pc:sldChg>
      <pc:sldChg chg="addSp delSp modSp add">
        <pc:chgData name="Frances Meek" userId="S::f.meek@nutrition.org.uk::f3af35cc-3229-46e1-af36-3525661cfbd3" providerId="AD" clId="Web-{5810AFAE-91AE-BF68-A09A-749E947989F6}" dt="2019-08-08T14:12:59.968" v="82" actId="1076"/>
        <pc:sldMkLst>
          <pc:docMk/>
          <pc:sldMk cId="2382750889" sldId="303"/>
        </pc:sldMkLst>
        <pc:spChg chg="add mod">
          <ac:chgData name="Frances Meek" userId="S::f.meek@nutrition.org.uk::f3af35cc-3229-46e1-af36-3525661cfbd3" providerId="AD" clId="Web-{5810AFAE-91AE-BF68-A09A-749E947989F6}" dt="2019-08-08T14:12:59.968" v="82" actId="1076"/>
          <ac:spMkLst>
            <pc:docMk/>
            <pc:sldMk cId="2382750889" sldId="303"/>
            <ac:spMk id="2" creationId="{97FABCD6-B14D-4C9B-9350-C03868535173}"/>
          </ac:spMkLst>
        </pc:spChg>
        <pc:spChg chg="del">
          <ac:chgData name="Frances Meek" userId="S::f.meek@nutrition.org.uk::f3af35cc-3229-46e1-af36-3525661cfbd3" providerId="AD" clId="Web-{5810AFAE-91AE-BF68-A09A-749E947989F6}" dt="2019-08-08T14:12:29.687" v="73"/>
          <ac:spMkLst>
            <pc:docMk/>
            <pc:sldMk cId="2382750889" sldId="303"/>
            <ac:spMk id="25603" creationId="{63E53126-4191-4895-B8A9-4602940FA9CC}"/>
          </ac:spMkLst>
        </pc:spChg>
        <pc:spChg chg="mod">
          <ac:chgData name="Frances Meek" userId="S::f.meek@nutrition.org.uk::f3af35cc-3229-46e1-af36-3525661cfbd3" providerId="AD" clId="Web-{5810AFAE-91AE-BF68-A09A-749E947989F6}" dt="2019-08-08T14:12:43.515" v="78" actId="1076"/>
          <ac:spMkLst>
            <pc:docMk/>
            <pc:sldMk cId="2382750889" sldId="303"/>
            <ac:spMk id="25607" creationId="{EA0234DB-7662-4128-A959-C8E7C450090D}"/>
          </ac:spMkLst>
        </pc:spChg>
        <pc:spChg chg="mod">
          <ac:chgData name="Frances Meek" userId="S::f.meek@nutrition.org.uk::f3af35cc-3229-46e1-af36-3525661cfbd3" providerId="AD" clId="Web-{5810AFAE-91AE-BF68-A09A-749E947989F6}" dt="2019-08-08T14:12:48.922" v="80" actId="1076"/>
          <ac:spMkLst>
            <pc:docMk/>
            <pc:sldMk cId="2382750889" sldId="303"/>
            <ac:spMk id="25608" creationId="{066BE6C0-0E24-49FA-8737-99932CE90308}"/>
          </ac:spMkLst>
        </pc:spChg>
        <pc:spChg chg="mod">
          <ac:chgData name="Frances Meek" userId="S::f.meek@nutrition.org.uk::f3af35cc-3229-46e1-af36-3525661cfbd3" providerId="AD" clId="Web-{5810AFAE-91AE-BF68-A09A-749E947989F6}" dt="2019-08-08T14:12:46.672" v="79" actId="1076"/>
          <ac:spMkLst>
            <pc:docMk/>
            <pc:sldMk cId="2382750889" sldId="303"/>
            <ac:spMk id="25609" creationId="{4962830B-DF8B-4AA0-A5A1-5FA25EA8AF41}"/>
          </ac:spMkLst>
        </pc:spChg>
        <pc:picChg chg="mod">
          <ac:chgData name="Frances Meek" userId="S::f.meek@nutrition.org.uk::f3af35cc-3229-46e1-af36-3525661cfbd3" providerId="AD" clId="Web-{5810AFAE-91AE-BF68-A09A-749E947989F6}" dt="2019-08-08T14:12:40.109" v="77" actId="1076"/>
          <ac:picMkLst>
            <pc:docMk/>
            <pc:sldMk cId="2382750889" sldId="303"/>
            <ac:picMk id="25604" creationId="{419D89B9-97ED-4D35-BFDB-E448234378A9}"/>
          </ac:picMkLst>
        </pc:picChg>
        <pc:picChg chg="mod">
          <ac:chgData name="Frances Meek" userId="S::f.meek@nutrition.org.uk::f3af35cc-3229-46e1-af36-3525661cfbd3" providerId="AD" clId="Web-{5810AFAE-91AE-BF68-A09A-749E947989F6}" dt="2019-08-08T14:12:33.671" v="75" actId="1076"/>
          <ac:picMkLst>
            <pc:docMk/>
            <pc:sldMk cId="2382750889" sldId="303"/>
            <ac:picMk id="25605" creationId="{5BFB60C7-09E9-4ABC-8444-F3321D5F3B8E}"/>
          </ac:picMkLst>
        </pc:picChg>
        <pc:picChg chg="mod">
          <ac:chgData name="Frances Meek" userId="S::f.meek@nutrition.org.uk::f3af35cc-3229-46e1-af36-3525661cfbd3" providerId="AD" clId="Web-{5810AFAE-91AE-BF68-A09A-749E947989F6}" dt="2019-08-08T14:12:31.953" v="74" actId="1076"/>
          <ac:picMkLst>
            <pc:docMk/>
            <pc:sldMk cId="2382750889" sldId="303"/>
            <ac:picMk id="25606" creationId="{E6825DE7-C114-4C16-98FA-EE51A209DD21}"/>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42452" y="3531477"/>
            <a:ext cx="9144000" cy="733096"/>
          </a:xfrm>
          <a:prstGeom prst="rect">
            <a:avLst/>
          </a:prstGeom>
        </p:spPr>
        <p:txBody>
          <a:bodyPr lIns="0" tIns="0" rIns="0" bIns="0" anchor="t"/>
          <a:lstStyle>
            <a:lvl1pPr algn="l">
              <a:defRPr sz="4400" b="1" i="0" baseline="0">
                <a:solidFill>
                  <a:schemeClr val="bg1"/>
                </a:solidFill>
                <a:latin typeface="Arial" charset="0"/>
                <a:ea typeface="Arial" charset="0"/>
                <a:cs typeface="Arial" charset="0"/>
              </a:defRPr>
            </a:lvl1pPr>
          </a:lstStyle>
          <a:p>
            <a:r>
              <a:rPr lang="en-US" dirty="0"/>
              <a:t>Title</a:t>
            </a:r>
          </a:p>
        </p:txBody>
      </p:sp>
    </p:spTree>
    <p:extLst>
      <p:ext uri="{BB962C8B-B14F-4D97-AF65-F5344CB8AC3E}">
        <p14:creationId xmlns:p14="http://schemas.microsoft.com/office/powerpoint/2010/main" val="7410729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53512" y="587760"/>
            <a:ext cx="9144000" cy="635491"/>
          </a:xfrm>
          <a:prstGeom prst="rect">
            <a:avLst/>
          </a:prstGeom>
        </p:spPr>
        <p:txBody>
          <a:bodyPr lIns="0" tIns="0" rIns="0" bIns="0" anchor="t"/>
          <a:lstStyle>
            <a:lvl1pPr algn="l">
              <a:defRPr sz="4000" b="1" i="0">
                <a:solidFill>
                  <a:srgbClr val="263B83"/>
                </a:solidFill>
                <a:latin typeface="Arial" charset="0"/>
                <a:ea typeface="Arial" charset="0"/>
                <a:cs typeface="Arial" charset="0"/>
              </a:defRPr>
            </a:lvl1pPr>
          </a:lstStyle>
          <a:p>
            <a:r>
              <a:rPr lang="en-US" dirty="0"/>
              <a:t>Section Title</a:t>
            </a:r>
          </a:p>
        </p:txBody>
      </p:sp>
      <p:sp>
        <p:nvSpPr>
          <p:cNvPr id="3" name="Subtitle 2"/>
          <p:cNvSpPr>
            <a:spLocks noGrp="1"/>
          </p:cNvSpPr>
          <p:nvPr>
            <p:ph type="subTitle" idx="1" hasCustomPrompt="1"/>
          </p:nvPr>
        </p:nvSpPr>
        <p:spPr>
          <a:xfrm>
            <a:off x="1153512" y="3065488"/>
            <a:ext cx="9144000" cy="3087973"/>
          </a:xfrm>
          <a:prstGeom prst="rect">
            <a:avLst/>
          </a:prstGeom>
        </p:spPr>
        <p:txBody>
          <a:bodyPr lIns="0" tIns="0" rIns="0" bIns="0"/>
          <a:lstStyle>
            <a:lvl1pPr marL="285750" indent="-285750" algn="l">
              <a:buFont typeface="Arial" charset="0"/>
              <a:buChar char="•"/>
              <a:defRPr sz="1800">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Text</a:t>
            </a:r>
          </a:p>
        </p:txBody>
      </p:sp>
    </p:spTree>
    <p:extLst>
      <p:ext uri="{BB962C8B-B14F-4D97-AF65-F5344CB8AC3E}">
        <p14:creationId xmlns:p14="http://schemas.microsoft.com/office/powerpoint/2010/main" val="8237676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69274" y="1563798"/>
            <a:ext cx="9720000" cy="720000"/>
          </a:xfrm>
          <a:prstGeom prst="rect">
            <a:avLst/>
          </a:prstGeom>
        </p:spPr>
        <p:txBody>
          <a:bodyPr lIns="0" tIns="0" rIns="0" bIns="0" anchor="t"/>
          <a:lstStyle>
            <a:lvl1pPr algn="l">
              <a:defRPr sz="3400" b="1" i="0">
                <a:solidFill>
                  <a:srgbClr val="263B83"/>
                </a:solidFill>
                <a:latin typeface="Arial" charset="0"/>
                <a:ea typeface="Arial" charset="0"/>
                <a:cs typeface="Arial" charset="0"/>
              </a:defRPr>
            </a:lvl1pPr>
          </a:lstStyle>
          <a:p>
            <a:r>
              <a:rPr lang="en-US" dirty="0"/>
              <a:t>Heading</a:t>
            </a:r>
          </a:p>
        </p:txBody>
      </p:sp>
      <p:sp>
        <p:nvSpPr>
          <p:cNvPr id="3" name="Subtitle 2"/>
          <p:cNvSpPr>
            <a:spLocks noGrp="1"/>
          </p:cNvSpPr>
          <p:nvPr>
            <p:ph type="subTitle" idx="1" hasCustomPrompt="1"/>
          </p:nvPr>
        </p:nvSpPr>
        <p:spPr>
          <a:xfrm>
            <a:off x="1169276" y="2571092"/>
            <a:ext cx="9720000" cy="3600000"/>
          </a:xfrm>
          <a:prstGeom prst="rect">
            <a:avLst/>
          </a:prstGeom>
        </p:spPr>
        <p:txBody>
          <a:bodyPr lIns="0" tIns="0" rIns="0" bIns="0" numCol="1" anchor="t"/>
          <a:lstStyle>
            <a:lvl1pPr marL="285750" indent="-285750" algn="l">
              <a:buSzPct val="90000"/>
              <a:buFont typeface="Arial" charset="0"/>
              <a:buChar char="•"/>
              <a:defRPr sz="1800" b="0" i="0">
                <a:solidFill>
                  <a:schemeClr val="tx1"/>
                </a:solidFill>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Text here</a:t>
            </a:r>
          </a:p>
        </p:txBody>
      </p:sp>
    </p:spTree>
    <p:extLst>
      <p:ext uri="{BB962C8B-B14F-4D97-AF65-F5344CB8AC3E}">
        <p14:creationId xmlns:p14="http://schemas.microsoft.com/office/powerpoint/2010/main" val="15513439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2" name="Rectangle 11"/>
          <p:cNvSpPr/>
          <p:nvPr userDrawn="1"/>
        </p:nvSpPr>
        <p:spPr>
          <a:xfrm>
            <a:off x="6209274" y="2571092"/>
            <a:ext cx="4680000" cy="3600000"/>
          </a:xfrm>
          <a:prstGeom prst="rect">
            <a:avLst/>
          </a:prstGeom>
          <a:solidFill>
            <a:srgbClr val="C3C4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 name="Text Placeholder 2"/>
          <p:cNvSpPr>
            <a:spLocks noGrp="1"/>
          </p:cNvSpPr>
          <p:nvPr>
            <p:ph type="body" idx="1" hasCustomPrompt="1"/>
          </p:nvPr>
        </p:nvSpPr>
        <p:spPr>
          <a:xfrm>
            <a:off x="1169276" y="2571092"/>
            <a:ext cx="4680000" cy="3600000"/>
          </a:xfrm>
          <a:prstGeom prst="rect">
            <a:avLst/>
          </a:prstGeom>
        </p:spPr>
        <p:txBody>
          <a:bodyPr lIns="0" tIns="0" rIns="0" bIns="0" anchor="t">
            <a:normAutofit/>
          </a:bodyPr>
          <a:lstStyle>
            <a:lvl1pPr marL="285750" indent="-285750">
              <a:buSzPct val="90000"/>
              <a:buFont typeface="Arial" charset="0"/>
              <a:buChar char="•"/>
              <a:defRPr sz="1800" b="0" i="0">
                <a:latin typeface="Arial" charset="0"/>
                <a:ea typeface="Arial" charset="0"/>
                <a:cs typeface="Arial"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Body text</a:t>
            </a:r>
          </a:p>
        </p:txBody>
      </p:sp>
      <p:sp>
        <p:nvSpPr>
          <p:cNvPr id="5" name="Text Placeholder 4"/>
          <p:cNvSpPr>
            <a:spLocks noGrp="1"/>
          </p:cNvSpPr>
          <p:nvPr>
            <p:ph type="body" sz="quarter" idx="3" hasCustomPrompt="1"/>
          </p:nvPr>
        </p:nvSpPr>
        <p:spPr>
          <a:xfrm>
            <a:off x="6398461" y="2760281"/>
            <a:ext cx="4320000" cy="3240000"/>
          </a:xfrm>
          <a:prstGeom prst="rect">
            <a:avLst/>
          </a:prstGeom>
        </p:spPr>
        <p:txBody>
          <a:bodyPr lIns="0" tIns="0" rIns="0" bIns="0" anchor="t">
            <a:normAutofit/>
          </a:bodyPr>
          <a:lstStyle>
            <a:lvl1pPr marL="0" indent="0">
              <a:buNone/>
              <a:defRPr sz="1800" b="0" i="0">
                <a:latin typeface="Arial" charset="0"/>
                <a:ea typeface="Arial" charset="0"/>
                <a:cs typeface="Arial"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Body text</a:t>
            </a:r>
          </a:p>
        </p:txBody>
      </p:sp>
      <p:sp>
        <p:nvSpPr>
          <p:cNvPr id="13" name="Title 1"/>
          <p:cNvSpPr>
            <a:spLocks noGrp="1"/>
          </p:cNvSpPr>
          <p:nvPr>
            <p:ph type="title" hasCustomPrompt="1"/>
          </p:nvPr>
        </p:nvSpPr>
        <p:spPr>
          <a:xfrm>
            <a:off x="1169276" y="1563798"/>
            <a:ext cx="9720000" cy="720000"/>
          </a:xfrm>
          <a:prstGeom prst="rect">
            <a:avLst/>
          </a:prstGeom>
        </p:spPr>
        <p:txBody>
          <a:bodyPr lIns="0" tIns="0" rIns="0" bIns="0"/>
          <a:lstStyle>
            <a:lvl1pPr>
              <a:defRPr sz="3400" b="1" i="0">
                <a:solidFill>
                  <a:srgbClr val="263B83"/>
                </a:solidFill>
                <a:latin typeface="Arial" charset="0"/>
                <a:ea typeface="Arial" charset="0"/>
                <a:cs typeface="Arial" charset="0"/>
              </a:defRPr>
            </a:lvl1pPr>
          </a:lstStyle>
          <a:p>
            <a:r>
              <a:rPr lang="en-US" dirty="0"/>
              <a:t>Heading</a:t>
            </a:r>
          </a:p>
        </p:txBody>
      </p:sp>
    </p:spTree>
    <p:extLst>
      <p:ext uri="{BB962C8B-B14F-4D97-AF65-F5344CB8AC3E}">
        <p14:creationId xmlns:p14="http://schemas.microsoft.com/office/powerpoint/2010/main" val="28000793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5" Type="http://schemas.openxmlformats.org/officeDocument/2006/relationships/hyperlink" Target="http://www.foodafactoflife.org.uk/" TargetMode="External"/><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2.xml"/><Relationship Id="rId1" Type="http://schemas.openxmlformats.org/officeDocument/2006/relationships/slideLayout" Target="../slideLayouts/slideLayout2.xml"/><Relationship Id="rId4" Type="http://schemas.openxmlformats.org/officeDocument/2006/relationships/hyperlink" Target="http://www.foodafactoflife.org.uk/" TargetMode="Externa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3.xml"/><Relationship Id="rId1" Type="http://schemas.openxmlformats.org/officeDocument/2006/relationships/slideLayout" Target="../slideLayouts/slideLayout3.xml"/><Relationship Id="rId4" Type="http://schemas.openxmlformats.org/officeDocument/2006/relationships/hyperlink" Target="http://www.foodafactoflife.org.uk/" TargetMode="Externa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4.xml"/><Relationship Id="rId1" Type="http://schemas.openxmlformats.org/officeDocument/2006/relationships/slideLayout" Target="../slideLayouts/slideLayout4.xml"/><Relationship Id="rId4" Type="http://schemas.openxmlformats.org/officeDocument/2006/relationships/hyperlink" Target="http://www.foodafactoflife.org.uk/"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8" name="Picture 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439453" y="358589"/>
            <a:ext cx="2044335" cy="1435165"/>
          </a:xfrm>
          <a:prstGeom prst="rect">
            <a:avLst/>
          </a:prstGeom>
        </p:spPr>
      </p:pic>
      <p:sp>
        <p:nvSpPr>
          <p:cNvPr id="9" name="TextBox 8"/>
          <p:cNvSpPr txBox="1"/>
          <p:nvPr userDrawn="1"/>
        </p:nvSpPr>
        <p:spPr>
          <a:xfrm>
            <a:off x="1156447" y="6539528"/>
            <a:ext cx="10721788" cy="138499"/>
          </a:xfrm>
          <a:prstGeom prst="rect">
            <a:avLst/>
          </a:prstGeom>
          <a:noFill/>
        </p:spPr>
        <p:txBody>
          <a:bodyPr wrap="square" lIns="0" tIns="0" rIns="0" bIns="0" rtlCol="0">
            <a:spAutoFit/>
          </a:bodyPr>
          <a:lstStyle/>
          <a:p>
            <a:pPr algn="r"/>
            <a:r>
              <a:rPr lang="en-US" sz="900" b="0" i="0" dirty="0">
                <a:solidFill>
                  <a:schemeClr val="tx1"/>
                </a:solidFill>
                <a:latin typeface="Arial" charset="0"/>
                <a:ea typeface="Arial" charset="0"/>
                <a:cs typeface="Arial" charset="0"/>
                <a:hlinkClick r:id="rId5"/>
              </a:rPr>
              <a:t>www.foodafactoflife.org.uk</a:t>
            </a:r>
            <a:r>
              <a:rPr lang="en-US" sz="900" b="0" i="0" baseline="0" dirty="0">
                <a:solidFill>
                  <a:schemeClr val="tx1"/>
                </a:solidFill>
                <a:latin typeface="Arial" charset="0"/>
                <a:ea typeface="Arial" charset="0"/>
                <a:cs typeface="Arial" charset="0"/>
              </a:rPr>
              <a:t>    </a:t>
            </a:r>
            <a:r>
              <a:rPr lang="en-US" sz="900" b="0" i="0" dirty="0">
                <a:solidFill>
                  <a:schemeClr val="tx1"/>
                </a:solidFill>
                <a:latin typeface="Arial" charset="0"/>
                <a:ea typeface="Arial" charset="0"/>
                <a:cs typeface="Arial" charset="0"/>
              </a:rPr>
              <a:t>©</a:t>
            </a:r>
            <a:r>
              <a:rPr lang="en-US" sz="900" b="0" i="0" baseline="0" dirty="0">
                <a:solidFill>
                  <a:schemeClr val="tx1"/>
                </a:solidFill>
                <a:latin typeface="Arial" charset="0"/>
                <a:ea typeface="Arial" charset="0"/>
                <a:cs typeface="Arial" charset="0"/>
              </a:rPr>
              <a:t> Food – </a:t>
            </a:r>
            <a:r>
              <a:rPr lang="en-US" sz="900" b="0" i="0" dirty="0">
                <a:solidFill>
                  <a:schemeClr val="tx1"/>
                </a:solidFill>
                <a:latin typeface="Arial" charset="0"/>
                <a:ea typeface="Arial" charset="0"/>
                <a:cs typeface="Arial" charset="0"/>
              </a:rPr>
              <a:t>a fact of life 2019</a:t>
            </a:r>
          </a:p>
        </p:txBody>
      </p:sp>
    </p:spTree>
    <p:extLst>
      <p:ext uri="{BB962C8B-B14F-4D97-AF65-F5344CB8AC3E}">
        <p14:creationId xmlns:p14="http://schemas.microsoft.com/office/powerpoint/2010/main" val="1328885048"/>
      </p:ext>
    </p:extLst>
  </p:cSld>
  <p:clrMap bg1="lt1" tx1="dk1" bg2="lt2" tx2="dk2" accent1="accent1" accent2="accent2" accent3="accent3" accent4="accent4" accent5="accent5" accent6="accent6" hlink="hlink" folHlink="folHlink"/>
  <p:sldLayoutIdLst>
    <p:sldLayoutId id="214748364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TextBox 8"/>
          <p:cNvSpPr txBox="1"/>
          <p:nvPr userDrawn="1"/>
        </p:nvSpPr>
        <p:spPr>
          <a:xfrm>
            <a:off x="1156447" y="6539528"/>
            <a:ext cx="10721788" cy="138499"/>
          </a:xfrm>
          <a:prstGeom prst="rect">
            <a:avLst/>
          </a:prstGeom>
          <a:noFill/>
        </p:spPr>
        <p:txBody>
          <a:bodyPr wrap="square" lIns="0" tIns="0" rIns="0" bIns="0" rtlCol="0">
            <a:spAutoFit/>
          </a:bodyPr>
          <a:lstStyle/>
          <a:p>
            <a:pPr algn="r"/>
            <a:r>
              <a:rPr lang="en-US" sz="900" b="0" i="0" dirty="0">
                <a:solidFill>
                  <a:schemeClr val="tx1"/>
                </a:solidFill>
                <a:latin typeface="Arial" charset="0"/>
                <a:ea typeface="Arial" charset="0"/>
                <a:cs typeface="Arial" charset="0"/>
                <a:hlinkClick r:id="rId4"/>
              </a:rPr>
              <a:t>www.foodafactoflife.org.uk</a:t>
            </a:r>
            <a:r>
              <a:rPr lang="en-US" sz="900" b="0" i="0" baseline="0" dirty="0">
                <a:solidFill>
                  <a:schemeClr val="tx1"/>
                </a:solidFill>
                <a:latin typeface="Arial" charset="0"/>
                <a:ea typeface="Arial" charset="0"/>
                <a:cs typeface="Arial" charset="0"/>
              </a:rPr>
              <a:t>    </a:t>
            </a:r>
            <a:r>
              <a:rPr lang="en-US" sz="900" b="0" i="0" dirty="0">
                <a:solidFill>
                  <a:schemeClr val="tx1"/>
                </a:solidFill>
                <a:latin typeface="Arial" charset="0"/>
                <a:ea typeface="Arial" charset="0"/>
                <a:cs typeface="Arial" charset="0"/>
              </a:rPr>
              <a:t>© Food – a fact of life 2019</a:t>
            </a:r>
          </a:p>
        </p:txBody>
      </p:sp>
    </p:spTree>
    <p:extLst>
      <p:ext uri="{BB962C8B-B14F-4D97-AF65-F5344CB8AC3E}">
        <p14:creationId xmlns:p14="http://schemas.microsoft.com/office/powerpoint/2010/main" val="1498317190"/>
      </p:ext>
    </p:extLst>
  </p:cSld>
  <p:clrMap bg1="lt1" tx1="dk1" bg2="lt2" tx2="dk2" accent1="accent1" accent2="accent2" accent3="accent3" accent4="accent4" accent5="accent5" accent6="accent6" hlink="hlink" folHlink="folHlink"/>
  <p:sldLayoutIdLst>
    <p:sldLayoutId id="214748365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TextBox 8"/>
          <p:cNvSpPr txBox="1"/>
          <p:nvPr userDrawn="1"/>
        </p:nvSpPr>
        <p:spPr>
          <a:xfrm>
            <a:off x="1156447" y="6539528"/>
            <a:ext cx="10721788" cy="138499"/>
          </a:xfrm>
          <a:prstGeom prst="rect">
            <a:avLst/>
          </a:prstGeom>
          <a:noFill/>
        </p:spPr>
        <p:txBody>
          <a:bodyPr wrap="square" lIns="0" tIns="0" rIns="0" bIns="0" rtlCol="0">
            <a:spAutoFit/>
          </a:bodyPr>
          <a:lstStyle/>
          <a:p>
            <a:pPr algn="r"/>
            <a:r>
              <a:rPr lang="en-US" sz="900" b="0" i="0" dirty="0">
                <a:solidFill>
                  <a:schemeClr val="tx1"/>
                </a:solidFill>
                <a:latin typeface="Arial" charset="0"/>
                <a:ea typeface="Arial" charset="0"/>
                <a:cs typeface="Arial" charset="0"/>
                <a:hlinkClick r:id="rId4"/>
              </a:rPr>
              <a:t>www.foodafactoflife.org.uk</a:t>
            </a:r>
            <a:r>
              <a:rPr lang="en-US" sz="900" b="0" i="0" baseline="0" dirty="0">
                <a:solidFill>
                  <a:schemeClr val="tx1"/>
                </a:solidFill>
                <a:latin typeface="Arial" charset="0"/>
                <a:ea typeface="Arial" charset="0"/>
                <a:cs typeface="Arial" charset="0"/>
              </a:rPr>
              <a:t>    </a:t>
            </a:r>
            <a:r>
              <a:rPr lang="en-US" sz="900" b="0" i="0" dirty="0">
                <a:solidFill>
                  <a:schemeClr val="tx1"/>
                </a:solidFill>
                <a:latin typeface="Arial" charset="0"/>
                <a:ea typeface="Arial" charset="0"/>
                <a:cs typeface="Arial" charset="0"/>
              </a:rPr>
              <a:t>© Food – a fact of life 2019</a:t>
            </a:r>
          </a:p>
        </p:txBody>
      </p:sp>
    </p:spTree>
    <p:extLst>
      <p:ext uri="{BB962C8B-B14F-4D97-AF65-F5344CB8AC3E}">
        <p14:creationId xmlns:p14="http://schemas.microsoft.com/office/powerpoint/2010/main" val="1822393236"/>
      </p:ext>
    </p:extLst>
  </p:cSld>
  <p:clrMap bg1="lt1" tx1="dk1" bg2="lt2" tx2="dk2" accent1="accent1" accent2="accent2" accent3="accent3" accent4="accent4" accent5="accent5" accent6="accent6" hlink="hlink" folHlink="folHlink"/>
  <p:sldLayoutIdLst>
    <p:sldLayoutId id="214748365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TextBox 7"/>
          <p:cNvSpPr txBox="1"/>
          <p:nvPr userDrawn="1"/>
        </p:nvSpPr>
        <p:spPr>
          <a:xfrm>
            <a:off x="1156447" y="6539528"/>
            <a:ext cx="10721788" cy="138499"/>
          </a:xfrm>
          <a:prstGeom prst="rect">
            <a:avLst/>
          </a:prstGeom>
          <a:noFill/>
        </p:spPr>
        <p:txBody>
          <a:bodyPr wrap="square" lIns="0" tIns="0" rIns="0" bIns="0" rtlCol="0">
            <a:spAutoFit/>
          </a:bodyPr>
          <a:lstStyle/>
          <a:p>
            <a:pPr algn="r"/>
            <a:r>
              <a:rPr lang="en-US" sz="900" b="0" i="0" dirty="0">
                <a:solidFill>
                  <a:schemeClr val="tx1"/>
                </a:solidFill>
                <a:latin typeface="Arial" charset="0"/>
                <a:ea typeface="Arial" charset="0"/>
                <a:cs typeface="Arial" charset="0"/>
                <a:hlinkClick r:id="rId4"/>
              </a:rPr>
              <a:t>www.foodafactoflife.org.uk</a:t>
            </a:r>
            <a:r>
              <a:rPr lang="en-US" sz="900" b="0" i="0" baseline="0" dirty="0">
                <a:solidFill>
                  <a:schemeClr val="tx1"/>
                </a:solidFill>
                <a:latin typeface="Arial" charset="0"/>
                <a:ea typeface="Arial" charset="0"/>
                <a:cs typeface="Arial" charset="0"/>
              </a:rPr>
              <a:t>    </a:t>
            </a:r>
            <a:r>
              <a:rPr lang="en-US" sz="900" b="0" i="0" dirty="0">
                <a:solidFill>
                  <a:schemeClr val="tx1"/>
                </a:solidFill>
                <a:latin typeface="Arial" charset="0"/>
                <a:ea typeface="Arial" charset="0"/>
                <a:cs typeface="Arial" charset="0"/>
              </a:rPr>
              <a:t>© Food – a fact of life 2019</a:t>
            </a:r>
          </a:p>
        </p:txBody>
      </p:sp>
    </p:spTree>
    <p:extLst>
      <p:ext uri="{BB962C8B-B14F-4D97-AF65-F5344CB8AC3E}">
        <p14:creationId xmlns:p14="http://schemas.microsoft.com/office/powerpoint/2010/main" val="1788143608"/>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3.xml"/><Relationship Id="rId4" Type="http://schemas.openxmlformats.org/officeDocument/2006/relationships/image" Target="../media/image17.jpeg"/></Relationships>
</file>

<file path=ppt/slides/_rels/slide12.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latin typeface="Arial"/>
                <a:cs typeface="Arial"/>
              </a:rPr>
              <a:t>The science of red meat</a:t>
            </a:r>
            <a:endParaRPr lang="en-US" dirty="0"/>
          </a:p>
        </p:txBody>
      </p:sp>
    </p:spTree>
    <p:extLst>
      <p:ext uri="{BB962C8B-B14F-4D97-AF65-F5344CB8AC3E}">
        <p14:creationId xmlns:p14="http://schemas.microsoft.com/office/powerpoint/2010/main" val="19551663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Tenderising meat</a:t>
            </a:r>
            <a:endParaRPr lang="en-GB" dirty="0"/>
          </a:p>
        </p:txBody>
      </p:sp>
      <p:sp>
        <p:nvSpPr>
          <p:cNvPr id="3" name="Subtitle 2"/>
          <p:cNvSpPr>
            <a:spLocks noGrp="1"/>
          </p:cNvSpPr>
          <p:nvPr>
            <p:ph type="subTitle" idx="1"/>
          </p:nvPr>
        </p:nvSpPr>
        <p:spPr>
          <a:xfrm>
            <a:off x="1169276" y="2571092"/>
            <a:ext cx="7498474" cy="3600000"/>
          </a:xfrm>
        </p:spPr>
        <p:txBody>
          <a:bodyPr/>
          <a:lstStyle/>
          <a:p>
            <a:pPr marL="0" indent="0">
              <a:buNone/>
              <a:defRPr/>
            </a:pPr>
            <a:r>
              <a:rPr lang="en-GB" sz="2000" dirty="0">
                <a:latin typeface="Arial" panose="020B0604020202020204" pitchFamily="34" charset="0"/>
                <a:cs typeface="Arial" panose="020B0604020202020204" pitchFamily="34" charset="0"/>
              </a:rPr>
              <a:t>The aim of tenderising is either to break down or soften the muscle and connective tissue or to increase the hydration or water-holding capacity of the proteins. </a:t>
            </a:r>
          </a:p>
          <a:p>
            <a:pPr marL="0" indent="0">
              <a:buNone/>
              <a:defRPr/>
            </a:pPr>
            <a:endParaRPr lang="en-US" sz="2000" b="1" dirty="0">
              <a:latin typeface="Arial" panose="020B0604020202020204" pitchFamily="34" charset="0"/>
              <a:cs typeface="Arial" panose="020B0604020202020204" pitchFamily="34" charset="0"/>
            </a:endParaRPr>
          </a:p>
          <a:p>
            <a:pPr marL="0" indent="0">
              <a:buNone/>
              <a:defRPr/>
            </a:pPr>
            <a:r>
              <a:rPr lang="en-US" sz="2000" dirty="0">
                <a:latin typeface="Arial" panose="020B0604020202020204" pitchFamily="34" charset="0"/>
                <a:cs typeface="Arial" panose="020B0604020202020204" pitchFamily="34" charset="0"/>
              </a:rPr>
              <a:t>The two main ways to tenderize meat are</a:t>
            </a:r>
            <a:r>
              <a:rPr lang="en-US" sz="2000" dirty="0" smtClean="0">
                <a:latin typeface="Arial" panose="020B0604020202020204" pitchFamily="34" charset="0"/>
                <a:cs typeface="Arial" panose="020B0604020202020204" pitchFamily="34" charset="0"/>
              </a:rPr>
              <a:t>:</a:t>
            </a:r>
            <a:endParaRPr lang="en-US" sz="2000" dirty="0">
              <a:latin typeface="Arial" panose="020B0604020202020204" pitchFamily="34" charset="0"/>
              <a:cs typeface="Arial" panose="020B0604020202020204" pitchFamily="34" charset="0"/>
            </a:endParaRPr>
          </a:p>
          <a:p>
            <a:pPr>
              <a:defRPr/>
            </a:pPr>
            <a:r>
              <a:rPr lang="en-US" sz="2000" dirty="0">
                <a:latin typeface="Arial" panose="020B0604020202020204" pitchFamily="34" charset="0"/>
                <a:cs typeface="Arial" panose="020B0604020202020204" pitchFamily="34" charset="0"/>
              </a:rPr>
              <a:t>mechanical </a:t>
            </a:r>
            <a:r>
              <a:rPr lang="en-US" sz="2000" dirty="0" err="1">
                <a:latin typeface="Arial" panose="020B0604020202020204" pitchFamily="34" charset="0"/>
                <a:cs typeface="Arial" panose="020B0604020202020204" pitchFamily="34" charset="0"/>
              </a:rPr>
              <a:t>tenderising</a:t>
            </a:r>
            <a:r>
              <a:rPr lang="en-US" sz="2000" dirty="0">
                <a:latin typeface="Arial" panose="020B0604020202020204" pitchFamily="34" charset="0"/>
                <a:cs typeface="Arial" panose="020B0604020202020204" pitchFamily="34" charset="0"/>
              </a:rPr>
              <a:t>;</a:t>
            </a:r>
          </a:p>
          <a:p>
            <a:pPr>
              <a:defRPr/>
            </a:pPr>
            <a:r>
              <a:rPr lang="en-US" sz="2000" dirty="0">
                <a:latin typeface="Arial" panose="020B0604020202020204" pitchFamily="34" charset="0"/>
                <a:cs typeface="Arial" panose="020B0604020202020204" pitchFamily="34" charset="0"/>
              </a:rPr>
              <a:t>marinating.</a:t>
            </a:r>
            <a:endParaRPr lang="en-GB" sz="2000" dirty="0">
              <a:latin typeface="Arial" panose="020B0604020202020204" pitchFamily="34" charset="0"/>
              <a:cs typeface="Arial" panose="020B0604020202020204" pitchFamily="34" charset="0"/>
            </a:endParaRPr>
          </a:p>
          <a:p>
            <a:pPr marL="0" indent="0">
              <a:buNone/>
            </a:pPr>
            <a:endParaRPr lang="en-GB" sz="200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67750" y="3469195"/>
            <a:ext cx="3116770" cy="2063994"/>
          </a:xfrm>
          <a:prstGeom prst="rect">
            <a:avLst/>
          </a:prstGeom>
        </p:spPr>
      </p:pic>
    </p:spTree>
    <p:extLst>
      <p:ext uri="{BB962C8B-B14F-4D97-AF65-F5344CB8AC3E}">
        <p14:creationId xmlns:p14="http://schemas.microsoft.com/office/powerpoint/2010/main" val="176920354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Tenderising meat</a:t>
            </a:r>
            <a:endParaRPr lang="en-GB" dirty="0"/>
          </a:p>
        </p:txBody>
      </p:sp>
      <p:sp>
        <p:nvSpPr>
          <p:cNvPr id="3" name="Subtitle 2"/>
          <p:cNvSpPr>
            <a:spLocks noGrp="1"/>
          </p:cNvSpPr>
          <p:nvPr>
            <p:ph type="subTitle" idx="1"/>
          </p:nvPr>
        </p:nvSpPr>
        <p:spPr>
          <a:xfrm>
            <a:off x="1169276" y="2571092"/>
            <a:ext cx="7384174" cy="3600000"/>
          </a:xfrm>
        </p:spPr>
        <p:txBody>
          <a:bodyPr/>
          <a:lstStyle/>
          <a:p>
            <a:pPr marL="0" indent="0">
              <a:buNone/>
            </a:pPr>
            <a:r>
              <a:rPr lang="en-GB" sz="2000" b="1" dirty="0"/>
              <a:t>Mechanical tenderising</a:t>
            </a:r>
            <a:r>
              <a:rPr lang="en-GB" sz="2000" dirty="0"/>
              <a:t> </a:t>
            </a:r>
            <a:endParaRPr lang="en-GB" sz="2000" dirty="0" smtClean="0"/>
          </a:p>
          <a:p>
            <a:pPr marL="0" indent="0">
              <a:buNone/>
            </a:pPr>
            <a:r>
              <a:rPr lang="en-GB" sz="2000" dirty="0" smtClean="0"/>
              <a:t>A meat </a:t>
            </a:r>
            <a:r>
              <a:rPr lang="en-GB" sz="2000" dirty="0"/>
              <a:t>cleaver or meat hammer may be used to beat the meat. </a:t>
            </a:r>
          </a:p>
          <a:p>
            <a:pPr marL="0" indent="0">
              <a:buNone/>
            </a:pPr>
            <a:r>
              <a:rPr lang="en-GB" sz="2000" dirty="0" smtClean="0"/>
              <a:t>This </a:t>
            </a:r>
            <a:r>
              <a:rPr lang="en-GB" sz="2000" dirty="0"/>
              <a:t>disrupts the structure by separating and reducing the length of the fibres to improve the tenderness</a:t>
            </a:r>
            <a:r>
              <a:rPr lang="en-GB" sz="2000" dirty="0" smtClean="0"/>
              <a:t>.</a:t>
            </a:r>
            <a:endParaRPr lang="en-GB" sz="2000" dirty="0"/>
          </a:p>
          <a:p>
            <a:pPr marL="0" indent="0">
              <a:buNone/>
            </a:pPr>
            <a:r>
              <a:rPr lang="en-GB" sz="2000" dirty="0" smtClean="0"/>
              <a:t>Cutting </a:t>
            </a:r>
            <a:r>
              <a:rPr lang="en-GB" sz="2000" dirty="0"/>
              <a:t>into small cubes or mincing can also help.</a:t>
            </a:r>
          </a:p>
          <a:p>
            <a:pPr marL="0" indent="0">
              <a:buNone/>
            </a:pPr>
            <a:endParaRPr lang="en-GB" sz="2000" dirty="0"/>
          </a:p>
        </p:txBody>
      </p:sp>
      <p:pic>
        <p:nvPicPr>
          <p:cNvPr id="4" name="Picture 3" descr="diced pork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00000" y="1886840"/>
            <a:ext cx="1538626" cy="153862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beef mince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87656" y="3425467"/>
            <a:ext cx="1386067" cy="1386067"/>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C:\Users\presentation.BNF.000\AppData\Local\Microsoft\Windows\Temporary Internet Files\Content.IE5\7XU32LID\4755615676_c5f4eefe54_z[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53450" y="4811534"/>
            <a:ext cx="1638009" cy="13411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522159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Tenderising meat</a:t>
            </a:r>
            <a:endParaRPr lang="en-GB" dirty="0"/>
          </a:p>
        </p:txBody>
      </p:sp>
      <p:sp>
        <p:nvSpPr>
          <p:cNvPr id="3" name="Subtitle 2"/>
          <p:cNvSpPr>
            <a:spLocks noGrp="1"/>
          </p:cNvSpPr>
          <p:nvPr>
            <p:ph type="subTitle" idx="1"/>
          </p:nvPr>
        </p:nvSpPr>
        <p:spPr>
          <a:xfrm>
            <a:off x="1169276" y="2571092"/>
            <a:ext cx="7879474" cy="3600000"/>
          </a:xfrm>
        </p:spPr>
        <p:txBody>
          <a:bodyPr/>
          <a:lstStyle/>
          <a:p>
            <a:pPr marL="0" indent="0">
              <a:buNone/>
              <a:defRPr/>
            </a:pPr>
            <a:r>
              <a:rPr lang="en-GB" sz="2000" b="1" dirty="0">
                <a:latin typeface="Arial" panose="020B0604020202020204" pitchFamily="34" charset="0"/>
                <a:cs typeface="Arial" panose="020B0604020202020204" pitchFamily="34" charset="0"/>
              </a:rPr>
              <a:t>Marinating</a:t>
            </a:r>
            <a:r>
              <a:rPr lang="en-GB" sz="2000" dirty="0">
                <a:latin typeface="Arial" panose="020B0604020202020204" pitchFamily="34" charset="0"/>
                <a:cs typeface="Arial" panose="020B0604020202020204" pitchFamily="34" charset="0"/>
              </a:rPr>
              <a:t> </a:t>
            </a:r>
          </a:p>
          <a:p>
            <a:pPr marL="0" indent="0">
              <a:buNone/>
              <a:defRPr/>
            </a:pPr>
            <a:r>
              <a:rPr lang="en-GB" sz="2000" dirty="0" smtClean="0">
                <a:latin typeface="Arial" panose="020B0604020202020204" pitchFamily="34" charset="0"/>
                <a:cs typeface="Arial" panose="020B0604020202020204" pitchFamily="34" charset="0"/>
              </a:rPr>
              <a:t>The </a:t>
            </a:r>
            <a:r>
              <a:rPr lang="en-GB" sz="2000" dirty="0">
                <a:latin typeface="Arial" panose="020B0604020202020204" pitchFamily="34" charset="0"/>
                <a:cs typeface="Arial" panose="020B0604020202020204" pitchFamily="34" charset="0"/>
              </a:rPr>
              <a:t>addition of any liquid to flavour or soften meat before cooking. Mixing the meat with an acid such as lemon juice or vinegar before cooking or adding acids or tomatoes to the cooking liquid can help to tenderise the meat by </a:t>
            </a:r>
            <a:r>
              <a:rPr lang="en-GB" sz="2000" dirty="0" smtClean="0">
                <a:latin typeface="Arial" panose="020B0604020202020204" pitchFamily="34" charset="0"/>
                <a:cs typeface="Arial" panose="020B0604020202020204" pitchFamily="34" charset="0"/>
              </a:rPr>
              <a:t>increasing the </a:t>
            </a:r>
            <a:r>
              <a:rPr lang="en-GB" sz="2000" smtClean="0">
                <a:latin typeface="Arial" panose="020B0604020202020204" pitchFamily="34" charset="0"/>
                <a:cs typeface="Arial" panose="020B0604020202020204" pitchFamily="34" charset="0"/>
              </a:rPr>
              <a:t>hydration and breaking </a:t>
            </a:r>
            <a:r>
              <a:rPr lang="en-GB" sz="2000" dirty="0">
                <a:latin typeface="Arial" panose="020B0604020202020204" pitchFamily="34" charset="0"/>
                <a:cs typeface="Arial" panose="020B0604020202020204" pitchFamily="34" charset="0"/>
              </a:rPr>
              <a:t>down some of the collagen.  During this process the substances used (alkalis, salt and acids) can also increase the hydration or water holding capacity of the muscle fibre proteins</a:t>
            </a:r>
            <a:r>
              <a:rPr lang="en-GB" sz="2000" dirty="0" smtClean="0">
                <a:latin typeface="Arial" panose="020B0604020202020204" pitchFamily="34" charset="0"/>
                <a:cs typeface="Arial" panose="020B0604020202020204" pitchFamily="34" charset="0"/>
              </a:rPr>
              <a:t>.</a:t>
            </a:r>
            <a:endParaRPr lang="en-US" altLang="en-US" sz="2000" dirty="0">
              <a:latin typeface="Arial" panose="020B0604020202020204" pitchFamily="34" charset="0"/>
              <a:ea typeface="ヒラギノ角ゴ Pro W3" charset="-128"/>
              <a:cs typeface="Arial" panose="020B0604020202020204" pitchFamily="34" charset="0"/>
            </a:endParaRPr>
          </a:p>
          <a:p>
            <a:pPr marL="0" indent="0">
              <a:buNone/>
              <a:defRPr/>
            </a:pPr>
            <a:r>
              <a:rPr lang="en-GB" sz="2000" dirty="0">
                <a:latin typeface="Arial" panose="020B0604020202020204" pitchFamily="34" charset="0"/>
                <a:cs typeface="Arial" panose="020B0604020202020204" pitchFamily="34" charset="0"/>
              </a:rPr>
              <a:t>Powdered artificial tenderisers are concentrated enzymes which break down proteins into amino acids by breaking the structure of the meat.  This can also be done by using the leaves of certain trees and the juices of some fruits such as pineapples. </a:t>
            </a:r>
          </a:p>
          <a:p>
            <a:pPr marL="0" indent="0">
              <a:buNone/>
            </a:pPr>
            <a:endParaRPr lang="en-GB" sz="20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93352" y="3297487"/>
            <a:ext cx="2626940" cy="1739618"/>
          </a:xfrm>
          <a:prstGeom prst="rect">
            <a:avLst/>
          </a:prstGeom>
        </p:spPr>
      </p:pic>
    </p:spTree>
    <p:extLst>
      <p:ext uri="{BB962C8B-B14F-4D97-AF65-F5344CB8AC3E}">
        <p14:creationId xmlns:p14="http://schemas.microsoft.com/office/powerpoint/2010/main" val="106383426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The science of red meat</a:t>
            </a:r>
            <a:endParaRPr lang="en-GB" dirty="0"/>
          </a:p>
        </p:txBody>
      </p:sp>
      <p:sp>
        <p:nvSpPr>
          <p:cNvPr id="3" name="Subtitle 2"/>
          <p:cNvSpPr>
            <a:spLocks noGrp="1"/>
          </p:cNvSpPr>
          <p:nvPr>
            <p:ph type="subTitle" idx="1"/>
          </p:nvPr>
        </p:nvSpPr>
        <p:spPr/>
        <p:txBody>
          <a:bodyPr/>
          <a:lstStyle/>
          <a:p>
            <a:pPr marL="0" indent="0" algn="ctr">
              <a:buNone/>
            </a:pPr>
            <a:r>
              <a:rPr lang="en-GB" sz="3600" dirty="0" smtClean="0"/>
              <a:t>For further information, go to:</a:t>
            </a:r>
          </a:p>
          <a:p>
            <a:pPr marL="0" indent="0" algn="ctr">
              <a:buNone/>
            </a:pPr>
            <a:r>
              <a:rPr lang="en-GB" sz="3600" dirty="0" smtClean="0"/>
              <a:t>www.foodafactoflife.org.uk</a:t>
            </a:r>
            <a:endParaRPr lang="en-GB" sz="3600" dirty="0"/>
          </a:p>
        </p:txBody>
      </p:sp>
    </p:spTree>
    <p:extLst>
      <p:ext uri="{BB962C8B-B14F-4D97-AF65-F5344CB8AC3E}">
        <p14:creationId xmlns:p14="http://schemas.microsoft.com/office/powerpoint/2010/main" val="333766645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What happens when meat is cooked? </a:t>
            </a:r>
            <a:endParaRPr lang="en-GB" dirty="0"/>
          </a:p>
        </p:txBody>
      </p:sp>
      <p:sp>
        <p:nvSpPr>
          <p:cNvPr id="3" name="Subtitle 2"/>
          <p:cNvSpPr>
            <a:spLocks noGrp="1"/>
          </p:cNvSpPr>
          <p:nvPr>
            <p:ph type="subTitle" idx="1"/>
          </p:nvPr>
        </p:nvSpPr>
        <p:spPr>
          <a:xfrm>
            <a:off x="1169276" y="2571092"/>
            <a:ext cx="7727074" cy="3600000"/>
          </a:xfrm>
        </p:spPr>
        <p:txBody>
          <a:bodyPr/>
          <a:lstStyle/>
          <a:p>
            <a:pPr marL="0" indent="0">
              <a:buNone/>
            </a:pPr>
            <a:r>
              <a:rPr lang="en-GB" sz="2000" b="1" dirty="0" smtClean="0"/>
              <a:t>Protein</a:t>
            </a:r>
          </a:p>
          <a:p>
            <a:pPr marL="0" indent="0">
              <a:buNone/>
            </a:pPr>
            <a:endParaRPr lang="en-GB" sz="2000" b="1" dirty="0" smtClean="0"/>
          </a:p>
          <a:p>
            <a:pPr marL="0" indent="0">
              <a:buNone/>
            </a:pPr>
            <a:r>
              <a:rPr lang="en-GB" sz="2000" dirty="0">
                <a:latin typeface="Arial" panose="020B0604020202020204" pitchFamily="34" charset="0"/>
                <a:cs typeface="Arial" panose="020B0604020202020204" pitchFamily="34" charset="0"/>
              </a:rPr>
              <a:t>The proteins in meat coagulate on heating. At around 60°C the protein begins to denature and the muscle fibres become firmer. </a:t>
            </a:r>
          </a:p>
          <a:p>
            <a:pPr marL="0" indent="0">
              <a:buNone/>
            </a:pPr>
            <a:r>
              <a:rPr lang="en-GB" sz="2000" dirty="0">
                <a:latin typeface="Arial" panose="020B0604020202020204" pitchFamily="34" charset="0"/>
                <a:cs typeface="Arial" panose="020B0604020202020204" pitchFamily="34" charset="0"/>
              </a:rPr>
              <a:t>After 60°C the fibres shrink and the meat juices are squeezed out.  </a:t>
            </a:r>
          </a:p>
          <a:p>
            <a:pPr marL="0" indent="0">
              <a:buNone/>
            </a:pPr>
            <a:endParaRPr lang="en-GB" sz="2000" dirty="0"/>
          </a:p>
        </p:txBody>
      </p:sp>
      <p:pic>
        <p:nvPicPr>
          <p:cNvPr id="4" name="Picture 3" descr="C:\Users\Jenny\AppData\Local\Microsoft\Windows\INetCache\IE\OLWW3OJB\la-carne-y-los-nutrientes[1].jpg"/>
          <p:cNvPicPr/>
          <p:nvPr/>
        </p:nvPicPr>
        <p:blipFill>
          <a:blip r:embed="rId2">
            <a:extLst>
              <a:ext uri="{28A0092B-C50C-407E-A947-70E740481C1C}">
                <a14:useLocalDpi xmlns:a14="http://schemas.microsoft.com/office/drawing/2010/main" val="0"/>
              </a:ext>
            </a:extLst>
          </a:blip>
          <a:srcRect/>
          <a:stretch>
            <a:fillRect/>
          </a:stretch>
        </p:blipFill>
        <p:spPr bwMode="auto">
          <a:xfrm>
            <a:off x="9409448" y="1764685"/>
            <a:ext cx="2186305" cy="1457325"/>
          </a:xfrm>
          <a:prstGeom prst="rect">
            <a:avLst/>
          </a:prstGeom>
          <a:noFill/>
          <a:ln>
            <a:noFill/>
          </a:ln>
        </p:spPr>
      </p:pic>
      <p:sp>
        <p:nvSpPr>
          <p:cNvPr id="5" name="Notched Right Arrow 4"/>
          <p:cNvSpPr/>
          <p:nvPr/>
        </p:nvSpPr>
        <p:spPr>
          <a:xfrm rot="5400000">
            <a:off x="9978725" y="3707113"/>
            <a:ext cx="819150" cy="285750"/>
          </a:xfrm>
          <a:prstGeom prst="notchedRightArrow">
            <a:avLst/>
          </a:prstGeom>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pic>
        <p:nvPicPr>
          <p:cNvPr id="6" name="Picture 5" descr="Blackened Beef Rib Eye Steak with Creole BBQ Sauce and Fruity Fennel Slaw"/>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716787" y="4824395"/>
            <a:ext cx="1343025" cy="1343025"/>
          </a:xfrm>
          <a:prstGeom prst="rect">
            <a:avLst/>
          </a:prstGeom>
          <a:noFill/>
          <a:ln>
            <a:noFill/>
          </a:ln>
        </p:spPr>
      </p:pic>
    </p:spTree>
    <p:extLst>
      <p:ext uri="{BB962C8B-B14F-4D97-AF65-F5344CB8AC3E}">
        <p14:creationId xmlns:p14="http://schemas.microsoft.com/office/powerpoint/2010/main" val="32146654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What happens when meat is cooked?</a:t>
            </a:r>
            <a:endParaRPr lang="en-GB" dirty="0"/>
          </a:p>
        </p:txBody>
      </p:sp>
      <p:sp>
        <p:nvSpPr>
          <p:cNvPr id="3" name="Subtitle 2"/>
          <p:cNvSpPr>
            <a:spLocks noGrp="1"/>
          </p:cNvSpPr>
          <p:nvPr>
            <p:ph type="subTitle" idx="1"/>
          </p:nvPr>
        </p:nvSpPr>
        <p:spPr>
          <a:xfrm>
            <a:off x="1169276" y="2571092"/>
            <a:ext cx="7803274" cy="3600000"/>
          </a:xfrm>
        </p:spPr>
        <p:txBody>
          <a:bodyPr/>
          <a:lstStyle/>
          <a:p>
            <a:pPr marL="0" indent="0">
              <a:buNone/>
            </a:pPr>
            <a:r>
              <a:rPr lang="en-GB" sz="2000" b="1" dirty="0" smtClean="0">
                <a:latin typeface="Arial" panose="020B0604020202020204" pitchFamily="34" charset="0"/>
                <a:cs typeface="Arial" panose="020B0604020202020204" pitchFamily="34" charset="0"/>
              </a:rPr>
              <a:t>Collagen</a:t>
            </a:r>
            <a:endParaRPr lang="en-GB" sz="2000" dirty="0">
              <a:latin typeface="Arial" panose="020B0604020202020204" pitchFamily="34" charset="0"/>
              <a:cs typeface="Arial" panose="020B0604020202020204" pitchFamily="34" charset="0"/>
            </a:endParaRPr>
          </a:p>
          <a:p>
            <a:endParaRPr lang="en-GB" sz="2000" dirty="0">
              <a:latin typeface="Arial" panose="020B0604020202020204" pitchFamily="34" charset="0"/>
              <a:cs typeface="Arial" panose="020B0604020202020204" pitchFamily="34" charset="0"/>
            </a:endParaRPr>
          </a:p>
          <a:p>
            <a:pPr marL="0" indent="0">
              <a:buNone/>
            </a:pPr>
            <a:r>
              <a:rPr lang="en-GB" sz="2000" dirty="0">
                <a:latin typeface="Arial" panose="020B0604020202020204" pitchFamily="34" charset="0"/>
                <a:cs typeface="Arial" panose="020B0604020202020204" pitchFamily="34" charset="0"/>
              </a:rPr>
              <a:t>When meat is cooked, the collagen becomes soft and soluble, and forms gelatine. </a:t>
            </a:r>
          </a:p>
          <a:p>
            <a:pPr marL="0" indent="0">
              <a:buNone/>
            </a:pPr>
            <a:r>
              <a:rPr lang="en-GB" sz="2000" dirty="0">
                <a:latin typeface="Arial" panose="020B0604020202020204" pitchFamily="34" charset="0"/>
                <a:cs typeface="Arial" panose="020B0604020202020204" pitchFamily="34" charset="0"/>
              </a:rPr>
              <a:t>Collagen becomes water soluble more easily when there is some liquid with the meat. </a:t>
            </a:r>
          </a:p>
          <a:p>
            <a:pPr marL="0" indent="0">
              <a:buNone/>
            </a:pPr>
            <a:r>
              <a:rPr lang="en-GB" sz="2000" dirty="0">
                <a:latin typeface="Arial" panose="020B0604020202020204" pitchFamily="34" charset="0"/>
                <a:cs typeface="Arial" panose="020B0604020202020204" pitchFamily="34" charset="0"/>
              </a:rPr>
              <a:t>Meat cuts that have a lot of collagen are therefore best cooked by a moist heat method. </a:t>
            </a:r>
          </a:p>
          <a:p>
            <a:endParaRPr lang="en-GB" sz="2000" dirty="0"/>
          </a:p>
        </p:txBody>
      </p:sp>
      <p:pic>
        <p:nvPicPr>
          <p:cNvPr id="4" name="Picture 2" descr="http://meatandeducation.redmeatinfo.com/sites/default/files/images/LusciousLambShankswithPlumsandRedWin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38732" y="3028950"/>
            <a:ext cx="2427261" cy="24348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752322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What happens when meat is cooked? </a:t>
            </a:r>
            <a:endParaRPr lang="en-GB" dirty="0"/>
          </a:p>
        </p:txBody>
      </p:sp>
      <p:sp>
        <p:nvSpPr>
          <p:cNvPr id="3" name="Subtitle 2"/>
          <p:cNvSpPr>
            <a:spLocks noGrp="1"/>
          </p:cNvSpPr>
          <p:nvPr>
            <p:ph type="subTitle" idx="1"/>
          </p:nvPr>
        </p:nvSpPr>
        <p:spPr>
          <a:xfrm>
            <a:off x="1169276" y="2571092"/>
            <a:ext cx="7765174" cy="3600000"/>
          </a:xfrm>
        </p:spPr>
        <p:txBody>
          <a:bodyPr/>
          <a:lstStyle/>
          <a:p>
            <a:pPr marL="0" indent="0">
              <a:buNone/>
            </a:pPr>
            <a:r>
              <a:rPr lang="en-GB" sz="2000" b="1" dirty="0"/>
              <a:t>Fat</a:t>
            </a:r>
            <a:endParaRPr lang="en-GB" sz="2000" dirty="0"/>
          </a:p>
          <a:p>
            <a:pPr marL="0" indent="0">
              <a:buNone/>
            </a:pPr>
            <a:r>
              <a:rPr lang="en-GB" sz="2000" dirty="0"/>
              <a:t> </a:t>
            </a:r>
          </a:p>
          <a:p>
            <a:pPr marL="0" indent="0">
              <a:buNone/>
            </a:pPr>
            <a:r>
              <a:rPr lang="en-GB" sz="2000" dirty="0"/>
              <a:t>The fat on the outside and in the muscle fibres melts during </a:t>
            </a:r>
            <a:r>
              <a:rPr lang="en-GB" sz="2000" dirty="0" smtClean="0"/>
              <a:t>cooking and can provide lubrication during chewing and the perception of tender meat. </a:t>
            </a:r>
            <a:r>
              <a:rPr lang="en-GB" sz="2000" dirty="0"/>
              <a:t>This means more of the collagen is exposed to the heat helping the meat to become more tender</a:t>
            </a:r>
            <a:r>
              <a:rPr lang="en-GB" sz="2000" dirty="0" smtClean="0"/>
              <a:t>.</a:t>
            </a:r>
            <a:endParaRPr lang="en-GB" sz="2000" dirty="0"/>
          </a:p>
          <a:p>
            <a:pPr marL="0" indent="0">
              <a:buNone/>
            </a:pPr>
            <a:r>
              <a:rPr lang="en-GB" sz="2000" dirty="0"/>
              <a:t>Marbling </a:t>
            </a:r>
            <a:r>
              <a:rPr lang="en-GB" sz="2000" dirty="0" smtClean="0"/>
              <a:t>therefore can increase tenderness.</a:t>
            </a:r>
            <a:endParaRPr lang="en-GB" sz="2000" dirty="0"/>
          </a:p>
          <a:p>
            <a:pPr marL="0" indent="0">
              <a:buNone/>
            </a:pPr>
            <a:endParaRPr lang="en-GB" sz="2000" dirty="0"/>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58300" y="3215916"/>
            <a:ext cx="2462661" cy="18640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745213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What happens when meat is cooked? </a:t>
            </a:r>
            <a:endParaRPr lang="en-GB" dirty="0"/>
          </a:p>
        </p:txBody>
      </p:sp>
      <p:sp>
        <p:nvSpPr>
          <p:cNvPr id="3" name="Subtitle 2"/>
          <p:cNvSpPr>
            <a:spLocks noGrp="1"/>
          </p:cNvSpPr>
          <p:nvPr>
            <p:ph type="subTitle" idx="1"/>
          </p:nvPr>
        </p:nvSpPr>
        <p:spPr>
          <a:xfrm>
            <a:off x="1169276" y="2571092"/>
            <a:ext cx="7727074" cy="3600000"/>
          </a:xfrm>
        </p:spPr>
        <p:txBody>
          <a:bodyPr/>
          <a:lstStyle/>
          <a:p>
            <a:pPr marL="0" indent="0">
              <a:buNone/>
            </a:pPr>
            <a:r>
              <a:rPr lang="en-GB" sz="2000" b="1" dirty="0">
                <a:latin typeface="Arial" panose="020B0604020202020204" pitchFamily="34" charset="0"/>
                <a:cs typeface="Arial" panose="020B0604020202020204" pitchFamily="34" charset="0"/>
              </a:rPr>
              <a:t>Colour</a:t>
            </a:r>
            <a:endParaRPr lang="en-GB" sz="2000" dirty="0">
              <a:latin typeface="Arial" panose="020B0604020202020204" pitchFamily="34" charset="0"/>
              <a:cs typeface="Arial" panose="020B0604020202020204" pitchFamily="34" charset="0"/>
            </a:endParaRPr>
          </a:p>
          <a:p>
            <a:pPr marL="0" indent="0">
              <a:buNone/>
            </a:pPr>
            <a:r>
              <a:rPr lang="en-GB" sz="2000" dirty="0">
                <a:latin typeface="Arial" panose="020B0604020202020204" pitchFamily="34" charset="0"/>
                <a:cs typeface="Arial" panose="020B0604020202020204" pitchFamily="34" charset="0"/>
              </a:rPr>
              <a:t> </a:t>
            </a:r>
          </a:p>
          <a:p>
            <a:pPr marL="0" indent="0">
              <a:buNone/>
            </a:pPr>
            <a:r>
              <a:rPr lang="en-GB" sz="2000" dirty="0">
                <a:latin typeface="Arial" panose="020B0604020202020204" pitchFamily="34" charset="0"/>
                <a:cs typeface="Arial" panose="020B0604020202020204" pitchFamily="34" charset="0"/>
              </a:rPr>
              <a:t>The colour of meat changes during cooking because myoglobin becomes a brown/grey colour</a:t>
            </a:r>
            <a:r>
              <a:rPr lang="en-GB" sz="2000" dirty="0" smtClean="0">
                <a:latin typeface="Arial" panose="020B0604020202020204" pitchFamily="34" charset="0"/>
                <a:cs typeface="Arial" panose="020B0604020202020204" pitchFamily="34" charset="0"/>
              </a:rPr>
              <a:t>. This also gives rise to the development of cooked meat flavour.</a:t>
            </a:r>
            <a:endParaRPr lang="en-GB" sz="2000" dirty="0">
              <a:latin typeface="Arial" panose="020B0604020202020204" pitchFamily="34" charset="0"/>
              <a:cs typeface="Arial" panose="020B0604020202020204" pitchFamily="34" charset="0"/>
            </a:endParaRPr>
          </a:p>
          <a:p>
            <a:pPr marL="0" indent="0">
              <a:buNone/>
            </a:pPr>
            <a:r>
              <a:rPr lang="en-GB" sz="2000" dirty="0">
                <a:latin typeface="Arial" panose="020B0604020202020204" pitchFamily="34" charset="0"/>
                <a:cs typeface="Arial" panose="020B0604020202020204" pitchFamily="34" charset="0"/>
              </a:rPr>
              <a:t>Other colour changes are due to non-</a:t>
            </a:r>
            <a:r>
              <a:rPr lang="en-GB" sz="2000" dirty="0" err="1">
                <a:latin typeface="Arial" panose="020B0604020202020204" pitchFamily="34" charset="0"/>
                <a:cs typeface="Arial" panose="020B0604020202020204" pitchFamily="34" charset="0"/>
              </a:rPr>
              <a:t>enzymic</a:t>
            </a:r>
            <a:r>
              <a:rPr lang="en-GB" sz="2000" dirty="0">
                <a:latin typeface="Arial" panose="020B0604020202020204" pitchFamily="34" charset="0"/>
                <a:cs typeface="Arial" panose="020B0604020202020204" pitchFamily="34" charset="0"/>
              </a:rPr>
              <a:t> browning known as the </a:t>
            </a:r>
            <a:r>
              <a:rPr lang="en-GB" sz="2000" dirty="0" err="1">
                <a:latin typeface="Arial" panose="020B0604020202020204" pitchFamily="34" charset="0"/>
                <a:cs typeface="Arial" panose="020B0604020202020204" pitchFamily="34" charset="0"/>
              </a:rPr>
              <a:t>Maillard</a:t>
            </a:r>
            <a:r>
              <a:rPr lang="en-GB" sz="2000" dirty="0">
                <a:latin typeface="Arial" panose="020B0604020202020204" pitchFamily="34" charset="0"/>
                <a:cs typeface="Arial" panose="020B0604020202020204" pitchFamily="34" charset="0"/>
              </a:rPr>
              <a:t> reaction.  This occurs in dry heat on the outside surface of meat when the proteins and carbohydrates react with each other. </a:t>
            </a:r>
          </a:p>
          <a:p>
            <a:pPr marL="0" indent="0">
              <a:buNone/>
            </a:pPr>
            <a:endParaRPr lang="en-GB" sz="20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03955" y="2571091"/>
            <a:ext cx="2603869" cy="3292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6263569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Leaving meat to rest</a:t>
            </a:r>
            <a:endParaRPr lang="en-GB" dirty="0"/>
          </a:p>
        </p:txBody>
      </p:sp>
      <p:sp>
        <p:nvSpPr>
          <p:cNvPr id="3" name="Subtitle 2"/>
          <p:cNvSpPr>
            <a:spLocks noGrp="1"/>
          </p:cNvSpPr>
          <p:nvPr>
            <p:ph type="subTitle" idx="1"/>
          </p:nvPr>
        </p:nvSpPr>
        <p:spPr>
          <a:xfrm>
            <a:off x="1169276" y="2571092"/>
            <a:ext cx="7517524" cy="3600000"/>
          </a:xfrm>
        </p:spPr>
        <p:txBody>
          <a:bodyPr/>
          <a:lstStyle/>
          <a:p>
            <a:pPr marL="0" indent="0">
              <a:buNone/>
            </a:pPr>
            <a:r>
              <a:rPr lang="en-GB" altLang="en-US" sz="2000" dirty="0">
                <a:latin typeface="Arial" panose="020B0604020202020204" pitchFamily="34" charset="0"/>
                <a:ea typeface="ヒラギノ角ゴ Pro W3" charset="-128"/>
                <a:cs typeface="Arial" panose="020B0604020202020204" pitchFamily="34" charset="0"/>
              </a:rPr>
              <a:t>It is important to leave a steak or joint of meat to rest for a few minutes once cooked. </a:t>
            </a:r>
            <a:endParaRPr lang="en-GB" altLang="en-US" sz="2000" dirty="0" smtClean="0">
              <a:latin typeface="Arial" panose="020B0604020202020204" pitchFamily="34" charset="0"/>
              <a:ea typeface="ヒラギノ角ゴ Pro W3" charset="-128"/>
              <a:cs typeface="Arial" panose="020B0604020202020204" pitchFamily="34" charset="0"/>
            </a:endParaRPr>
          </a:p>
          <a:p>
            <a:pPr marL="0" indent="0">
              <a:buNone/>
            </a:pPr>
            <a:r>
              <a:rPr lang="en-GB" altLang="en-US" sz="2000" dirty="0" smtClean="0">
                <a:latin typeface="Arial" panose="020B0604020202020204" pitchFamily="34" charset="0"/>
                <a:ea typeface="ヒラギノ角ゴ Pro W3" charset="-128"/>
                <a:cs typeface="Arial" panose="020B0604020202020204" pitchFamily="34" charset="0"/>
              </a:rPr>
              <a:t>This </a:t>
            </a:r>
            <a:r>
              <a:rPr lang="en-GB" altLang="en-US" sz="2000" dirty="0">
                <a:latin typeface="Arial" panose="020B0604020202020204" pitchFamily="34" charset="0"/>
                <a:ea typeface="ヒラギノ角ゴ Pro W3" charset="-128"/>
                <a:cs typeface="Arial" panose="020B0604020202020204" pitchFamily="34" charset="0"/>
              </a:rPr>
              <a:t>allows the juices, which have been driven to the centre of the meat during cooking, to be redistributed throughout the meat and be reabsorbed. </a:t>
            </a:r>
            <a:endParaRPr lang="en-GB" altLang="en-US" sz="2000" dirty="0" smtClean="0">
              <a:latin typeface="Arial" panose="020B0604020202020204" pitchFamily="34" charset="0"/>
              <a:ea typeface="ヒラギノ角ゴ Pro W3" charset="-128"/>
              <a:cs typeface="Arial" panose="020B0604020202020204" pitchFamily="34" charset="0"/>
            </a:endParaRPr>
          </a:p>
          <a:p>
            <a:pPr marL="0" indent="0">
              <a:buNone/>
            </a:pPr>
            <a:r>
              <a:rPr lang="en-GB" altLang="en-US" sz="2000" dirty="0" smtClean="0">
                <a:latin typeface="Arial" panose="020B0604020202020204" pitchFamily="34" charset="0"/>
                <a:ea typeface="ヒラギノ角ゴ Pro W3" charset="-128"/>
                <a:cs typeface="Arial" panose="020B0604020202020204" pitchFamily="34" charset="0"/>
              </a:rPr>
              <a:t>As </a:t>
            </a:r>
            <a:r>
              <a:rPr lang="en-GB" altLang="en-US" sz="2000" dirty="0">
                <a:latin typeface="Arial" panose="020B0604020202020204" pitchFamily="34" charset="0"/>
                <a:ea typeface="ヒラギノ角ゴ Pro W3" charset="-128"/>
                <a:cs typeface="Arial" panose="020B0604020202020204" pitchFamily="34" charset="0"/>
              </a:rPr>
              <a:t>a result, the meat will lose less juice when it is cut and will be far more tender and juicy to eat. </a:t>
            </a:r>
          </a:p>
          <a:p>
            <a:pPr marL="0" indent="0">
              <a:buNone/>
            </a:pPr>
            <a:endParaRPr lang="en-GB" sz="2000" dirty="0"/>
          </a:p>
        </p:txBody>
      </p:sp>
      <p:pic>
        <p:nvPicPr>
          <p:cNvPr id="4" name="Picture 5" descr="Midweek Mini Roas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98816" y="2571092"/>
            <a:ext cx="2905125" cy="1300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6361850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Leaving meat to rest</a:t>
            </a:r>
            <a:endParaRPr lang="en-GB" dirty="0"/>
          </a:p>
        </p:txBody>
      </p:sp>
      <p:sp>
        <p:nvSpPr>
          <p:cNvPr id="3" name="Subtitle 2"/>
          <p:cNvSpPr>
            <a:spLocks noGrp="1"/>
          </p:cNvSpPr>
          <p:nvPr>
            <p:ph type="subTitle" idx="1"/>
          </p:nvPr>
        </p:nvSpPr>
        <p:spPr>
          <a:xfrm>
            <a:off x="1169276" y="2418692"/>
            <a:ext cx="8012824" cy="3600000"/>
          </a:xfrm>
        </p:spPr>
        <p:txBody>
          <a:bodyPr/>
          <a:lstStyle/>
          <a:p>
            <a:pPr marL="0" indent="0">
              <a:buNone/>
              <a:defRPr/>
            </a:pPr>
            <a:r>
              <a:rPr lang="en-GB" altLang="en-US" sz="2000" dirty="0">
                <a:latin typeface="Arial" panose="020B0604020202020204" pitchFamily="34" charset="0"/>
                <a:ea typeface="ヒラギノ角ゴ Pro W3" charset="-128"/>
                <a:cs typeface="Arial" panose="020B0604020202020204" pitchFamily="34" charset="0"/>
              </a:rPr>
              <a:t>To test the optimum time to leave meat to rest for the best flavour and texture:</a:t>
            </a:r>
          </a:p>
          <a:p>
            <a:pPr>
              <a:defRPr/>
            </a:pPr>
            <a:r>
              <a:rPr lang="en-GB" altLang="en-US" sz="2000" dirty="0">
                <a:latin typeface="Arial" panose="020B0604020202020204" pitchFamily="34" charset="0"/>
                <a:ea typeface="ヒラギノ角ゴ Pro W3" charset="-128"/>
                <a:cs typeface="Arial" panose="020B0604020202020204" pitchFamily="34" charset="0"/>
              </a:rPr>
              <a:t>cut a piece of steak into four pieces;</a:t>
            </a:r>
          </a:p>
          <a:p>
            <a:pPr>
              <a:defRPr/>
            </a:pPr>
            <a:r>
              <a:rPr lang="en-GB" altLang="en-US" sz="2000" dirty="0">
                <a:latin typeface="Arial" panose="020B0604020202020204" pitchFamily="34" charset="0"/>
                <a:ea typeface="ヒラギノ角ゴ Pro W3" charset="-128"/>
                <a:cs typeface="Arial" panose="020B0604020202020204" pitchFamily="34" charset="0"/>
              </a:rPr>
              <a:t>griddle the steak over a medium heat for four minutes on each side;</a:t>
            </a:r>
          </a:p>
          <a:p>
            <a:pPr>
              <a:defRPr/>
            </a:pPr>
            <a:r>
              <a:rPr lang="en-GB" altLang="en-US" sz="2000" dirty="0">
                <a:latin typeface="Arial" panose="020B0604020202020204" pitchFamily="34" charset="0"/>
                <a:ea typeface="ヒラギノ角ゴ Pro W3" charset="-128"/>
                <a:cs typeface="Arial" panose="020B0604020202020204" pitchFamily="34" charset="0"/>
              </a:rPr>
              <a:t>place the meat on four separate clean </a:t>
            </a:r>
            <a:r>
              <a:rPr lang="en-GB" altLang="en-US" sz="2000" dirty="0" smtClean="0">
                <a:latin typeface="Arial" panose="020B0604020202020204" pitchFamily="34" charset="0"/>
                <a:ea typeface="ヒラギノ角ゴ Pro W3" charset="-128"/>
                <a:cs typeface="Arial" panose="020B0604020202020204" pitchFamily="34" charset="0"/>
              </a:rPr>
              <a:t>plates;</a:t>
            </a:r>
            <a:endParaRPr lang="en-GB" altLang="en-US" sz="2000" dirty="0">
              <a:latin typeface="Arial" panose="020B0604020202020204" pitchFamily="34" charset="0"/>
              <a:ea typeface="ヒラギノ角ゴ Pro W3" charset="-128"/>
              <a:cs typeface="Arial" panose="020B0604020202020204" pitchFamily="34" charset="0"/>
            </a:endParaRPr>
          </a:p>
          <a:p>
            <a:pPr>
              <a:defRPr/>
            </a:pPr>
            <a:r>
              <a:rPr lang="en-GB" altLang="en-US" sz="2000" dirty="0">
                <a:latin typeface="Arial" panose="020B0604020202020204" pitchFamily="34" charset="0"/>
                <a:ea typeface="ヒラギノ角ゴ Pro W3" charset="-128"/>
                <a:cs typeface="Arial" panose="020B0604020202020204" pitchFamily="34" charset="0"/>
              </a:rPr>
              <a:t>slice one piece in half immediately and take a photograph.  Then taste and evaluate using a ranking chart;</a:t>
            </a:r>
          </a:p>
          <a:p>
            <a:pPr>
              <a:defRPr/>
            </a:pPr>
            <a:r>
              <a:rPr lang="en-GB" altLang="en-US" sz="2000" dirty="0">
                <a:latin typeface="Arial" panose="020B0604020202020204" pitchFamily="34" charset="0"/>
                <a:ea typeface="ヒラギノ角ゴ Pro W3" charset="-128"/>
                <a:cs typeface="Arial" panose="020B0604020202020204" pitchFamily="34" charset="0"/>
              </a:rPr>
              <a:t>slice the remaining pieces of steak in half after two, three and four minutes.  Take a photograph each time and taste;</a:t>
            </a:r>
          </a:p>
          <a:p>
            <a:pPr>
              <a:defRPr/>
            </a:pPr>
            <a:r>
              <a:rPr lang="en-GB" altLang="en-US" sz="2000" dirty="0">
                <a:latin typeface="Arial" panose="020B0604020202020204" pitchFamily="34" charset="0"/>
                <a:ea typeface="ヒラギノ角ゴ Pro W3" charset="-128"/>
                <a:cs typeface="Arial" panose="020B0604020202020204" pitchFamily="34" charset="0"/>
              </a:rPr>
              <a:t>compare the amount of meat juice on the plate and complete a ranking test each time.</a:t>
            </a:r>
          </a:p>
          <a:p>
            <a:pPr marL="457200" indent="-457200">
              <a:buFont typeface="+mj-lt"/>
              <a:buAutoNum type="arabicPeriod"/>
              <a:defRPr/>
            </a:pPr>
            <a:endParaRPr lang="en-GB" altLang="en-US" sz="2000" dirty="0">
              <a:latin typeface="Arial" panose="020B0604020202020204" pitchFamily="34" charset="0"/>
              <a:ea typeface="ヒラギノ角ゴ Pro W3" charset="-128"/>
              <a:cs typeface="Arial" panose="020B0604020202020204" pitchFamily="34" charset="0"/>
            </a:endParaRPr>
          </a:p>
          <a:p>
            <a:pPr marL="0" indent="0">
              <a:buNone/>
            </a:pPr>
            <a:endParaRPr lang="en-GB" sz="2000" dirty="0"/>
          </a:p>
        </p:txBody>
      </p:sp>
      <p:pic>
        <p:nvPicPr>
          <p:cNvPr id="4" name="Picture 5" descr="Tender beef Fillet Steaks with Tarragon and Shallot Butter recipe. Served on a bed of mushy pees.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82100" y="2571093"/>
            <a:ext cx="2809877" cy="18717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7100335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Cutting meat against the grain</a:t>
            </a:r>
            <a:endParaRPr lang="en-GB" dirty="0"/>
          </a:p>
        </p:txBody>
      </p:sp>
      <p:sp>
        <p:nvSpPr>
          <p:cNvPr id="3" name="Subtitle 2"/>
          <p:cNvSpPr>
            <a:spLocks noGrp="1"/>
          </p:cNvSpPr>
          <p:nvPr>
            <p:ph type="subTitle" idx="1"/>
          </p:nvPr>
        </p:nvSpPr>
        <p:spPr>
          <a:xfrm>
            <a:off x="1169276" y="2571092"/>
            <a:ext cx="7460374" cy="3600000"/>
          </a:xfrm>
        </p:spPr>
        <p:txBody>
          <a:bodyPr/>
          <a:lstStyle/>
          <a:p>
            <a:pPr marL="0" indent="0">
              <a:buNone/>
            </a:pPr>
            <a:r>
              <a:rPr lang="en-GB" altLang="en-US" sz="2000" dirty="0">
                <a:latin typeface="Arial" panose="020B0604020202020204" pitchFamily="34" charset="0"/>
                <a:ea typeface="ヒラギノ角ゴ Pro W3" charset="-128"/>
                <a:cs typeface="Arial" panose="020B0604020202020204" pitchFamily="34" charset="0"/>
              </a:rPr>
              <a:t>If you cut the meat along the length of the fibres, </a:t>
            </a:r>
            <a:r>
              <a:rPr lang="en-GB" altLang="en-US" sz="2000" dirty="0" smtClean="0">
                <a:latin typeface="Arial" panose="020B0604020202020204" pitchFamily="34" charset="0"/>
                <a:ea typeface="ヒラギノ角ゴ Pro W3" charset="-128"/>
                <a:cs typeface="Arial" panose="020B0604020202020204" pitchFamily="34" charset="0"/>
              </a:rPr>
              <a:t>the meat will be perceived as tougher.</a:t>
            </a:r>
            <a:endParaRPr lang="en-GB" altLang="en-US" sz="2000" dirty="0">
              <a:latin typeface="Arial" panose="020B0604020202020204" pitchFamily="34" charset="0"/>
              <a:ea typeface="ヒラギノ角ゴ Pro W3" charset="-128"/>
              <a:cs typeface="Arial" panose="020B0604020202020204" pitchFamily="34" charset="0"/>
            </a:endParaRPr>
          </a:p>
          <a:p>
            <a:pPr marL="0" indent="0">
              <a:buNone/>
            </a:pPr>
            <a:r>
              <a:rPr lang="en-GB" altLang="en-US" sz="2000" dirty="0">
                <a:latin typeface="Arial" panose="020B0604020202020204" pitchFamily="34" charset="0"/>
                <a:ea typeface="ヒラギノ角ゴ Pro W3" charset="-128"/>
                <a:cs typeface="Arial" panose="020B0604020202020204" pitchFamily="34" charset="0"/>
              </a:rPr>
              <a:t>If you cut the meat against the grain </a:t>
            </a:r>
            <a:r>
              <a:rPr lang="en-GB" altLang="en-US" sz="2000" dirty="0" smtClean="0">
                <a:latin typeface="Arial" panose="020B0604020202020204" pitchFamily="34" charset="0"/>
                <a:ea typeface="ヒラギノ角ゴ Pro W3" charset="-128"/>
                <a:cs typeface="Arial" panose="020B0604020202020204" pitchFamily="34" charset="0"/>
              </a:rPr>
              <a:t>- </a:t>
            </a:r>
            <a:r>
              <a:rPr lang="en-GB" altLang="en-US" sz="2000" dirty="0">
                <a:latin typeface="Arial" panose="020B0604020202020204" pitchFamily="34" charset="0"/>
                <a:ea typeface="ヒラギノ角ゴ Pro W3" charset="-128"/>
                <a:cs typeface="Arial" panose="020B0604020202020204" pitchFamily="34" charset="0"/>
              </a:rPr>
              <a:t>across those </a:t>
            </a:r>
            <a:r>
              <a:rPr lang="en-GB" altLang="en-US" sz="2000" dirty="0" smtClean="0">
                <a:latin typeface="Arial" panose="020B0604020202020204" pitchFamily="34" charset="0"/>
                <a:ea typeface="ヒラギノ角ゴ Pro W3" charset="-128"/>
                <a:cs typeface="Arial" panose="020B0604020202020204" pitchFamily="34" charset="0"/>
              </a:rPr>
              <a:t>fibres -  </a:t>
            </a:r>
            <a:r>
              <a:rPr lang="en-GB" altLang="en-US" sz="2000" dirty="0">
                <a:latin typeface="Arial" panose="020B0604020202020204" pitchFamily="34" charset="0"/>
                <a:ea typeface="ヒラギノ角ゴ Pro W3" charset="-128"/>
                <a:cs typeface="Arial" panose="020B0604020202020204" pitchFamily="34" charset="0"/>
              </a:rPr>
              <a:t>you shorten them, which makes the meat  more tender. </a:t>
            </a:r>
          </a:p>
          <a:p>
            <a:pPr marL="0" indent="0">
              <a:buNone/>
            </a:pPr>
            <a:r>
              <a:rPr lang="en-GB" altLang="en-US" sz="2000" dirty="0" smtClean="0">
                <a:latin typeface="Arial" panose="020B0604020202020204" pitchFamily="34" charset="0"/>
                <a:ea typeface="ヒラギノ角ゴ Pro W3" charset="-128"/>
                <a:cs typeface="Arial" panose="020B0604020202020204" pitchFamily="34" charset="0"/>
              </a:rPr>
              <a:t>This </a:t>
            </a:r>
            <a:r>
              <a:rPr lang="en-GB" altLang="en-US" sz="2000" dirty="0">
                <a:latin typeface="Arial" panose="020B0604020202020204" pitchFamily="34" charset="0"/>
                <a:ea typeface="ヒラギノ角ゴ Pro W3" charset="-128"/>
                <a:cs typeface="Arial" panose="020B0604020202020204" pitchFamily="34" charset="0"/>
              </a:rPr>
              <a:t>applies to both raw and cooked meats.</a:t>
            </a:r>
          </a:p>
          <a:p>
            <a:pPr marL="0" indent="0">
              <a:buNone/>
            </a:pPr>
            <a:r>
              <a:rPr lang="en-GB" altLang="en-US" sz="2000" dirty="0">
                <a:latin typeface="Arial" panose="020B0604020202020204" pitchFamily="34" charset="0"/>
                <a:ea typeface="ヒラギノ角ゴ Pro W3" charset="-128"/>
                <a:cs typeface="Arial" panose="020B0604020202020204" pitchFamily="34" charset="0"/>
              </a:rPr>
              <a:t> </a:t>
            </a:r>
          </a:p>
          <a:p>
            <a:pPr marL="0" indent="0">
              <a:buNone/>
            </a:pPr>
            <a:endParaRPr lang="en-GB" sz="2000" dirty="0"/>
          </a:p>
        </p:txBody>
      </p:sp>
      <p:pic>
        <p:nvPicPr>
          <p:cNvPr id="4" name="Picture 4" descr="http://www.simplybeefandlamb.co.uk/sites/default/files/Rump-Steak_photo_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65457" y="2571092"/>
            <a:ext cx="2382838" cy="2335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9501774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Cutting meat against the grain</a:t>
            </a:r>
            <a:endParaRPr lang="en-GB" dirty="0"/>
          </a:p>
        </p:txBody>
      </p:sp>
      <p:sp>
        <p:nvSpPr>
          <p:cNvPr id="3" name="Subtitle 2"/>
          <p:cNvSpPr>
            <a:spLocks noGrp="1"/>
          </p:cNvSpPr>
          <p:nvPr>
            <p:ph type="subTitle" idx="1"/>
          </p:nvPr>
        </p:nvSpPr>
        <p:spPr>
          <a:xfrm>
            <a:off x="1169276" y="2571092"/>
            <a:ext cx="7669924" cy="3600000"/>
          </a:xfrm>
        </p:spPr>
        <p:txBody>
          <a:bodyPr/>
          <a:lstStyle/>
          <a:p>
            <a:pPr marL="0" indent="0">
              <a:buNone/>
              <a:defRPr/>
            </a:pPr>
            <a:r>
              <a:rPr lang="en-GB" altLang="en-US" sz="2000" dirty="0">
                <a:latin typeface="Arial" panose="020B0604020202020204" pitchFamily="34" charset="0"/>
                <a:ea typeface="ヒラギノ角ゴ Pro W3" charset="-128"/>
                <a:cs typeface="Arial" panose="020B0604020202020204" pitchFamily="34" charset="0"/>
              </a:rPr>
              <a:t>To test how cutting meat against the grain can affect the tenderness:</a:t>
            </a:r>
          </a:p>
          <a:p>
            <a:pPr>
              <a:defRPr/>
            </a:pPr>
            <a:r>
              <a:rPr lang="en-GB" altLang="en-US" sz="2000" dirty="0">
                <a:latin typeface="Arial" panose="020B0604020202020204" pitchFamily="34" charset="0"/>
                <a:ea typeface="ヒラギノ角ゴ Pro W3" charset="-128"/>
                <a:cs typeface="Arial" panose="020B0604020202020204" pitchFamily="34" charset="0"/>
              </a:rPr>
              <a:t>cut a piece of steak against the grain and another with the </a:t>
            </a:r>
            <a:r>
              <a:rPr lang="en-GB" altLang="en-US" sz="2000" dirty="0" smtClean="0">
                <a:latin typeface="Arial" panose="020B0604020202020204" pitchFamily="34" charset="0"/>
                <a:ea typeface="ヒラギノ角ゴ Pro W3" charset="-128"/>
                <a:cs typeface="Arial" panose="020B0604020202020204" pitchFamily="34" charset="0"/>
              </a:rPr>
              <a:t>grain;</a:t>
            </a:r>
            <a:endParaRPr lang="en-GB" altLang="en-US" sz="2000" dirty="0">
              <a:latin typeface="Arial" panose="020B0604020202020204" pitchFamily="34" charset="0"/>
              <a:ea typeface="ヒラギノ角ゴ Pro W3" charset="-128"/>
              <a:cs typeface="Arial" panose="020B0604020202020204" pitchFamily="34" charset="0"/>
            </a:endParaRPr>
          </a:p>
          <a:p>
            <a:pPr>
              <a:defRPr/>
            </a:pPr>
            <a:r>
              <a:rPr lang="en-GB" altLang="en-US" sz="2000" dirty="0">
                <a:latin typeface="Arial" panose="020B0604020202020204" pitchFamily="34" charset="0"/>
                <a:ea typeface="ヒラギノ角ゴ Pro W3" charset="-128"/>
                <a:cs typeface="Arial" panose="020B0604020202020204" pitchFamily="34" charset="0"/>
              </a:rPr>
              <a:t>fry the pieces of steak separately in a small amount of spray </a:t>
            </a:r>
            <a:r>
              <a:rPr lang="en-GB" altLang="en-US" sz="2000" dirty="0" smtClean="0">
                <a:latin typeface="Arial" panose="020B0604020202020204" pitchFamily="34" charset="0"/>
                <a:ea typeface="ヒラギノ角ゴ Pro W3" charset="-128"/>
                <a:cs typeface="Arial" panose="020B0604020202020204" pitchFamily="34" charset="0"/>
              </a:rPr>
              <a:t>oil;</a:t>
            </a:r>
            <a:endParaRPr lang="en-GB" altLang="en-US" sz="2000" dirty="0">
              <a:latin typeface="Arial" panose="020B0604020202020204" pitchFamily="34" charset="0"/>
              <a:ea typeface="ヒラギノ角ゴ Pro W3" charset="-128"/>
              <a:cs typeface="Arial" panose="020B0604020202020204" pitchFamily="34" charset="0"/>
            </a:endParaRPr>
          </a:p>
          <a:p>
            <a:pPr>
              <a:defRPr/>
            </a:pPr>
            <a:r>
              <a:rPr lang="en-GB" altLang="en-US" sz="2000" dirty="0">
                <a:latin typeface="Arial" panose="020B0604020202020204" pitchFamily="34" charset="0"/>
                <a:ea typeface="ヒラギノ角ゴ Pro W3" charset="-128"/>
                <a:cs typeface="Arial" panose="020B0604020202020204" pitchFamily="34" charset="0"/>
              </a:rPr>
              <a:t>taste and compare.</a:t>
            </a:r>
          </a:p>
          <a:p>
            <a:pPr marL="0" indent="0">
              <a:buNone/>
              <a:defRPr/>
            </a:pPr>
            <a:r>
              <a:rPr lang="en-GB" altLang="en-US" sz="2000" dirty="0">
                <a:latin typeface="Arial" panose="020B0604020202020204" pitchFamily="34" charset="0"/>
                <a:ea typeface="ヒラギノ角ゴ Pro W3" charset="-128"/>
                <a:cs typeface="Arial" panose="020B0604020202020204" pitchFamily="34" charset="0"/>
              </a:rPr>
              <a:t>This could be done as a paired comparison test (discrimination) or a triangle test if three steaks are used.</a:t>
            </a:r>
          </a:p>
          <a:p>
            <a:pPr marL="0" indent="0">
              <a:buNone/>
            </a:pPr>
            <a:endParaRPr lang="en-GB" sz="2000" dirty="0"/>
          </a:p>
        </p:txBody>
      </p:sp>
      <p:pic>
        <p:nvPicPr>
          <p:cNvPr id="4" name="Picture 4" descr="http://www.simplybeefandlamb.co.uk/sites/default/files/Fillet-Steak_phot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14671" y="2214742"/>
            <a:ext cx="2831244" cy="2757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4742629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A52BEAF15335464E935945466AF0125E" ma:contentTypeVersion="8" ma:contentTypeDescription="Create a new document." ma:contentTypeScope="" ma:versionID="12a4b26940872ee6617947d01d405834">
  <xsd:schema xmlns:xsd="http://www.w3.org/2001/XMLSchema" xmlns:xs="http://www.w3.org/2001/XMLSchema" xmlns:p="http://schemas.microsoft.com/office/2006/metadata/properties" xmlns:ns3="79831e4c-bd95-4b56-8744-b5a4e29a34fc" targetNamespace="http://schemas.microsoft.com/office/2006/metadata/properties" ma:root="true" ma:fieldsID="1db35abc2c16fc9cff20674120453fb7" ns3:_="">
    <xsd:import namespace="79831e4c-bd95-4b56-8744-b5a4e29a34fc"/>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DateTaken" minOccurs="0"/>
                <xsd:element ref="ns3:MediaServiceOCR"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9831e4c-bd95-4b56-8744-b5a4e29a34f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8226A2B-05AC-41B2-A7BB-FA4BF2BB9FBB}">
  <ds:schemaRefs>
    <ds:schemaRef ds:uri="http://purl.org/dc/elements/1.1/"/>
    <ds:schemaRef ds:uri="http://schemas.microsoft.com/office/2006/metadata/properties"/>
    <ds:schemaRef ds:uri="http://purl.org/dc/terms/"/>
    <ds:schemaRef ds:uri="http://schemas.openxmlformats.org/package/2006/metadata/core-properties"/>
    <ds:schemaRef ds:uri="http://schemas.microsoft.com/office/2006/documentManagement/types"/>
    <ds:schemaRef ds:uri="79831e4c-bd95-4b56-8744-b5a4e29a34fc"/>
    <ds:schemaRef ds:uri="http://schemas.microsoft.com/office/infopath/2007/PartnerControls"/>
    <ds:schemaRef ds:uri="http://www.w3.org/XML/1998/namespace"/>
    <ds:schemaRef ds:uri="http://purl.org/dc/dcmitype/"/>
  </ds:schemaRefs>
</ds:datastoreItem>
</file>

<file path=customXml/itemProps2.xml><?xml version="1.0" encoding="utf-8"?>
<ds:datastoreItem xmlns:ds="http://schemas.openxmlformats.org/officeDocument/2006/customXml" ds:itemID="{3086DF07-4F84-4C80-9D38-99FCE9A58F4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9831e4c-bd95-4b56-8744-b5a4e29a34f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2F4D851-86E2-4C4F-94D3-EF909DAC0F3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109</TotalTime>
  <Words>674</Words>
  <Application>Microsoft Office PowerPoint</Application>
  <PresentationFormat>Widescreen</PresentationFormat>
  <Paragraphs>63</Paragraphs>
  <Slides>13</Slides>
  <Notes>0</Notes>
  <HiddenSlides>0</HiddenSlides>
  <MMClips>0</MMClips>
  <ScaleCrop>false</ScaleCrop>
  <HeadingPairs>
    <vt:vector size="6" baseType="variant">
      <vt:variant>
        <vt:lpstr>Fonts Used</vt:lpstr>
      </vt:variant>
      <vt:variant>
        <vt:i4>3</vt:i4>
      </vt:variant>
      <vt:variant>
        <vt:lpstr>Theme</vt:lpstr>
      </vt:variant>
      <vt:variant>
        <vt:i4>4</vt:i4>
      </vt:variant>
      <vt:variant>
        <vt:lpstr>Slide Titles</vt:lpstr>
      </vt:variant>
      <vt:variant>
        <vt:i4>13</vt:i4>
      </vt:variant>
    </vt:vector>
  </HeadingPairs>
  <TitlesOfParts>
    <vt:vector size="20" baseType="lpstr">
      <vt:lpstr>Arial</vt:lpstr>
      <vt:lpstr>Calibri</vt:lpstr>
      <vt:lpstr>ヒラギノ角ゴ Pro W3</vt:lpstr>
      <vt:lpstr>Office Theme</vt:lpstr>
      <vt:lpstr>Custom Design</vt:lpstr>
      <vt:lpstr>1_Custom Design</vt:lpstr>
      <vt:lpstr>3_Custom Design</vt:lpstr>
      <vt:lpstr>The science of red meat</vt:lpstr>
      <vt:lpstr>What happens when meat is cooked? </vt:lpstr>
      <vt:lpstr>What happens when meat is cooked?</vt:lpstr>
      <vt:lpstr>What happens when meat is cooked? </vt:lpstr>
      <vt:lpstr>What happens when meat is cooked? </vt:lpstr>
      <vt:lpstr>Leaving meat to rest</vt:lpstr>
      <vt:lpstr>Leaving meat to rest</vt:lpstr>
      <vt:lpstr>Cutting meat against the grain</vt:lpstr>
      <vt:lpstr>Cutting meat against the grain</vt:lpstr>
      <vt:lpstr>Tenderising meat</vt:lpstr>
      <vt:lpstr>Tenderising meat</vt:lpstr>
      <vt:lpstr>Tenderising meat</vt:lpstr>
      <vt:lpstr>The science of red meat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Glenn Carter</dc:creator>
  <cp:lastModifiedBy>Frances Meek</cp:lastModifiedBy>
  <cp:revision>479</cp:revision>
  <dcterms:created xsi:type="dcterms:W3CDTF">2018-10-10T09:22:08Z</dcterms:created>
  <dcterms:modified xsi:type="dcterms:W3CDTF">2019-09-19T18:18:12Z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0x010100A52BEAF15335464E935945466AF0125E</vt:lpwstr>
  </property>
</Properties>
</file>