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52"/>
  </p:notesMasterIdLst>
  <p:sldIdLst>
    <p:sldId id="25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07"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26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5"/>
    <p:restoredTop sz="93852" autoAdjust="0"/>
  </p:normalViewPr>
  <p:slideViewPr>
    <p:cSldViewPr snapToGrid="0" snapToObjects="1">
      <p:cViewPr varScale="1">
        <p:scale>
          <a:sx n="79" d="100"/>
          <a:sy n="79" d="100"/>
        </p:scale>
        <p:origin x="82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S::f.meek@nutrition.org.uk::f3af35cc-3229-46e1-af36-3525661cfbd3" providerId="AD" clId="Web-{FE95177A-BC44-02C9-F625-A09831531E5A}"/>
    <pc:docChg chg="addSld delSld">
      <pc:chgData name="Frances Meek" userId="S::f.meek@nutrition.org.uk::f3af35cc-3229-46e1-af36-3525661cfbd3" providerId="AD" clId="Web-{FE95177A-BC44-02C9-F625-A09831531E5A}" dt="2019-08-08T14:03:59.988" v="1"/>
      <pc:docMkLst>
        <pc:docMk/>
      </pc:docMkLst>
      <pc:sldChg chg="add del replId">
        <pc:chgData name="Frances Meek" userId="S::f.meek@nutrition.org.uk::f3af35cc-3229-46e1-af36-3525661cfbd3" providerId="AD" clId="Web-{FE95177A-BC44-02C9-F625-A09831531E5A}" dt="2019-08-08T14:03:59.988" v="1"/>
        <pc:sldMkLst>
          <pc:docMk/>
          <pc:sldMk cId="3725472123"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A154B-4F83-4DF4-9202-E8409B271926}" type="datetimeFigureOut">
              <a:rPr lang="en-GB" smtClean="0"/>
              <a:t>19/09/2019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6D4E2-F08F-4F99-B4AD-F4AF9425AFC3}" type="slidenum">
              <a:rPr lang="en-GB" smtClean="0"/>
              <a:t>‹#›</a:t>
            </a:fld>
            <a:endParaRPr lang="en-GB"/>
          </a:p>
        </p:txBody>
      </p:sp>
    </p:spTree>
    <p:extLst>
      <p:ext uri="{BB962C8B-B14F-4D97-AF65-F5344CB8AC3E}">
        <p14:creationId xmlns:p14="http://schemas.microsoft.com/office/powerpoint/2010/main" val="52700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6D4E2-F08F-4F99-B4AD-F4AF9425AFC3}" type="slidenum">
              <a:rPr lang="en-GB" smtClean="0"/>
              <a:t>32</a:t>
            </a:fld>
            <a:endParaRPr lang="en-GB"/>
          </a:p>
        </p:txBody>
      </p:sp>
    </p:spTree>
    <p:extLst>
      <p:ext uri="{BB962C8B-B14F-4D97-AF65-F5344CB8AC3E}">
        <p14:creationId xmlns:p14="http://schemas.microsoft.com/office/powerpoint/2010/main" val="57192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Red meat manufacture</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Mincing</a:t>
            </a:r>
          </a:p>
        </p:txBody>
      </p:sp>
      <p:sp>
        <p:nvSpPr>
          <p:cNvPr id="3" name="Subtitle 2"/>
          <p:cNvSpPr>
            <a:spLocks noGrp="1"/>
          </p:cNvSpPr>
          <p:nvPr>
            <p:ph type="subTitle" idx="1"/>
          </p:nvPr>
        </p:nvSpPr>
        <p:spPr>
          <a:xfrm>
            <a:off x="1169274" y="2113892"/>
            <a:ext cx="8125886" cy="3600000"/>
          </a:xfrm>
        </p:spPr>
        <p:txBody>
          <a:bodyPr/>
          <a:lstStyle/>
          <a:p>
            <a:pPr marL="36000" indent="0">
              <a:spcBef>
                <a:spcPts val="600"/>
              </a:spcBef>
              <a:spcAft>
                <a:spcPts val="600"/>
              </a:spcAft>
              <a:buFontTx/>
              <a:buNone/>
              <a:defRPr/>
            </a:pPr>
            <a:r>
              <a:rPr lang="en-GB" sz="2000" dirty="0">
                <a:latin typeface="Arial" panose="020B0604020202020204" pitchFamily="34" charset="0"/>
                <a:cs typeface="Arial" panose="020B0604020202020204" pitchFamily="34" charset="0"/>
              </a:rPr>
              <a:t>The process of mincing involves: </a:t>
            </a:r>
          </a:p>
          <a:p>
            <a:pPr>
              <a:spcBef>
                <a:spcPts val="600"/>
              </a:spcBef>
              <a:spcAft>
                <a:spcPts val="600"/>
              </a:spcAft>
              <a:defRPr/>
            </a:pPr>
            <a:r>
              <a:rPr lang="en-GB" sz="2000" dirty="0">
                <a:latin typeface="Arial" panose="020B0604020202020204" pitchFamily="34" charset="0"/>
                <a:cs typeface="Arial" panose="020B0604020202020204" pitchFamily="34" charset="0"/>
              </a:rPr>
              <a:t>trimming the meat to be </a:t>
            </a:r>
            <a:r>
              <a:rPr lang="en-GB" sz="2000" dirty="0" smtClean="0">
                <a:latin typeface="Arial" panose="020B0604020202020204" pitchFamily="34" charset="0"/>
                <a:cs typeface="Arial" panose="020B0604020202020204" pitchFamily="34" charset="0"/>
              </a:rPr>
              <a:t>minced;</a:t>
            </a:r>
            <a:endParaRPr lang="en-GB" sz="2000" dirty="0">
              <a:latin typeface="Arial" panose="020B0604020202020204" pitchFamily="34" charset="0"/>
              <a:cs typeface="Arial" panose="020B0604020202020204" pitchFamily="34" charset="0"/>
            </a:endParaRPr>
          </a:p>
          <a:p>
            <a:pPr>
              <a:spcBef>
                <a:spcPts val="600"/>
              </a:spcBef>
              <a:spcAft>
                <a:spcPts val="600"/>
              </a:spcAft>
              <a:defRPr/>
            </a:pPr>
            <a:r>
              <a:rPr lang="en-GB" sz="2000" dirty="0">
                <a:latin typeface="Arial" panose="020B0604020202020204" pitchFamily="34" charset="0"/>
                <a:cs typeface="Arial" panose="020B0604020202020204" pitchFamily="34" charset="0"/>
              </a:rPr>
              <a:t>placing the raw pieces of meat into the hopper of a mincing </a:t>
            </a:r>
            <a:r>
              <a:rPr lang="en-GB" sz="2000" dirty="0" smtClean="0">
                <a:latin typeface="Arial" panose="020B0604020202020204" pitchFamily="34" charset="0"/>
                <a:cs typeface="Arial" panose="020B0604020202020204" pitchFamily="34" charset="0"/>
              </a:rPr>
              <a:t>machine;</a:t>
            </a:r>
            <a:endParaRPr lang="en-GB" sz="2000" dirty="0">
              <a:latin typeface="Arial" panose="020B0604020202020204" pitchFamily="34" charset="0"/>
              <a:cs typeface="Arial" panose="020B0604020202020204" pitchFamily="34" charset="0"/>
            </a:endParaRPr>
          </a:p>
          <a:p>
            <a:pPr>
              <a:spcBef>
                <a:spcPts val="600"/>
              </a:spcBef>
              <a:spcAft>
                <a:spcPts val="600"/>
              </a:spcAft>
              <a:defRPr/>
            </a:pPr>
            <a:r>
              <a:rPr lang="en-GB" sz="2000" dirty="0">
                <a:latin typeface="Arial" panose="020B0604020202020204" pitchFamily="34" charset="0"/>
                <a:cs typeface="Arial" panose="020B0604020202020204" pitchFamily="34" charset="0"/>
              </a:rPr>
              <a:t>the feeding ‘worm’ rotates, drawing the meat along a cylindrical </a:t>
            </a:r>
            <a:r>
              <a:rPr lang="en-GB" sz="2000" dirty="0" smtClean="0">
                <a:latin typeface="Arial" panose="020B0604020202020204" pitchFamily="34" charset="0"/>
                <a:cs typeface="Arial" panose="020B0604020202020204" pitchFamily="34" charset="0"/>
              </a:rPr>
              <a:t>barrel;</a:t>
            </a:r>
            <a:endParaRPr lang="en-GB" sz="2000" dirty="0">
              <a:latin typeface="Arial" panose="020B0604020202020204" pitchFamily="34" charset="0"/>
              <a:cs typeface="Arial" panose="020B0604020202020204" pitchFamily="34" charset="0"/>
            </a:endParaRPr>
          </a:p>
          <a:p>
            <a:pPr>
              <a:spcBef>
                <a:spcPts val="600"/>
              </a:spcBef>
              <a:spcAft>
                <a:spcPts val="600"/>
              </a:spcAft>
              <a:defRPr/>
            </a:pPr>
            <a:r>
              <a:rPr lang="en-GB" sz="2000" dirty="0">
                <a:latin typeface="Arial" panose="020B0604020202020204" pitchFamily="34" charset="0"/>
                <a:cs typeface="Arial" panose="020B0604020202020204" pitchFamily="34" charset="0"/>
              </a:rPr>
              <a:t>star shaped blades rotate within the worm forcing the meat through  </a:t>
            </a:r>
            <a:r>
              <a:rPr lang="en-GB" sz="2000" dirty="0" smtClean="0">
                <a:latin typeface="Arial" panose="020B0604020202020204" pitchFamily="34" charset="0"/>
                <a:cs typeface="Arial" panose="020B0604020202020204" pitchFamily="34" charset="0"/>
              </a:rPr>
              <a:t>     holes </a:t>
            </a:r>
            <a:r>
              <a:rPr lang="en-GB" sz="2000" dirty="0">
                <a:latin typeface="Arial" panose="020B0604020202020204" pitchFamily="34" charset="0"/>
                <a:cs typeface="Arial" panose="020B0604020202020204" pitchFamily="34" charset="0"/>
              </a:rPr>
              <a:t>in perforated plates or grinding </a:t>
            </a:r>
            <a:r>
              <a:rPr lang="en-GB" sz="2000" dirty="0" smtClean="0">
                <a:latin typeface="Arial" panose="020B0604020202020204" pitchFamily="34" charset="0"/>
                <a:cs typeface="Arial" panose="020B0604020202020204" pitchFamily="34" charset="0"/>
              </a:rPr>
              <a:t>disks;</a:t>
            </a:r>
            <a:endParaRPr lang="en-GB" sz="2000" dirty="0">
              <a:latin typeface="Arial" panose="020B0604020202020204" pitchFamily="34" charset="0"/>
              <a:cs typeface="Arial" panose="020B0604020202020204" pitchFamily="34" charset="0"/>
            </a:endParaRPr>
          </a:p>
          <a:p>
            <a:pPr>
              <a:spcBef>
                <a:spcPts val="600"/>
              </a:spcBef>
              <a:spcAft>
                <a:spcPts val="600"/>
              </a:spcAft>
              <a:defRPr/>
            </a:pPr>
            <a:r>
              <a:rPr lang="en-GB" sz="2000" dirty="0">
                <a:latin typeface="Arial" panose="020B0604020202020204" pitchFamily="34" charset="0"/>
                <a:cs typeface="Arial" panose="020B0604020202020204" pitchFamily="34" charset="0"/>
              </a:rPr>
              <a:t>heat may be applied or removed, depending on the </a:t>
            </a:r>
            <a:r>
              <a:rPr lang="en-GB" sz="2000" dirty="0" smtClean="0">
                <a:latin typeface="Arial" panose="020B0604020202020204" pitchFamily="34" charset="0"/>
                <a:cs typeface="Arial" panose="020B0604020202020204" pitchFamily="34" charset="0"/>
              </a:rPr>
              <a:t>product;</a:t>
            </a:r>
            <a:endParaRPr lang="en-GB" sz="2000" dirty="0">
              <a:latin typeface="Arial" panose="020B0604020202020204" pitchFamily="34" charset="0"/>
              <a:cs typeface="Arial" panose="020B0604020202020204" pitchFamily="34" charset="0"/>
            </a:endParaRPr>
          </a:p>
          <a:p>
            <a:pPr>
              <a:spcBef>
                <a:spcPts val="600"/>
              </a:spcBef>
              <a:spcAft>
                <a:spcPts val="600"/>
              </a:spcAft>
              <a:defRPr/>
            </a:pPr>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he </a:t>
            </a:r>
            <a:r>
              <a:rPr lang="en-GB" sz="2000" dirty="0">
                <a:latin typeface="Arial" panose="020B0604020202020204" pitchFamily="34" charset="0"/>
                <a:cs typeface="Arial" panose="020B0604020202020204" pitchFamily="34" charset="0"/>
              </a:rPr>
              <a:t>mince is extruded through the perforated plate into a meat tray.</a:t>
            </a:r>
          </a:p>
        </p:txBody>
      </p:sp>
      <p:pic>
        <p:nvPicPr>
          <p:cNvPr id="4" name="Picture 3" descr="C:\Users\mrowcliffe\Desktop\Smaller pics\iStock_000013117641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619" y="2113892"/>
            <a:ext cx="25209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28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Mincing</a:t>
            </a:r>
          </a:p>
        </p:txBody>
      </p:sp>
      <p:sp>
        <p:nvSpPr>
          <p:cNvPr id="3" name="Subtitle 2"/>
          <p:cNvSpPr>
            <a:spLocks noGrp="1"/>
          </p:cNvSpPr>
          <p:nvPr>
            <p:ph type="subTitle" idx="1"/>
          </p:nvPr>
        </p:nvSpPr>
        <p:spPr>
          <a:xfrm>
            <a:off x="1132813" y="2022620"/>
            <a:ext cx="9720000" cy="3600000"/>
          </a:xfrm>
        </p:spPr>
        <p:txBody>
          <a:bodyPr/>
          <a:lstStyle/>
          <a:p>
            <a:pPr marL="0" indent="0">
              <a:buNone/>
            </a:pPr>
            <a:r>
              <a:rPr lang="en-GB" sz="2000" dirty="0"/>
              <a:t>When mincing frozen meat or meat with a lot of connective tissue, plates with larger perforations are used to produce a coarse mince. The mixture is then drawn through plates with smaller perforations for a finer texture.  A variety of plates can be used on one machine – the size of the final perforations will determine the final size of the piece of minced meat.</a:t>
            </a:r>
          </a:p>
        </p:txBody>
      </p:sp>
      <p:sp>
        <p:nvSpPr>
          <p:cNvPr id="4" name="Trapezoid 3"/>
          <p:cNvSpPr/>
          <p:nvPr/>
        </p:nvSpPr>
        <p:spPr>
          <a:xfrm>
            <a:off x="2897188" y="4108145"/>
            <a:ext cx="4895850" cy="360362"/>
          </a:xfrm>
          <a:prstGeom prst="trapezoid">
            <a:avLst>
              <a:gd name="adj" fmla="val 61877"/>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Trapezoid 4"/>
          <p:cNvSpPr/>
          <p:nvPr/>
        </p:nvSpPr>
        <p:spPr>
          <a:xfrm rot="10800000">
            <a:off x="1528763" y="3638245"/>
            <a:ext cx="1728787" cy="973137"/>
          </a:xfrm>
          <a:prstGeom prst="trapezoid">
            <a:avLst>
              <a:gd name="adj" fmla="val 618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6" name="Group 113"/>
          <p:cNvGrpSpPr>
            <a:grpSpLocks/>
          </p:cNvGrpSpPr>
          <p:nvPr/>
        </p:nvGrpSpPr>
        <p:grpSpPr bwMode="auto">
          <a:xfrm>
            <a:off x="9018588" y="4108145"/>
            <a:ext cx="635000" cy="635000"/>
            <a:chOff x="552644" y="4810244"/>
            <a:chExt cx="1224136" cy="1224136"/>
          </a:xfrm>
        </p:grpSpPr>
        <p:sp>
          <p:nvSpPr>
            <p:cNvPr id="7" name="Cross 6"/>
            <p:cNvSpPr/>
            <p:nvPr/>
          </p:nvSpPr>
          <p:spPr>
            <a:xfrm rot="519051">
              <a:off x="552644" y="4810244"/>
              <a:ext cx="1224136" cy="1224136"/>
            </a:xfrm>
            <a:prstGeom prst="plus">
              <a:avLst>
                <a:gd name="adj" fmla="val 415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Oval 7"/>
            <p:cNvSpPr/>
            <p:nvPr/>
          </p:nvSpPr>
          <p:spPr>
            <a:xfrm>
              <a:off x="1115747" y="5373347"/>
              <a:ext cx="143835" cy="1438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9" name="Group 112"/>
          <p:cNvGrpSpPr>
            <a:grpSpLocks/>
          </p:cNvGrpSpPr>
          <p:nvPr/>
        </p:nvGrpSpPr>
        <p:grpSpPr bwMode="auto">
          <a:xfrm>
            <a:off x="8874125" y="5116207"/>
            <a:ext cx="1008063" cy="1008063"/>
            <a:chOff x="2987824" y="3789040"/>
            <a:chExt cx="2736304" cy="2736304"/>
          </a:xfrm>
        </p:grpSpPr>
        <p:sp>
          <p:nvSpPr>
            <p:cNvPr id="10" name="Diagonal Stripe 9"/>
            <p:cNvSpPr/>
            <p:nvPr/>
          </p:nvSpPr>
          <p:spPr>
            <a:xfrm>
              <a:off x="4138365" y="4293211"/>
              <a:ext cx="792881" cy="1081592"/>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1" name="Diagonal Stripe 10"/>
            <p:cNvSpPr/>
            <p:nvPr/>
          </p:nvSpPr>
          <p:spPr>
            <a:xfrm>
              <a:off x="3565248" y="4293211"/>
              <a:ext cx="792881" cy="1081592"/>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2" name="Oval 11"/>
            <p:cNvSpPr/>
            <p:nvPr/>
          </p:nvSpPr>
          <p:spPr>
            <a:xfrm>
              <a:off x="2987824" y="3789040"/>
              <a:ext cx="2736304"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Oval 12"/>
            <p:cNvSpPr/>
            <p:nvPr/>
          </p:nvSpPr>
          <p:spPr>
            <a:xfrm>
              <a:off x="3780705" y="4004497"/>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Oval 13"/>
            <p:cNvSpPr/>
            <p:nvPr/>
          </p:nvSpPr>
          <p:spPr>
            <a:xfrm>
              <a:off x="3931527" y="4155318"/>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Oval 14"/>
            <p:cNvSpPr/>
            <p:nvPr/>
          </p:nvSpPr>
          <p:spPr>
            <a:xfrm>
              <a:off x="4086656" y="4310447"/>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Oval 15"/>
            <p:cNvSpPr/>
            <p:nvPr/>
          </p:nvSpPr>
          <p:spPr>
            <a:xfrm>
              <a:off x="4237474" y="4461266"/>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Oval 16"/>
            <p:cNvSpPr/>
            <p:nvPr/>
          </p:nvSpPr>
          <p:spPr>
            <a:xfrm>
              <a:off x="4388295" y="4616394"/>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Oval 17"/>
            <p:cNvSpPr/>
            <p:nvPr/>
          </p:nvSpPr>
          <p:spPr>
            <a:xfrm>
              <a:off x="4543424" y="4767216"/>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Oval 18"/>
            <p:cNvSpPr/>
            <p:nvPr/>
          </p:nvSpPr>
          <p:spPr>
            <a:xfrm>
              <a:off x="4694243" y="4918034"/>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Oval 19"/>
            <p:cNvSpPr/>
            <p:nvPr/>
          </p:nvSpPr>
          <p:spPr>
            <a:xfrm>
              <a:off x="4845064" y="5073163"/>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Oval 20"/>
            <p:cNvSpPr/>
            <p:nvPr/>
          </p:nvSpPr>
          <p:spPr>
            <a:xfrm>
              <a:off x="5000193" y="5223984"/>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Oval 21"/>
            <p:cNvSpPr/>
            <p:nvPr/>
          </p:nvSpPr>
          <p:spPr>
            <a:xfrm>
              <a:off x="5151011" y="5374803"/>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Oval 22"/>
            <p:cNvSpPr/>
            <p:nvPr/>
          </p:nvSpPr>
          <p:spPr>
            <a:xfrm>
              <a:off x="5301832" y="5529932"/>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Oval 23"/>
            <p:cNvSpPr/>
            <p:nvPr/>
          </p:nvSpPr>
          <p:spPr>
            <a:xfrm>
              <a:off x="3565248" y="4219954"/>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 name="Oval 24"/>
            <p:cNvSpPr/>
            <p:nvPr/>
          </p:nvSpPr>
          <p:spPr>
            <a:xfrm>
              <a:off x="3716070" y="4375083"/>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Oval 25"/>
            <p:cNvSpPr/>
            <p:nvPr/>
          </p:nvSpPr>
          <p:spPr>
            <a:xfrm>
              <a:off x="3866888" y="4525904"/>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7" name="Oval 26"/>
            <p:cNvSpPr/>
            <p:nvPr/>
          </p:nvSpPr>
          <p:spPr>
            <a:xfrm>
              <a:off x="4022017" y="4676722"/>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 name="Oval 27"/>
            <p:cNvSpPr/>
            <p:nvPr/>
          </p:nvSpPr>
          <p:spPr>
            <a:xfrm>
              <a:off x="4172838" y="4831851"/>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 name="Oval 28"/>
            <p:cNvSpPr/>
            <p:nvPr/>
          </p:nvSpPr>
          <p:spPr>
            <a:xfrm>
              <a:off x="4327967" y="4982673"/>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Oval 29"/>
            <p:cNvSpPr/>
            <p:nvPr/>
          </p:nvSpPr>
          <p:spPr>
            <a:xfrm>
              <a:off x="4478786" y="5133491"/>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Oval 30"/>
            <p:cNvSpPr/>
            <p:nvPr/>
          </p:nvSpPr>
          <p:spPr>
            <a:xfrm>
              <a:off x="4629607" y="5288620"/>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Oval 31"/>
            <p:cNvSpPr/>
            <p:nvPr/>
          </p:nvSpPr>
          <p:spPr>
            <a:xfrm>
              <a:off x="4784736" y="5439441"/>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3" name="Oval 32"/>
            <p:cNvSpPr/>
            <p:nvPr/>
          </p:nvSpPr>
          <p:spPr>
            <a:xfrm>
              <a:off x="4935554" y="5594570"/>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4" name="Oval 33"/>
            <p:cNvSpPr/>
            <p:nvPr/>
          </p:nvSpPr>
          <p:spPr>
            <a:xfrm>
              <a:off x="5086376" y="5745389"/>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5" name="Oval 34"/>
            <p:cNvSpPr/>
            <p:nvPr/>
          </p:nvSpPr>
          <p:spPr>
            <a:xfrm>
              <a:off x="3418738" y="4435411"/>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6" name="Oval 35"/>
            <p:cNvSpPr/>
            <p:nvPr/>
          </p:nvSpPr>
          <p:spPr>
            <a:xfrm>
              <a:off x="3573867" y="4590540"/>
              <a:ext cx="142203"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7" name="Oval 36"/>
            <p:cNvSpPr/>
            <p:nvPr/>
          </p:nvSpPr>
          <p:spPr>
            <a:xfrm>
              <a:off x="3724688" y="4741361"/>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8" name="Oval 37"/>
            <p:cNvSpPr/>
            <p:nvPr/>
          </p:nvSpPr>
          <p:spPr>
            <a:xfrm>
              <a:off x="3875506" y="4892179"/>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9" name="Oval 38"/>
            <p:cNvSpPr/>
            <p:nvPr/>
          </p:nvSpPr>
          <p:spPr>
            <a:xfrm>
              <a:off x="4030635" y="5047308"/>
              <a:ext cx="142203"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 name="Oval 39"/>
            <p:cNvSpPr/>
            <p:nvPr/>
          </p:nvSpPr>
          <p:spPr>
            <a:xfrm>
              <a:off x="4181457" y="5198129"/>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 name="Oval 40"/>
            <p:cNvSpPr/>
            <p:nvPr/>
          </p:nvSpPr>
          <p:spPr>
            <a:xfrm>
              <a:off x="4332275" y="5353258"/>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2" name="Oval 41"/>
            <p:cNvSpPr/>
            <p:nvPr/>
          </p:nvSpPr>
          <p:spPr>
            <a:xfrm>
              <a:off x="4487404" y="5504077"/>
              <a:ext cx="142203"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3" name="Oval 42"/>
            <p:cNvSpPr/>
            <p:nvPr/>
          </p:nvSpPr>
          <p:spPr>
            <a:xfrm>
              <a:off x="4638225" y="5654898"/>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4" name="Oval 43"/>
            <p:cNvSpPr/>
            <p:nvPr/>
          </p:nvSpPr>
          <p:spPr>
            <a:xfrm>
              <a:off x="4793354" y="5810027"/>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5" name="Oval 44"/>
            <p:cNvSpPr/>
            <p:nvPr/>
          </p:nvSpPr>
          <p:spPr>
            <a:xfrm>
              <a:off x="4944173" y="5960846"/>
              <a:ext cx="142203"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6" name="Oval 45"/>
            <p:cNvSpPr/>
            <p:nvPr/>
          </p:nvSpPr>
          <p:spPr>
            <a:xfrm>
              <a:off x="3276538" y="4655178"/>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7" name="Oval 46"/>
            <p:cNvSpPr/>
            <p:nvPr/>
          </p:nvSpPr>
          <p:spPr>
            <a:xfrm>
              <a:off x="4069419" y="3931243"/>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8" name="Oval 47"/>
            <p:cNvSpPr/>
            <p:nvPr/>
          </p:nvSpPr>
          <p:spPr>
            <a:xfrm>
              <a:off x="3427356" y="4805997"/>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9" name="Oval 48"/>
            <p:cNvSpPr/>
            <p:nvPr/>
          </p:nvSpPr>
          <p:spPr>
            <a:xfrm>
              <a:off x="3582485" y="4956818"/>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0" name="Oval 49"/>
            <p:cNvSpPr/>
            <p:nvPr/>
          </p:nvSpPr>
          <p:spPr>
            <a:xfrm>
              <a:off x="3733306" y="5111947"/>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1" name="Oval 50"/>
            <p:cNvSpPr/>
            <p:nvPr/>
          </p:nvSpPr>
          <p:spPr>
            <a:xfrm>
              <a:off x="3884125" y="5262765"/>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2" name="Oval 51"/>
            <p:cNvSpPr/>
            <p:nvPr/>
          </p:nvSpPr>
          <p:spPr>
            <a:xfrm>
              <a:off x="4039254" y="5413586"/>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3" name="Oval 52"/>
            <p:cNvSpPr/>
            <p:nvPr/>
          </p:nvSpPr>
          <p:spPr>
            <a:xfrm>
              <a:off x="4190075" y="5568715"/>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4" name="Oval 53"/>
            <p:cNvSpPr/>
            <p:nvPr/>
          </p:nvSpPr>
          <p:spPr>
            <a:xfrm>
              <a:off x="4340893" y="5719534"/>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5" name="Oval 54"/>
            <p:cNvSpPr/>
            <p:nvPr/>
          </p:nvSpPr>
          <p:spPr>
            <a:xfrm>
              <a:off x="4496022" y="5870355"/>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6" name="Oval 55"/>
            <p:cNvSpPr/>
            <p:nvPr/>
          </p:nvSpPr>
          <p:spPr>
            <a:xfrm>
              <a:off x="4646843" y="6025484"/>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7" name="Oval 56"/>
            <p:cNvSpPr/>
            <p:nvPr/>
          </p:nvSpPr>
          <p:spPr>
            <a:xfrm>
              <a:off x="4801972" y="6176302"/>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8" name="Oval 57"/>
            <p:cNvSpPr/>
            <p:nvPr/>
          </p:nvSpPr>
          <p:spPr>
            <a:xfrm>
              <a:off x="3130027" y="4870635"/>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9" name="Oval 58"/>
            <p:cNvSpPr/>
            <p:nvPr/>
          </p:nvSpPr>
          <p:spPr>
            <a:xfrm>
              <a:off x="3285156" y="5021453"/>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0" name="Oval 59"/>
            <p:cNvSpPr/>
            <p:nvPr/>
          </p:nvSpPr>
          <p:spPr>
            <a:xfrm>
              <a:off x="3435974" y="5172275"/>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1" name="Oval 60"/>
            <p:cNvSpPr/>
            <p:nvPr/>
          </p:nvSpPr>
          <p:spPr>
            <a:xfrm>
              <a:off x="3591103" y="5327404"/>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2" name="Oval 61"/>
            <p:cNvSpPr/>
            <p:nvPr/>
          </p:nvSpPr>
          <p:spPr>
            <a:xfrm>
              <a:off x="3741925" y="5478222"/>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3" name="Oval 62"/>
            <p:cNvSpPr/>
            <p:nvPr/>
          </p:nvSpPr>
          <p:spPr>
            <a:xfrm>
              <a:off x="3892743" y="5629043"/>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4" name="Oval 63"/>
            <p:cNvSpPr/>
            <p:nvPr/>
          </p:nvSpPr>
          <p:spPr>
            <a:xfrm>
              <a:off x="4047872" y="5784172"/>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5" name="Oval 64"/>
            <p:cNvSpPr/>
            <p:nvPr/>
          </p:nvSpPr>
          <p:spPr>
            <a:xfrm>
              <a:off x="4198693" y="5934991"/>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6" name="Oval 65"/>
            <p:cNvSpPr/>
            <p:nvPr/>
          </p:nvSpPr>
          <p:spPr>
            <a:xfrm>
              <a:off x="4349512" y="6090120"/>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7" name="Oval 66"/>
            <p:cNvSpPr/>
            <p:nvPr/>
          </p:nvSpPr>
          <p:spPr>
            <a:xfrm>
              <a:off x="3061081" y="5159346"/>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8" name="Oval 67"/>
            <p:cNvSpPr/>
            <p:nvPr/>
          </p:nvSpPr>
          <p:spPr>
            <a:xfrm>
              <a:off x="3211899" y="5310167"/>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9" name="Oval 68"/>
            <p:cNvSpPr/>
            <p:nvPr/>
          </p:nvSpPr>
          <p:spPr>
            <a:xfrm>
              <a:off x="3362720" y="5460986"/>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0" name="Oval 69"/>
            <p:cNvSpPr/>
            <p:nvPr/>
          </p:nvSpPr>
          <p:spPr>
            <a:xfrm>
              <a:off x="3517849" y="5616115"/>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 name="Oval 70"/>
            <p:cNvSpPr/>
            <p:nvPr/>
          </p:nvSpPr>
          <p:spPr>
            <a:xfrm>
              <a:off x="3668668" y="5766936"/>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2" name="Oval 71"/>
            <p:cNvSpPr/>
            <p:nvPr/>
          </p:nvSpPr>
          <p:spPr>
            <a:xfrm>
              <a:off x="3823797" y="5917754"/>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3" name="Oval 72"/>
            <p:cNvSpPr/>
            <p:nvPr/>
          </p:nvSpPr>
          <p:spPr>
            <a:xfrm>
              <a:off x="3974618" y="6072883"/>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4" name="Oval 73"/>
            <p:cNvSpPr/>
            <p:nvPr/>
          </p:nvSpPr>
          <p:spPr>
            <a:xfrm>
              <a:off x="3130027" y="5517006"/>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5" name="Oval 74"/>
            <p:cNvSpPr/>
            <p:nvPr/>
          </p:nvSpPr>
          <p:spPr>
            <a:xfrm>
              <a:off x="3285156" y="5667824"/>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6" name="Oval 75"/>
            <p:cNvSpPr/>
            <p:nvPr/>
          </p:nvSpPr>
          <p:spPr>
            <a:xfrm>
              <a:off x="3435974" y="5822953"/>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7" name="Oval 76"/>
            <p:cNvSpPr/>
            <p:nvPr/>
          </p:nvSpPr>
          <p:spPr>
            <a:xfrm>
              <a:off x="3591103" y="5973774"/>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8" name="Oval 77"/>
            <p:cNvSpPr/>
            <p:nvPr/>
          </p:nvSpPr>
          <p:spPr>
            <a:xfrm>
              <a:off x="3741925" y="6128903"/>
              <a:ext cx="142200"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9" name="Oval 78"/>
            <p:cNvSpPr/>
            <p:nvPr/>
          </p:nvSpPr>
          <p:spPr>
            <a:xfrm>
              <a:off x="4220237" y="4086372"/>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0" name="Oval 79"/>
            <p:cNvSpPr/>
            <p:nvPr/>
          </p:nvSpPr>
          <p:spPr>
            <a:xfrm>
              <a:off x="4371059" y="4237190"/>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 name="Oval 80"/>
            <p:cNvSpPr/>
            <p:nvPr/>
          </p:nvSpPr>
          <p:spPr>
            <a:xfrm>
              <a:off x="4526188" y="4392319"/>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2" name="Oval 81"/>
            <p:cNvSpPr/>
            <p:nvPr/>
          </p:nvSpPr>
          <p:spPr>
            <a:xfrm>
              <a:off x="4677006" y="4543141"/>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3" name="Oval 82"/>
            <p:cNvSpPr/>
            <p:nvPr/>
          </p:nvSpPr>
          <p:spPr>
            <a:xfrm>
              <a:off x="4827827" y="4693959"/>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4" name="Oval 83"/>
            <p:cNvSpPr/>
            <p:nvPr/>
          </p:nvSpPr>
          <p:spPr>
            <a:xfrm>
              <a:off x="4982956" y="4849088"/>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5" name="Oval 84"/>
            <p:cNvSpPr/>
            <p:nvPr/>
          </p:nvSpPr>
          <p:spPr>
            <a:xfrm>
              <a:off x="5133775" y="4999909"/>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6" name="Oval 85"/>
            <p:cNvSpPr/>
            <p:nvPr/>
          </p:nvSpPr>
          <p:spPr>
            <a:xfrm>
              <a:off x="5288904" y="5150728"/>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7" name="Oval 86"/>
            <p:cNvSpPr/>
            <p:nvPr/>
          </p:nvSpPr>
          <p:spPr>
            <a:xfrm>
              <a:off x="4358130" y="3862297"/>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8" name="Oval 87"/>
            <p:cNvSpPr/>
            <p:nvPr/>
          </p:nvSpPr>
          <p:spPr>
            <a:xfrm>
              <a:off x="4508951" y="4013115"/>
              <a:ext cx="142200"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9" name="Oval 88"/>
            <p:cNvSpPr/>
            <p:nvPr/>
          </p:nvSpPr>
          <p:spPr>
            <a:xfrm>
              <a:off x="4659770" y="4163936"/>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0" name="Oval 89"/>
            <p:cNvSpPr/>
            <p:nvPr/>
          </p:nvSpPr>
          <p:spPr>
            <a:xfrm>
              <a:off x="4814899" y="4319065"/>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1" name="Oval 90"/>
            <p:cNvSpPr/>
            <p:nvPr/>
          </p:nvSpPr>
          <p:spPr>
            <a:xfrm>
              <a:off x="4965720" y="4469884"/>
              <a:ext cx="142200"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 name="Oval 91"/>
            <p:cNvSpPr/>
            <p:nvPr/>
          </p:nvSpPr>
          <p:spPr>
            <a:xfrm>
              <a:off x="5116538" y="4625013"/>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3" name="Oval 92"/>
            <p:cNvSpPr/>
            <p:nvPr/>
          </p:nvSpPr>
          <p:spPr>
            <a:xfrm>
              <a:off x="5271667" y="4775834"/>
              <a:ext cx="142203"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4" name="Oval 93"/>
            <p:cNvSpPr/>
            <p:nvPr/>
          </p:nvSpPr>
          <p:spPr>
            <a:xfrm>
              <a:off x="4789044" y="4004497"/>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5" name="Oval 94"/>
            <p:cNvSpPr/>
            <p:nvPr/>
          </p:nvSpPr>
          <p:spPr>
            <a:xfrm>
              <a:off x="4939865" y="4155318"/>
              <a:ext cx="146511"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6" name="Oval 95"/>
            <p:cNvSpPr/>
            <p:nvPr/>
          </p:nvSpPr>
          <p:spPr>
            <a:xfrm>
              <a:off x="5090683" y="4310447"/>
              <a:ext cx="146511" cy="14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7" name="Oval 96"/>
            <p:cNvSpPr/>
            <p:nvPr/>
          </p:nvSpPr>
          <p:spPr>
            <a:xfrm>
              <a:off x="5245812" y="4461266"/>
              <a:ext cx="142203" cy="1465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8" name="Oval 97"/>
            <p:cNvSpPr/>
            <p:nvPr/>
          </p:nvSpPr>
          <p:spPr>
            <a:xfrm>
              <a:off x="5396634" y="4616394"/>
              <a:ext cx="146511" cy="14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99" name="Group 119"/>
          <p:cNvGrpSpPr>
            <a:grpSpLocks/>
          </p:cNvGrpSpPr>
          <p:nvPr/>
        </p:nvGrpSpPr>
        <p:grpSpPr bwMode="auto">
          <a:xfrm>
            <a:off x="2320925" y="4611382"/>
            <a:ext cx="4968875" cy="936625"/>
            <a:chOff x="1979712" y="4293096"/>
            <a:chExt cx="4968552" cy="1080120"/>
          </a:xfrm>
        </p:grpSpPr>
        <p:sp>
          <p:nvSpPr>
            <p:cNvPr id="100" name="Pentagon 99"/>
            <p:cNvSpPr/>
            <p:nvPr/>
          </p:nvSpPr>
          <p:spPr>
            <a:xfrm>
              <a:off x="1979712" y="4437723"/>
              <a:ext cx="4968552" cy="7194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1" name="Diagonal Stripe 100"/>
            <p:cNvSpPr/>
            <p:nvPr/>
          </p:nvSpPr>
          <p:spPr>
            <a:xfrm>
              <a:off x="5651361" y="4293096"/>
              <a:ext cx="792111" cy="1080120"/>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02" name="Diagonal Stripe 101"/>
            <p:cNvSpPr/>
            <p:nvPr/>
          </p:nvSpPr>
          <p:spPr>
            <a:xfrm>
              <a:off x="4932270" y="4293096"/>
              <a:ext cx="792112" cy="1080120"/>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03" name="Diagonal Stripe 102"/>
            <p:cNvSpPr/>
            <p:nvPr/>
          </p:nvSpPr>
          <p:spPr>
            <a:xfrm>
              <a:off x="2843256" y="4293096"/>
              <a:ext cx="792112" cy="1080120"/>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04" name="Diagonal Stripe 103"/>
            <p:cNvSpPr/>
            <p:nvPr/>
          </p:nvSpPr>
          <p:spPr>
            <a:xfrm>
              <a:off x="2051145" y="4293096"/>
              <a:ext cx="792111" cy="1080120"/>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05" name="Diagonal Stripe 104"/>
            <p:cNvSpPr/>
            <p:nvPr/>
          </p:nvSpPr>
          <p:spPr>
            <a:xfrm>
              <a:off x="3492502" y="4293096"/>
              <a:ext cx="792111" cy="1080120"/>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06" name="Diagonal Stripe 105"/>
            <p:cNvSpPr/>
            <p:nvPr/>
          </p:nvSpPr>
          <p:spPr>
            <a:xfrm>
              <a:off x="4211592" y="4293096"/>
              <a:ext cx="792112" cy="1080120"/>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grpSp>
      <p:sp>
        <p:nvSpPr>
          <p:cNvPr id="107" name="TextBox 116"/>
          <p:cNvSpPr txBox="1">
            <a:spLocks noChangeArrowheads="1"/>
          </p:cNvSpPr>
          <p:nvPr/>
        </p:nvSpPr>
        <p:spPr bwMode="auto">
          <a:xfrm>
            <a:off x="2752725" y="6195707"/>
            <a:ext cx="164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Feeding worm</a:t>
            </a:r>
          </a:p>
        </p:txBody>
      </p:sp>
      <p:sp>
        <p:nvSpPr>
          <p:cNvPr id="108" name="TextBox 117"/>
          <p:cNvSpPr txBox="1">
            <a:spLocks noChangeArrowheads="1"/>
          </p:cNvSpPr>
          <p:nvPr/>
        </p:nvSpPr>
        <p:spPr bwMode="auto">
          <a:xfrm>
            <a:off x="9018588" y="6195707"/>
            <a:ext cx="70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Plate</a:t>
            </a:r>
          </a:p>
        </p:txBody>
      </p:sp>
      <p:sp>
        <p:nvSpPr>
          <p:cNvPr id="109" name="TextBox 118"/>
          <p:cNvSpPr txBox="1">
            <a:spLocks noChangeArrowheads="1"/>
          </p:cNvSpPr>
          <p:nvPr/>
        </p:nvSpPr>
        <p:spPr bwMode="auto">
          <a:xfrm>
            <a:off x="9090025" y="3676345"/>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Blade</a:t>
            </a:r>
          </a:p>
        </p:txBody>
      </p:sp>
      <p:sp>
        <p:nvSpPr>
          <p:cNvPr id="110" name="Trapezoid 109"/>
          <p:cNvSpPr/>
          <p:nvPr/>
        </p:nvSpPr>
        <p:spPr>
          <a:xfrm rot="10800000">
            <a:off x="2320925" y="5692470"/>
            <a:ext cx="5472113" cy="358775"/>
          </a:xfrm>
          <a:prstGeom prst="trapezoid">
            <a:avLst>
              <a:gd name="adj" fmla="val 61877"/>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CC9900"/>
              </a:solidFill>
            </a:endParaRPr>
          </a:p>
        </p:txBody>
      </p:sp>
      <p:sp>
        <p:nvSpPr>
          <p:cNvPr id="111" name="TextBox 121"/>
          <p:cNvSpPr txBox="1">
            <a:spLocks noChangeArrowheads="1"/>
          </p:cNvSpPr>
          <p:nvPr/>
        </p:nvSpPr>
        <p:spPr bwMode="auto">
          <a:xfrm>
            <a:off x="1922463" y="3269945"/>
            <a:ext cx="941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Hopper</a:t>
            </a:r>
          </a:p>
        </p:txBody>
      </p:sp>
      <p:sp>
        <p:nvSpPr>
          <p:cNvPr id="112" name="Rectangle 111"/>
          <p:cNvSpPr/>
          <p:nvPr/>
        </p:nvSpPr>
        <p:spPr>
          <a:xfrm>
            <a:off x="1312863" y="4684407"/>
            <a:ext cx="863600" cy="172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b="1" dirty="0">
                <a:solidFill>
                  <a:schemeClr val="tx1"/>
                </a:solidFill>
              </a:rPr>
              <a:t>Drive unit and gear box</a:t>
            </a:r>
          </a:p>
        </p:txBody>
      </p:sp>
      <p:sp>
        <p:nvSpPr>
          <p:cNvPr id="113" name="Flowchart: Process 112"/>
          <p:cNvSpPr/>
          <p:nvPr/>
        </p:nvSpPr>
        <p:spPr>
          <a:xfrm>
            <a:off x="3257550" y="3819220"/>
            <a:ext cx="4248150" cy="144462"/>
          </a:xfrm>
          <a:prstGeom prst="flowChartProcess">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4" name="TextBox 125"/>
          <p:cNvSpPr txBox="1">
            <a:spLocks noChangeArrowheads="1"/>
          </p:cNvSpPr>
          <p:nvPr/>
        </p:nvSpPr>
        <p:spPr bwMode="auto">
          <a:xfrm>
            <a:off x="4337050" y="3387420"/>
            <a:ext cx="2692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Heating elements (optional)</a:t>
            </a:r>
          </a:p>
        </p:txBody>
      </p:sp>
    </p:spTree>
    <p:extLst>
      <p:ext uri="{BB962C8B-B14F-4D97-AF65-F5344CB8AC3E}">
        <p14:creationId xmlns:p14="http://schemas.microsoft.com/office/powerpoint/2010/main" val="158132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colour of red meat</a:t>
            </a:r>
            <a:endParaRPr lang="en-US" dirty="0"/>
          </a:p>
        </p:txBody>
      </p:sp>
      <p:sp>
        <p:nvSpPr>
          <p:cNvPr id="3" name="Subtitle 2"/>
          <p:cNvSpPr>
            <a:spLocks noGrp="1"/>
          </p:cNvSpPr>
          <p:nvPr>
            <p:ph type="subTitle" idx="1"/>
          </p:nvPr>
        </p:nvSpPr>
        <p:spPr>
          <a:xfrm>
            <a:off x="1169276" y="2571092"/>
            <a:ext cx="7101888" cy="3600000"/>
          </a:xfrm>
        </p:spPr>
        <p:txBody>
          <a:bodyPr/>
          <a:lstStyle/>
          <a:p>
            <a:pPr marL="0" indent="0">
              <a:buNone/>
            </a:pPr>
            <a:r>
              <a:rPr lang="en-GB" sz="2000" dirty="0"/>
              <a:t>When meat is cut it loses water from the cut surface and becomes darker in colour. The protein myoglobin is purple in colour because it contains iron and haem. When meat is cut and exposed to air, the myoglobin is converted to </a:t>
            </a:r>
            <a:r>
              <a:rPr lang="en-GB" sz="2000" dirty="0" err="1"/>
              <a:t>oxymyoglobin</a:t>
            </a:r>
            <a:r>
              <a:rPr lang="en-GB" sz="2000" dirty="0"/>
              <a:t>, which is bright red. </a:t>
            </a:r>
          </a:p>
          <a:p>
            <a:pPr marL="0" indent="0">
              <a:buNone/>
            </a:pPr>
            <a:endParaRPr lang="en-GB" sz="2000" dirty="0"/>
          </a:p>
          <a:p>
            <a:pPr marL="0" indent="0">
              <a:buNone/>
            </a:pPr>
            <a:r>
              <a:rPr lang="en-GB" sz="2000" dirty="0"/>
              <a:t>Consumers associate the red colour in meat with freshness. </a:t>
            </a:r>
            <a:r>
              <a:rPr lang="en-GB" sz="2000" dirty="0" smtClean="0"/>
              <a:t>Some packaging maintains a </a:t>
            </a:r>
            <a:r>
              <a:rPr lang="en-GB" sz="2000" dirty="0"/>
              <a:t>red colour </a:t>
            </a:r>
            <a:r>
              <a:rPr lang="en-GB" sz="2000" dirty="0" smtClean="0"/>
              <a:t>by having high oxygen levels in the pack, which keeps myoglobin </a:t>
            </a:r>
            <a:r>
              <a:rPr lang="en-GB" sz="2000" dirty="0"/>
              <a:t>in the </a:t>
            </a:r>
            <a:r>
              <a:rPr lang="en-GB" sz="2000" dirty="0" err="1"/>
              <a:t>oxymyoglobin</a:t>
            </a:r>
            <a:r>
              <a:rPr lang="en-GB" sz="2000" dirty="0"/>
              <a:t> form to meet consumer expectations. If the supply of oxygen is inadequate, the pigment is oxidised to </a:t>
            </a:r>
            <a:r>
              <a:rPr lang="en-GB" sz="2000" dirty="0" err="1"/>
              <a:t>metmyoglobin</a:t>
            </a:r>
            <a:r>
              <a:rPr lang="en-GB" sz="2000" dirty="0"/>
              <a:t>, which is brown. </a:t>
            </a:r>
          </a:p>
        </p:txBody>
      </p:sp>
      <p:pic>
        <p:nvPicPr>
          <p:cNvPr id="4" name="Picture 2" descr="S:\Shared\BNF Photographs\iStock Photo Images\ProSafeBeef\Woman buying packet of m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832" y="2371985"/>
            <a:ext cx="3221037"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46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9275" y="2167716"/>
            <a:ext cx="6421134" cy="4054827"/>
          </a:xfrm>
          <a:prstGeom prst="rect">
            <a:avLst/>
          </a:prstGeom>
        </p:spPr>
      </p:pic>
      <p:sp>
        <p:nvSpPr>
          <p:cNvPr id="2" name="Title 1"/>
          <p:cNvSpPr>
            <a:spLocks noGrp="1"/>
          </p:cNvSpPr>
          <p:nvPr>
            <p:ph type="ctrTitle"/>
          </p:nvPr>
        </p:nvSpPr>
        <p:spPr/>
        <p:txBody>
          <a:bodyPr/>
          <a:lstStyle/>
          <a:p>
            <a:r>
              <a:rPr lang="en-GB" dirty="0"/>
              <a:t>The colour of red meat</a:t>
            </a:r>
            <a:endParaRPr lang="en-US" dirty="0"/>
          </a:p>
        </p:txBody>
      </p:sp>
      <p:sp>
        <p:nvSpPr>
          <p:cNvPr id="3" name="Subtitle 2"/>
          <p:cNvSpPr>
            <a:spLocks noGrp="1"/>
          </p:cNvSpPr>
          <p:nvPr>
            <p:ph type="subTitle" idx="1"/>
          </p:nvPr>
        </p:nvSpPr>
        <p:spPr>
          <a:xfrm>
            <a:off x="3911139" y="5137899"/>
            <a:ext cx="7771874" cy="1164543"/>
          </a:xfrm>
        </p:spPr>
        <p:txBody>
          <a:bodyPr/>
          <a:lstStyle/>
          <a:p>
            <a:pPr marL="0" indent="0">
              <a:buNone/>
            </a:pPr>
            <a:r>
              <a:rPr lang="en-GB" sz="2000" dirty="0"/>
              <a:t>When meat is packaged it gradually uses up the oxygen present and at low levels of oxygen the pigment turns brown through oxidation. Using high oxygen packs enables the high levels of oxygen to be maintained longer in meat, keeping the red appearance for longer. </a:t>
            </a:r>
          </a:p>
        </p:txBody>
      </p:sp>
    </p:spTree>
    <p:extLst>
      <p:ext uri="{BB962C8B-B14F-4D97-AF65-F5344CB8AC3E}">
        <p14:creationId xmlns:p14="http://schemas.microsoft.com/office/powerpoint/2010/main" val="161468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 information – secondary processing</a:t>
            </a:r>
          </a:p>
        </p:txBody>
      </p:sp>
      <p:sp>
        <p:nvSpPr>
          <p:cNvPr id="3" name="Subtitle 2"/>
          <p:cNvSpPr>
            <a:spLocks noGrp="1"/>
          </p:cNvSpPr>
          <p:nvPr>
            <p:ph type="subTitle" idx="1"/>
          </p:nvPr>
        </p:nvSpPr>
        <p:spPr/>
        <p:txBody>
          <a:bodyPr/>
          <a:lstStyle/>
          <a:p>
            <a:pPr marL="0" indent="0">
              <a:buFontTx/>
              <a:buNone/>
            </a:pPr>
            <a:r>
              <a:rPr lang="en-GB" altLang="en-US" sz="2000" dirty="0">
                <a:latin typeface="Arial" panose="020B0604020202020204" pitchFamily="34" charset="0"/>
                <a:cs typeface="Arial" panose="020B0604020202020204" pitchFamily="34" charset="0"/>
              </a:rPr>
              <a:t>Secondary processing is the conversion of meat cuts from primary processing to food products. This could include a large number of products, such as:</a:t>
            </a:r>
          </a:p>
          <a:p>
            <a:pPr marL="0" indent="0"/>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sausages;</a:t>
            </a:r>
            <a:endParaRPr lang="en-GB" altLang="en-US" sz="2000" dirty="0">
              <a:latin typeface="Arial" panose="020B0604020202020204" pitchFamily="34" charset="0"/>
              <a:cs typeface="Arial" panose="020B0604020202020204" pitchFamily="34" charset="0"/>
            </a:endParaRPr>
          </a:p>
          <a:p>
            <a:pPr marL="0" indent="0"/>
            <a:r>
              <a:rPr lang="en-GB" altLang="en-US" sz="2000" dirty="0">
                <a:latin typeface="Arial" panose="020B0604020202020204" pitchFamily="34" charset="0"/>
                <a:cs typeface="Arial" panose="020B0604020202020204" pitchFamily="34" charset="0"/>
              </a:rPr>
              <a:t> cold </a:t>
            </a:r>
            <a:r>
              <a:rPr lang="en-GB" altLang="en-US" sz="2000" dirty="0" smtClean="0">
                <a:latin typeface="Arial" panose="020B0604020202020204" pitchFamily="34" charset="0"/>
                <a:cs typeface="Arial" panose="020B0604020202020204" pitchFamily="34" charset="0"/>
              </a:rPr>
              <a:t>meats;</a:t>
            </a:r>
            <a:endParaRPr lang="en-GB" altLang="en-US" sz="2000" dirty="0">
              <a:latin typeface="Arial" panose="020B0604020202020204" pitchFamily="34" charset="0"/>
              <a:cs typeface="Arial" panose="020B0604020202020204" pitchFamily="34" charset="0"/>
            </a:endParaRPr>
          </a:p>
          <a:p>
            <a:pPr marL="0" indent="0"/>
            <a:r>
              <a:rPr lang="en-GB" altLang="en-US" sz="2000" dirty="0">
                <a:latin typeface="Arial" panose="020B0604020202020204" pitchFamily="34" charset="0"/>
                <a:cs typeface="Arial" panose="020B0604020202020204" pitchFamily="34" charset="0"/>
              </a:rPr>
              <a:t> cured </a:t>
            </a:r>
            <a:r>
              <a:rPr lang="en-GB" altLang="en-US" sz="2000" dirty="0" smtClean="0">
                <a:latin typeface="Arial" panose="020B0604020202020204" pitchFamily="34" charset="0"/>
                <a:cs typeface="Arial" panose="020B0604020202020204" pitchFamily="34" charset="0"/>
              </a:rPr>
              <a:t>meats;</a:t>
            </a:r>
            <a:endParaRPr lang="en-GB" altLang="en-US" sz="2000" dirty="0">
              <a:latin typeface="Arial" panose="020B0604020202020204" pitchFamily="34" charset="0"/>
              <a:cs typeface="Arial" panose="020B0604020202020204" pitchFamily="34" charset="0"/>
            </a:endParaRPr>
          </a:p>
          <a:p>
            <a:pPr marL="0" indent="0"/>
            <a:r>
              <a:rPr lang="en-GB" altLang="en-US" sz="2000" dirty="0">
                <a:latin typeface="Arial" panose="020B0604020202020204" pitchFamily="34" charset="0"/>
                <a:cs typeface="Arial" panose="020B0604020202020204" pitchFamily="34" charset="0"/>
              </a:rPr>
              <a:t> pies and </a:t>
            </a:r>
            <a:r>
              <a:rPr lang="en-GB" altLang="en-US" sz="2000" dirty="0" smtClean="0">
                <a:latin typeface="Arial" panose="020B0604020202020204" pitchFamily="34" charset="0"/>
                <a:cs typeface="Arial" panose="020B0604020202020204" pitchFamily="34" charset="0"/>
              </a:rPr>
              <a:t>pasties;</a:t>
            </a:r>
            <a:endParaRPr lang="en-GB" altLang="en-US" sz="2000" dirty="0">
              <a:latin typeface="Arial" panose="020B0604020202020204" pitchFamily="34" charset="0"/>
              <a:cs typeface="Arial" panose="020B0604020202020204" pitchFamily="34" charset="0"/>
            </a:endParaRPr>
          </a:p>
          <a:p>
            <a:pPr marL="0" indent="0"/>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burgers;</a:t>
            </a:r>
            <a:endParaRPr lang="en-GB" altLang="en-US" sz="2000" dirty="0">
              <a:latin typeface="Arial" panose="020B0604020202020204" pitchFamily="34" charset="0"/>
              <a:cs typeface="Arial" panose="020B0604020202020204" pitchFamily="34" charset="0"/>
            </a:endParaRPr>
          </a:p>
          <a:p>
            <a:pPr marL="0" indent="0"/>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pâtés;</a:t>
            </a:r>
            <a:endParaRPr lang="en-GB" altLang="en-US" sz="2000" dirty="0">
              <a:latin typeface="Arial" panose="020B0604020202020204" pitchFamily="34" charset="0"/>
              <a:cs typeface="Arial" panose="020B0604020202020204" pitchFamily="34" charset="0"/>
            </a:endParaRPr>
          </a:p>
          <a:p>
            <a:pPr marL="0" indent="0"/>
            <a:r>
              <a:rPr lang="en-GB" altLang="en-US" sz="2000" dirty="0">
                <a:latin typeface="Arial" panose="020B0604020202020204" pitchFamily="34" charset="0"/>
                <a:cs typeface="Arial" panose="020B0604020202020204" pitchFamily="34" charset="0"/>
              </a:rPr>
              <a:t> ready or frozen meals.</a:t>
            </a:r>
          </a:p>
          <a:p>
            <a:pPr marL="0" indent="0">
              <a:buFontTx/>
              <a:buNone/>
            </a:pPr>
            <a:r>
              <a:rPr lang="en-GB" altLang="en-US" sz="2000" dirty="0">
                <a:latin typeface="Arial" panose="020B0604020202020204" pitchFamily="34" charset="0"/>
                <a:cs typeface="Arial" panose="020B0604020202020204" pitchFamily="34" charset="0"/>
              </a:rPr>
              <a:t>Throughout the manufacture of each food product, safety and hygiene remain vitally important.</a:t>
            </a:r>
          </a:p>
          <a:p>
            <a:pPr marL="0" indent="0">
              <a:buNone/>
            </a:pPr>
            <a:endParaRPr lang="en-US" sz="2000" dirty="0"/>
          </a:p>
        </p:txBody>
      </p:sp>
      <p:pic>
        <p:nvPicPr>
          <p:cNvPr id="4" name="Picture 2" descr="C:\Documents and Settings\mrowcliffe\Desktop\Life skills resized\DSC016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0004" y="3297899"/>
            <a:ext cx="3585243" cy="268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38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Hazard and Critical Control Points</a:t>
            </a:r>
            <a:endParaRPr lang="en-US" dirty="0"/>
          </a:p>
        </p:txBody>
      </p:sp>
      <p:sp>
        <p:nvSpPr>
          <p:cNvPr id="3" name="Subtitle 2"/>
          <p:cNvSpPr>
            <a:spLocks noGrp="1"/>
          </p:cNvSpPr>
          <p:nvPr>
            <p:ph type="subTitle" idx="1"/>
          </p:nvPr>
        </p:nvSpPr>
        <p:spPr>
          <a:xfrm>
            <a:off x="1169276" y="2571092"/>
            <a:ext cx="7468697" cy="3600000"/>
          </a:xfrm>
        </p:spPr>
        <p:txBody>
          <a:bodyPr/>
          <a:lstStyle/>
          <a:p>
            <a:pPr marL="0" indent="0">
              <a:spcBef>
                <a:spcPct val="0"/>
              </a:spcBef>
              <a:buFontTx/>
              <a:buNone/>
            </a:pPr>
            <a:r>
              <a:rPr lang="en-GB" altLang="en-US" sz="2000" dirty="0">
                <a:latin typeface="Arial" panose="020B0604020202020204" pitchFamily="34" charset="0"/>
                <a:cs typeface="Arial" panose="020B0604020202020204" pitchFamily="34" charset="0"/>
              </a:rPr>
              <a:t>HACCP (Hazard Analysis and Critical Control Point) is a pro-active system, where all potential hazards to food product safety at each stage of the production chain are identified. </a:t>
            </a:r>
          </a:p>
          <a:p>
            <a:pPr marL="0" indent="0">
              <a:spcBef>
                <a:spcPct val="0"/>
              </a:spcBef>
              <a:buFontTx/>
              <a:buNone/>
            </a:pPr>
            <a:endParaRPr lang="en-GB" altLang="en-US" sz="2000" dirty="0">
              <a:latin typeface="Arial" panose="020B0604020202020204" pitchFamily="34" charset="0"/>
              <a:cs typeface="Arial" panose="020B0604020202020204" pitchFamily="34" charset="0"/>
            </a:endParaRPr>
          </a:p>
          <a:p>
            <a:pPr marL="0" indent="0">
              <a:spcBef>
                <a:spcPct val="0"/>
              </a:spcBef>
              <a:buFontTx/>
              <a:buNone/>
            </a:pPr>
            <a:r>
              <a:rPr lang="en-GB" altLang="en-US" sz="2000" dirty="0">
                <a:latin typeface="Arial" panose="020B0604020202020204" pitchFamily="34" charset="0"/>
                <a:cs typeface="Arial" panose="020B0604020202020204" pitchFamily="34" charset="0"/>
              </a:rPr>
              <a:t>A Critical Control Point (CCP) is a point, step or procedure where control must be applied to prevent, eliminate or reduce a food hazard to an acceptable level. To assure food safety, each CCP is monitored to check that it is within critical limits. </a:t>
            </a:r>
          </a:p>
          <a:p>
            <a:pPr marL="0" indent="0">
              <a:spcBef>
                <a:spcPct val="0"/>
              </a:spcBef>
              <a:buFontTx/>
              <a:buNone/>
            </a:pPr>
            <a:endParaRPr lang="en-GB" altLang="en-US" sz="2000" dirty="0">
              <a:latin typeface="Arial" panose="020B0604020202020204" pitchFamily="34" charset="0"/>
              <a:cs typeface="Arial" panose="020B0604020202020204" pitchFamily="34" charset="0"/>
            </a:endParaRPr>
          </a:p>
          <a:p>
            <a:pPr marL="0" indent="0">
              <a:spcBef>
                <a:spcPct val="0"/>
              </a:spcBef>
              <a:buFontTx/>
              <a:buNone/>
            </a:pPr>
            <a:r>
              <a:rPr lang="en-GB" altLang="en-US" sz="2000" dirty="0">
                <a:latin typeface="Arial" panose="020B0604020202020204" pitchFamily="34" charset="0"/>
                <a:cs typeface="Arial" panose="020B0604020202020204" pitchFamily="34" charset="0"/>
              </a:rPr>
              <a:t>If limits are in danger of being broken, corrective action must be taken. This systematic approach, </a:t>
            </a:r>
          </a:p>
          <a:p>
            <a:pPr marL="0" indent="0">
              <a:spcBef>
                <a:spcPct val="0"/>
              </a:spcBef>
              <a:buFontTx/>
              <a:buNone/>
            </a:pPr>
            <a:r>
              <a:rPr lang="en-GB" altLang="en-US" sz="2000" dirty="0">
                <a:latin typeface="Arial" panose="020B0604020202020204" pitchFamily="34" charset="0"/>
                <a:cs typeface="Arial" panose="020B0604020202020204" pitchFamily="34" charset="0"/>
              </a:rPr>
              <a:t>if properly implemented, should ensure the safe production of food.</a:t>
            </a:r>
          </a:p>
          <a:p>
            <a:pPr marL="0" indent="0">
              <a:spcBef>
                <a:spcPct val="0"/>
              </a:spcBef>
              <a:buFontTx/>
              <a:buNone/>
            </a:pPr>
            <a:endParaRPr lang="en-GB" altLang="en-US" sz="2000" dirty="0">
              <a:latin typeface="Futura Bk"/>
            </a:endParaRPr>
          </a:p>
          <a:p>
            <a:pPr marL="0" indent="0">
              <a:buNone/>
            </a:pPr>
            <a:endParaRPr lang="en-US" sz="2000" dirty="0"/>
          </a:p>
        </p:txBody>
      </p:sp>
      <p:pic>
        <p:nvPicPr>
          <p:cNvPr id="4" name="Picture 2" descr="C:\Users\mrowcliffe\Desktop\Smaller pics\Environ_health_offi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211" y="3277435"/>
            <a:ext cx="3280970" cy="21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30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7 principles of a HACCP system</a:t>
            </a:r>
            <a:endParaRPr lang="en-US" dirty="0"/>
          </a:p>
        </p:txBody>
      </p:sp>
      <p:sp>
        <p:nvSpPr>
          <p:cNvPr id="3" name="Subtitle 2"/>
          <p:cNvSpPr>
            <a:spLocks noGrp="1"/>
          </p:cNvSpPr>
          <p:nvPr>
            <p:ph type="subTitle" idx="1"/>
          </p:nvPr>
        </p:nvSpPr>
        <p:spPr/>
        <p:txBody>
          <a:bodyPr/>
          <a:lstStyle/>
          <a:p>
            <a:pPr marL="457200" indent="-457200">
              <a:spcBef>
                <a:spcPts val="600"/>
              </a:spcBef>
              <a:spcAft>
                <a:spcPts val="600"/>
              </a:spcAft>
              <a:buAutoNum type="arabicPeriod"/>
            </a:pPr>
            <a:r>
              <a:rPr lang="en-GB" altLang="en-US" sz="2000" dirty="0">
                <a:latin typeface="Arial" panose="020B0604020202020204" pitchFamily="34" charset="0"/>
                <a:cs typeface="Arial" panose="020B0604020202020204" pitchFamily="34" charset="0"/>
              </a:rPr>
              <a:t>Conduct a hazard analysis and develop production flow charts.</a:t>
            </a:r>
          </a:p>
          <a:p>
            <a:pPr marL="457200" indent="-457200">
              <a:spcBef>
                <a:spcPts val="600"/>
              </a:spcBef>
              <a:spcAft>
                <a:spcPts val="600"/>
              </a:spcAft>
              <a:buFont typeface="Arial" charset="0"/>
              <a:buAutoNum type="arabicPeriod"/>
            </a:pPr>
            <a:r>
              <a:rPr lang="en-GB" altLang="en-US" sz="2000" dirty="0">
                <a:latin typeface="Arial" panose="020B0604020202020204" pitchFamily="34" charset="0"/>
                <a:cs typeface="Arial" panose="020B0604020202020204" pitchFamily="34" charset="0"/>
              </a:rPr>
              <a:t>Identify the CCP’s.</a:t>
            </a:r>
          </a:p>
          <a:p>
            <a:pPr marL="457200" indent="-457200">
              <a:spcBef>
                <a:spcPts val="600"/>
              </a:spcBef>
              <a:spcAft>
                <a:spcPts val="600"/>
              </a:spcAft>
              <a:buFont typeface="Arial" charset="0"/>
              <a:buAutoNum type="arabicPeriod"/>
            </a:pPr>
            <a:r>
              <a:rPr lang="en-GB" altLang="en-US" sz="2000" dirty="0">
                <a:latin typeface="Arial" panose="020B0604020202020204" pitchFamily="34" charset="0"/>
                <a:cs typeface="Arial" panose="020B0604020202020204" pitchFamily="34" charset="0"/>
              </a:rPr>
              <a:t>Establish critical limits i.e. set target levels which must be met to ensure the CCP is under control.</a:t>
            </a:r>
          </a:p>
          <a:p>
            <a:pPr marL="457200" indent="-457200">
              <a:spcBef>
                <a:spcPts val="600"/>
              </a:spcBef>
              <a:spcAft>
                <a:spcPts val="600"/>
              </a:spcAft>
              <a:buFont typeface="Arial" charset="0"/>
              <a:buAutoNum type="arabicPeriod"/>
            </a:pPr>
            <a:r>
              <a:rPr lang="en-GB" altLang="en-US" sz="2000" dirty="0">
                <a:latin typeface="Arial" panose="020B0604020202020204" pitchFamily="34" charset="0"/>
                <a:cs typeface="Arial" panose="020B0604020202020204" pitchFamily="34" charset="0"/>
              </a:rPr>
              <a:t>Establish a system to monitor control of the CCP.</a:t>
            </a:r>
          </a:p>
          <a:p>
            <a:pPr marL="457200" indent="-457200">
              <a:spcBef>
                <a:spcPts val="600"/>
              </a:spcBef>
              <a:spcAft>
                <a:spcPts val="600"/>
              </a:spcAft>
              <a:buFont typeface="Arial" charset="0"/>
              <a:buAutoNum type="arabicPeriod"/>
            </a:pPr>
            <a:r>
              <a:rPr lang="en-GB" altLang="en-US" sz="2000" dirty="0">
                <a:latin typeface="Arial" panose="020B0604020202020204" pitchFamily="34" charset="0"/>
                <a:cs typeface="Arial" panose="020B0604020202020204" pitchFamily="34" charset="0"/>
              </a:rPr>
              <a:t>Establish corrective actions to be taken when monitoring indicates that a CCP is not under control.</a:t>
            </a:r>
          </a:p>
          <a:p>
            <a:pPr marL="457200" indent="-457200">
              <a:spcBef>
                <a:spcPts val="600"/>
              </a:spcBef>
              <a:spcAft>
                <a:spcPts val="600"/>
              </a:spcAft>
              <a:buFont typeface="Arial" charset="0"/>
              <a:buAutoNum type="arabicPeriod"/>
            </a:pPr>
            <a:r>
              <a:rPr lang="en-GB" altLang="en-US" sz="2000" dirty="0">
                <a:latin typeface="Arial" panose="020B0604020202020204" pitchFamily="34" charset="0"/>
                <a:cs typeface="Arial" panose="020B0604020202020204" pitchFamily="34" charset="0"/>
              </a:rPr>
              <a:t>Establish procedures for verification to confirm that the HACCP system is working correctly.</a:t>
            </a:r>
          </a:p>
          <a:p>
            <a:pPr marL="457200" indent="-457200">
              <a:spcBef>
                <a:spcPts val="600"/>
              </a:spcBef>
              <a:spcAft>
                <a:spcPts val="600"/>
              </a:spcAft>
              <a:buFont typeface="Arial" charset="0"/>
              <a:buAutoNum type="arabicPeriod"/>
            </a:pPr>
            <a:r>
              <a:rPr lang="en-GB" altLang="en-US" sz="2000" dirty="0">
                <a:latin typeface="Arial" panose="020B0604020202020204" pitchFamily="34" charset="0"/>
                <a:cs typeface="Arial" panose="020B0604020202020204" pitchFamily="34" charset="0"/>
              </a:rPr>
              <a:t>Establish documentation/records for all procedures.</a:t>
            </a:r>
          </a:p>
          <a:p>
            <a:pPr marL="457200" indent="-457200">
              <a:spcBef>
                <a:spcPts val="600"/>
              </a:spcBef>
              <a:spcAft>
                <a:spcPts val="600"/>
              </a:spcAft>
              <a:buAutoNum type="arabicPeriod"/>
            </a:pPr>
            <a:endParaRPr lang="en-GB" altLang="en-US" sz="2000" dirty="0">
              <a:latin typeface="Futura Bk"/>
            </a:endParaRPr>
          </a:p>
        </p:txBody>
      </p:sp>
    </p:spTree>
    <p:extLst>
      <p:ext uri="{BB962C8B-B14F-4D97-AF65-F5344CB8AC3E}">
        <p14:creationId xmlns:p14="http://schemas.microsoft.com/office/powerpoint/2010/main" val="241046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Sausage manufacture</a:t>
            </a:r>
          </a:p>
        </p:txBody>
      </p:sp>
      <p:sp>
        <p:nvSpPr>
          <p:cNvPr id="3" name="Subtitle 2"/>
          <p:cNvSpPr>
            <a:spLocks noGrp="1"/>
          </p:cNvSpPr>
          <p:nvPr>
            <p:ph type="subTitle" idx="1"/>
          </p:nvPr>
        </p:nvSpPr>
        <p:spPr>
          <a:xfrm>
            <a:off x="1169276" y="2571092"/>
            <a:ext cx="6820627" cy="3600000"/>
          </a:xfrm>
        </p:spPr>
        <p:txBody>
          <a:bodyPr/>
          <a:lstStyle/>
          <a:p>
            <a:pPr marL="0" indent="0">
              <a:buNone/>
            </a:pPr>
            <a:r>
              <a:rPr lang="en-GB" sz="2000" dirty="0"/>
              <a:t>Sausage manufacture involves combining a variety of ingredients, in the right proportions, to produce the desired quality of sausage. Cost is also a key consideration. </a:t>
            </a:r>
          </a:p>
          <a:p>
            <a:pPr marL="0" indent="0">
              <a:buNone/>
            </a:pPr>
            <a:endParaRPr lang="en-GB" sz="2000" dirty="0"/>
          </a:p>
          <a:p>
            <a:pPr marL="0" indent="0">
              <a:buNone/>
            </a:pPr>
            <a:r>
              <a:rPr lang="en-GB" sz="2000" dirty="0"/>
              <a:t>In the United Kingdom (UK) fresh sausages are made from fresh meat which are neither cured, smoked, fermented or cooked. Fresh sausages must be kept under refrigeration prior to cooking and consumption.</a:t>
            </a:r>
          </a:p>
        </p:txBody>
      </p:sp>
      <p:pic>
        <p:nvPicPr>
          <p:cNvPr id="4" name="Picture 2" descr="C:\Users\mrowcliffe\Desktop\Smaller pics\DSC016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442" y="3101885"/>
            <a:ext cx="3818545" cy="286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37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Raw material procurement and intake</a:t>
            </a:r>
            <a:endParaRPr lang="en-US" dirty="0"/>
          </a:p>
        </p:txBody>
      </p:sp>
      <p:sp>
        <p:nvSpPr>
          <p:cNvPr id="3" name="Subtitle 2"/>
          <p:cNvSpPr>
            <a:spLocks noGrp="1"/>
          </p:cNvSpPr>
          <p:nvPr>
            <p:ph type="subTitle" idx="1"/>
          </p:nvPr>
        </p:nvSpPr>
        <p:spPr>
          <a:xfrm>
            <a:off x="1169276" y="2221584"/>
            <a:ext cx="7300021" cy="3600000"/>
          </a:xfrm>
        </p:spPr>
        <p:txBody>
          <a:bodyPr/>
          <a:lstStyle/>
          <a:p>
            <a:pPr marL="0" indent="0">
              <a:buFontTx/>
              <a:buNone/>
              <a:defRPr/>
            </a:pPr>
            <a:r>
              <a:rPr lang="en-GB" sz="2000" dirty="0">
                <a:latin typeface="Arial" panose="020B0604020202020204" pitchFamily="34" charset="0"/>
                <a:cs typeface="Arial" panose="020B0604020202020204" pitchFamily="34" charset="0"/>
              </a:rPr>
              <a:t>Sausage manufacturers carefully identify ingredient providers (who are audited ) and careful records are kept for each delivery. Ingredients are thoroughly inspected before they are received and stored at the factory. This ensures full traceability. </a:t>
            </a:r>
          </a:p>
          <a:p>
            <a:pPr marL="0" indent="0">
              <a:buFontTx/>
              <a:buNone/>
              <a:defRPr/>
            </a:pPr>
            <a:r>
              <a:rPr lang="en-GB" sz="2000" dirty="0">
                <a:latin typeface="Arial" panose="020B0604020202020204" pitchFamily="34" charset="0"/>
                <a:cs typeface="Arial" panose="020B0604020202020204" pitchFamily="34" charset="0"/>
              </a:rPr>
              <a:t>The basic ingredients to produce sausages include:</a:t>
            </a:r>
          </a:p>
          <a:p>
            <a:pPr>
              <a:defRPr/>
            </a:pPr>
            <a:r>
              <a:rPr lang="en-GB" sz="2000" dirty="0" smtClean="0">
                <a:latin typeface="Arial" panose="020B0604020202020204" pitchFamily="34" charset="0"/>
                <a:cs typeface="Arial" panose="020B0604020202020204" pitchFamily="34" charset="0"/>
              </a:rPr>
              <a:t>pork;</a:t>
            </a:r>
          </a:p>
          <a:p>
            <a:pPr>
              <a:defRPr/>
            </a:pPr>
            <a:r>
              <a:rPr lang="en-GB" sz="2000" dirty="0" smtClean="0">
                <a:latin typeface="Arial" panose="020B0604020202020204" pitchFamily="34" charset="0"/>
                <a:cs typeface="Arial" panose="020B0604020202020204" pitchFamily="34" charset="0"/>
              </a:rPr>
              <a:t>rusk;</a:t>
            </a:r>
          </a:p>
          <a:p>
            <a:pPr>
              <a:defRPr/>
            </a:pPr>
            <a:r>
              <a:rPr lang="en-GB" sz="2000" dirty="0" smtClean="0">
                <a:latin typeface="Arial" panose="020B0604020202020204" pitchFamily="34" charset="0"/>
                <a:cs typeface="Arial" panose="020B0604020202020204" pitchFamily="34" charset="0"/>
              </a:rPr>
              <a:t>seasoning;</a:t>
            </a:r>
          </a:p>
          <a:p>
            <a:pPr>
              <a:defRPr/>
            </a:pPr>
            <a:r>
              <a:rPr lang="en-GB" sz="2000" dirty="0" smtClean="0">
                <a:latin typeface="Arial" panose="020B0604020202020204" pitchFamily="34" charset="0"/>
                <a:cs typeface="Arial" panose="020B0604020202020204" pitchFamily="34" charset="0"/>
              </a:rPr>
              <a:t>casings.</a:t>
            </a:r>
            <a:endParaRPr lang="en-GB" sz="2000" dirty="0">
              <a:latin typeface="Arial" panose="020B0604020202020204" pitchFamily="34" charset="0"/>
              <a:cs typeface="Arial" panose="020B0604020202020204" pitchFamily="34" charset="0"/>
            </a:endParaRPr>
          </a:p>
          <a:p>
            <a:pPr marL="0" indent="0">
              <a:buFontTx/>
              <a:buNone/>
              <a:defRPr/>
            </a:pPr>
            <a:r>
              <a:rPr lang="en-GB" sz="2000" dirty="0">
                <a:latin typeface="Arial" panose="020B0604020202020204" pitchFamily="34" charset="0"/>
                <a:cs typeface="Arial" panose="020B0604020202020204" pitchFamily="34" charset="0"/>
              </a:rPr>
              <a:t>Some sausages will also include additional ingredients such as fruit or vegetables and cheese.</a:t>
            </a:r>
          </a:p>
        </p:txBody>
      </p:sp>
      <p:pic>
        <p:nvPicPr>
          <p:cNvPr id="4" name="Picture 3" descr="C:\Users\mrowcliffe\Desktop\Smaller pics\DSC01669.jpg"/>
          <p:cNvPicPr>
            <a:picLocks noChangeAspect="1" noChangeArrowheads="1"/>
          </p:cNvPicPr>
          <p:nvPr/>
        </p:nvPicPr>
        <p:blipFill>
          <a:blip r:embed="rId2">
            <a:extLst>
              <a:ext uri="{28A0092B-C50C-407E-A947-70E740481C1C}">
                <a14:useLocalDpi xmlns:a14="http://schemas.microsoft.com/office/drawing/2010/main" val="0"/>
              </a:ext>
            </a:extLst>
          </a:blip>
          <a:srcRect t="20963"/>
          <a:stretch>
            <a:fillRect/>
          </a:stretch>
        </p:blipFill>
        <p:spPr bwMode="auto">
          <a:xfrm>
            <a:off x="8575486" y="4021584"/>
            <a:ext cx="3442860" cy="20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73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Raw material storage and preparation</a:t>
            </a:r>
            <a:endParaRPr lang="en-US" dirty="0"/>
          </a:p>
        </p:txBody>
      </p:sp>
      <p:sp>
        <p:nvSpPr>
          <p:cNvPr id="3" name="Subtitle 2"/>
          <p:cNvSpPr>
            <a:spLocks noGrp="1"/>
          </p:cNvSpPr>
          <p:nvPr>
            <p:ph type="subTitle" idx="1"/>
          </p:nvPr>
        </p:nvSpPr>
        <p:spPr/>
        <p:txBody>
          <a:bodyPr/>
          <a:lstStyle/>
          <a:p>
            <a:pPr marL="0" indent="0">
              <a:buNone/>
            </a:pPr>
            <a:r>
              <a:rPr lang="en-GB" sz="2000" dirty="0"/>
              <a:t>Temperature control is vital in order to limit the growth of micro-organisms. Correct storage, in terms of temperature and location of the ingredients and separation of potential allergens, is a key Critical Control Point (CCP).</a:t>
            </a:r>
          </a:p>
        </p:txBody>
      </p:sp>
      <p:grpSp>
        <p:nvGrpSpPr>
          <p:cNvPr id="4" name="Group 3"/>
          <p:cNvGrpSpPr>
            <a:grpSpLocks/>
          </p:cNvGrpSpPr>
          <p:nvPr/>
        </p:nvGrpSpPr>
        <p:grpSpPr bwMode="auto">
          <a:xfrm>
            <a:off x="204788" y="3498388"/>
            <a:ext cx="2609850" cy="2376488"/>
            <a:chOff x="185044" y="2708920"/>
            <a:chExt cx="2610792" cy="2376264"/>
          </a:xfrm>
        </p:grpSpPr>
        <p:sp>
          <p:nvSpPr>
            <p:cNvPr id="5" name="TextBox 3"/>
            <p:cNvSpPr txBox="1">
              <a:spLocks noChangeArrowheads="1"/>
            </p:cNvSpPr>
            <p:nvPr/>
          </p:nvSpPr>
          <p:spPr bwMode="auto">
            <a:xfrm>
              <a:off x="185044" y="2924944"/>
              <a:ext cx="25922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dirty="0"/>
                <a:t>Refrigeration </a:t>
              </a:r>
            </a:p>
            <a:p>
              <a:pPr eaLnBrk="1" hangingPunct="1">
                <a:spcBef>
                  <a:spcPct val="0"/>
                </a:spcBef>
                <a:buFontTx/>
                <a:buNone/>
              </a:pPr>
              <a:r>
                <a:rPr lang="en-GB" altLang="en-US" sz="1800" dirty="0"/>
                <a:t>Perishable ingredients are stored in a refrigerated room. </a:t>
              </a:r>
            </a:p>
            <a:p>
              <a:pPr eaLnBrk="1" hangingPunct="1">
                <a:spcBef>
                  <a:spcPct val="0"/>
                </a:spcBef>
                <a:buFontTx/>
                <a:buNone/>
              </a:pPr>
              <a:r>
                <a:rPr lang="en-GB" altLang="en-US" sz="1800" dirty="0"/>
                <a:t>The refrigerator temperature is held between 1-4°C. </a:t>
              </a:r>
            </a:p>
          </p:txBody>
        </p:sp>
        <p:sp>
          <p:nvSpPr>
            <p:cNvPr id="6" name="Rounded Rectangle 5"/>
            <p:cNvSpPr/>
            <p:nvPr/>
          </p:nvSpPr>
          <p:spPr>
            <a:xfrm>
              <a:off x="204101" y="2708920"/>
              <a:ext cx="2591735" cy="237626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7" name="Group 6"/>
          <p:cNvGrpSpPr>
            <a:grpSpLocks/>
          </p:cNvGrpSpPr>
          <p:nvPr/>
        </p:nvGrpSpPr>
        <p:grpSpPr bwMode="auto">
          <a:xfrm>
            <a:off x="3094038" y="3498388"/>
            <a:ext cx="2590800" cy="2525713"/>
            <a:chOff x="3074244" y="2708920"/>
            <a:chExt cx="2592288" cy="2524348"/>
          </a:xfrm>
        </p:grpSpPr>
        <p:sp>
          <p:nvSpPr>
            <p:cNvPr id="8" name="TextBox 5"/>
            <p:cNvSpPr txBox="1">
              <a:spLocks noChangeArrowheads="1"/>
            </p:cNvSpPr>
            <p:nvPr/>
          </p:nvSpPr>
          <p:spPr bwMode="auto">
            <a:xfrm>
              <a:off x="3074244" y="2924944"/>
              <a:ext cx="25922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dirty="0"/>
                <a:t>Ambient temperature</a:t>
              </a:r>
            </a:p>
            <a:p>
              <a:pPr eaLnBrk="1" hangingPunct="1">
                <a:spcBef>
                  <a:spcPct val="0"/>
                </a:spcBef>
                <a:buFontTx/>
                <a:buNone/>
              </a:pPr>
              <a:r>
                <a:rPr lang="en-GB" altLang="en-US" sz="1800" dirty="0"/>
                <a:t>Other non-perishable ingredients and packaging materials are stored at ambient temperature (20-25°C) in a separate area.</a:t>
              </a:r>
            </a:p>
            <a:p>
              <a:pPr eaLnBrk="1" hangingPunct="1">
                <a:spcBef>
                  <a:spcPct val="0"/>
                </a:spcBef>
                <a:buFontTx/>
                <a:buNone/>
              </a:pPr>
              <a:endParaRPr lang="en-GB" altLang="en-US" sz="1800" dirty="0"/>
            </a:p>
          </p:txBody>
        </p:sp>
        <p:sp>
          <p:nvSpPr>
            <p:cNvPr id="9" name="Rounded Rectangle 8"/>
            <p:cNvSpPr/>
            <p:nvPr/>
          </p:nvSpPr>
          <p:spPr>
            <a:xfrm>
              <a:off x="3074244" y="2708920"/>
              <a:ext cx="2592288" cy="2376790"/>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10" name="Group 9"/>
          <p:cNvGrpSpPr>
            <a:grpSpLocks/>
          </p:cNvGrpSpPr>
          <p:nvPr/>
        </p:nvGrpSpPr>
        <p:grpSpPr bwMode="auto">
          <a:xfrm>
            <a:off x="9029897" y="3489513"/>
            <a:ext cx="2937906" cy="2938508"/>
            <a:chOff x="185044" y="5233267"/>
            <a:chExt cx="5481488" cy="1200330"/>
          </a:xfrm>
        </p:grpSpPr>
        <p:sp>
          <p:nvSpPr>
            <p:cNvPr id="11" name="TextBox 10"/>
            <p:cNvSpPr txBox="1">
              <a:spLocks noChangeArrowheads="1"/>
            </p:cNvSpPr>
            <p:nvPr/>
          </p:nvSpPr>
          <p:spPr bwMode="auto">
            <a:xfrm>
              <a:off x="345829" y="5233268"/>
              <a:ext cx="51845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t>Production environment</a:t>
              </a:r>
            </a:p>
            <a:p>
              <a:pPr eaLnBrk="1" hangingPunct="1">
                <a:spcBef>
                  <a:spcPct val="0"/>
                </a:spcBef>
                <a:buFontTx/>
                <a:buNone/>
              </a:pPr>
              <a:r>
                <a:rPr lang="en-GB" altLang="en-US" sz="1800" dirty="0"/>
                <a:t>The factory working environment is set at 10°C in order to reduce the growth of microorganisms  in the product during production.</a:t>
              </a:r>
            </a:p>
          </p:txBody>
        </p:sp>
        <p:sp>
          <p:nvSpPr>
            <p:cNvPr id="12" name="Rounded Rectangle 11"/>
            <p:cNvSpPr/>
            <p:nvPr/>
          </p:nvSpPr>
          <p:spPr>
            <a:xfrm>
              <a:off x="185044" y="5233267"/>
              <a:ext cx="5481488" cy="1173338"/>
            </a:xfrm>
            <a:prstGeom prst="roundRect">
              <a:avLst/>
            </a:prstGeom>
            <a:noFill/>
            <a:ln w="2857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13" name="Group 12"/>
          <p:cNvGrpSpPr>
            <a:grpSpLocks/>
          </p:cNvGrpSpPr>
          <p:nvPr/>
        </p:nvGrpSpPr>
        <p:grpSpPr bwMode="auto">
          <a:xfrm>
            <a:off x="5983288" y="3498388"/>
            <a:ext cx="2624137" cy="3355975"/>
            <a:chOff x="5964808" y="2708920"/>
            <a:chExt cx="2624212" cy="3355345"/>
          </a:xfrm>
        </p:grpSpPr>
        <p:sp>
          <p:nvSpPr>
            <p:cNvPr id="14" name="TextBox 4"/>
            <p:cNvSpPr txBox="1">
              <a:spLocks noChangeArrowheads="1"/>
            </p:cNvSpPr>
            <p:nvPr/>
          </p:nvSpPr>
          <p:spPr bwMode="auto">
            <a:xfrm>
              <a:off x="5964808" y="2924944"/>
              <a:ext cx="262421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b="1" dirty="0"/>
                <a:t>Allergens</a:t>
              </a:r>
            </a:p>
            <a:p>
              <a:pPr eaLnBrk="1" hangingPunct="1">
                <a:spcBef>
                  <a:spcPct val="0"/>
                </a:spcBef>
                <a:buFontTx/>
                <a:buNone/>
              </a:pPr>
              <a:r>
                <a:rPr lang="en-GB" altLang="en-US" sz="1800" dirty="0"/>
                <a:t>Certain ingredients which can cause an allergic reaction, such as gluten, are stored in a separate location (refrigerated or in ambient temperature) in order to reduce the risk of contamination. </a:t>
              </a:r>
            </a:p>
            <a:p>
              <a:pPr eaLnBrk="1" hangingPunct="1">
                <a:spcBef>
                  <a:spcPct val="0"/>
                </a:spcBef>
                <a:buFontTx/>
                <a:buNone/>
              </a:pPr>
              <a:endParaRPr lang="en-GB" altLang="en-US" sz="1800" dirty="0"/>
            </a:p>
          </p:txBody>
        </p:sp>
        <p:sp>
          <p:nvSpPr>
            <p:cNvPr id="15" name="Rounded Rectangle 14"/>
            <p:cNvSpPr/>
            <p:nvPr/>
          </p:nvSpPr>
          <p:spPr>
            <a:xfrm>
              <a:off x="5996559" y="2708920"/>
              <a:ext cx="2592461" cy="326328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Tree>
    <p:extLst>
      <p:ext uri="{BB962C8B-B14F-4D97-AF65-F5344CB8AC3E}">
        <p14:creationId xmlns:p14="http://schemas.microsoft.com/office/powerpoint/2010/main" val="39390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 information - primary processing</a:t>
            </a:r>
          </a:p>
        </p:txBody>
      </p:sp>
      <p:sp>
        <p:nvSpPr>
          <p:cNvPr id="3" name="Subtitle 2"/>
          <p:cNvSpPr>
            <a:spLocks noGrp="1"/>
          </p:cNvSpPr>
          <p:nvPr>
            <p:ph type="subTitle" idx="1"/>
          </p:nvPr>
        </p:nvSpPr>
        <p:spPr>
          <a:xfrm>
            <a:off x="1169276" y="2571092"/>
            <a:ext cx="7991349" cy="3600000"/>
          </a:xfrm>
        </p:spPr>
        <p:txBody>
          <a:bodyPr/>
          <a:lstStyle/>
          <a:p>
            <a:pPr marL="0" indent="0">
              <a:buFontTx/>
              <a:buNone/>
            </a:pPr>
            <a:r>
              <a:rPr lang="en-GB" altLang="en-US" sz="2000" dirty="0">
                <a:latin typeface="Arial" panose="020B0604020202020204" pitchFamily="34" charset="0"/>
                <a:cs typeface="Arial" panose="020B0604020202020204" pitchFamily="34" charset="0"/>
              </a:rPr>
              <a:t>Red meat is edible raw, yet it is normally processed and cooked prior to consumption. Primary processing is the first step which involves preparing raw ingredients. </a:t>
            </a:r>
          </a:p>
          <a:p>
            <a:pPr marL="0" indent="0">
              <a:buFontTx/>
              <a:buNone/>
            </a:pPr>
            <a:endParaRPr lang="en-GB" altLang="en-US" sz="2000" dirty="0">
              <a:latin typeface="Arial" panose="020B0604020202020204" pitchFamily="34" charset="0"/>
              <a:cs typeface="Arial" panose="020B0604020202020204" pitchFamily="34" charset="0"/>
            </a:endParaRPr>
          </a:p>
          <a:p>
            <a:pPr marL="0" indent="0">
              <a:buFontTx/>
              <a:buNone/>
            </a:pPr>
            <a:r>
              <a:rPr lang="en-GB" altLang="en-US" sz="2000" dirty="0">
                <a:latin typeface="Arial" panose="020B0604020202020204" pitchFamily="34" charset="0"/>
                <a:cs typeface="Arial" panose="020B0604020202020204" pitchFamily="34" charset="0"/>
              </a:rPr>
              <a:t>The first stage is to drain the blood from the carcase. </a:t>
            </a:r>
          </a:p>
          <a:p>
            <a:pPr marL="0" indent="0">
              <a:buFontTx/>
              <a:buNone/>
            </a:pPr>
            <a:endParaRPr lang="en-GB" altLang="en-US" sz="2000" dirty="0">
              <a:latin typeface="Arial" panose="020B0604020202020204" pitchFamily="34" charset="0"/>
              <a:cs typeface="Arial" panose="020B0604020202020204" pitchFamily="34" charset="0"/>
            </a:endParaRPr>
          </a:p>
          <a:p>
            <a:pPr marL="0" indent="0">
              <a:buFontTx/>
              <a:buNone/>
            </a:pPr>
            <a:r>
              <a:rPr lang="en-GB" altLang="en-US" sz="2000" dirty="0">
                <a:latin typeface="Arial" panose="020B0604020202020204" pitchFamily="34" charset="0"/>
                <a:cs typeface="Arial" panose="020B0604020202020204" pitchFamily="34" charset="0"/>
              </a:rPr>
              <a:t>Red meat can be stored at above its freezing point (–1.5 °C) between two - three weeks without spoilage.</a:t>
            </a:r>
            <a:endParaRPr lang="en-US" sz="2000" dirty="0">
              <a:latin typeface="Arial" panose="020B0604020202020204" pitchFamily="34" charset="0"/>
              <a:cs typeface="Arial" panose="020B0604020202020204" pitchFamily="34" charset="0"/>
            </a:endParaRPr>
          </a:p>
        </p:txBody>
      </p:sp>
      <p:pic>
        <p:nvPicPr>
          <p:cNvPr id="4" name="Picture 2" descr="S:\Shared\BNF Photographs\iStock Photo Images\ProSafeBeef\Abatto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625" y="2509012"/>
            <a:ext cx="2533189" cy="381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Mincing the pork meat</a:t>
            </a:r>
          </a:p>
        </p:txBody>
      </p:sp>
      <p:sp>
        <p:nvSpPr>
          <p:cNvPr id="3" name="Subtitle 2"/>
          <p:cNvSpPr>
            <a:spLocks noGrp="1"/>
          </p:cNvSpPr>
          <p:nvPr>
            <p:ph type="subTitle" idx="1"/>
          </p:nvPr>
        </p:nvSpPr>
        <p:spPr>
          <a:xfrm>
            <a:off x="1169276" y="2571092"/>
            <a:ext cx="9377396" cy="3600000"/>
          </a:xfrm>
        </p:spPr>
        <p:txBody>
          <a:bodyPr/>
          <a:lstStyle/>
          <a:p>
            <a:pPr marL="0" indent="0">
              <a:buNone/>
            </a:pPr>
            <a:r>
              <a:rPr lang="en-GB" sz="2000" dirty="0"/>
              <a:t>The pork meat will be inspected and weighed. An accurate amount of pork is placed inside a hopper of the large mincer. A certain amount of pork fat is also added and is essential to help improve the flavour and succulence of the sausages. </a:t>
            </a:r>
          </a:p>
          <a:p>
            <a:pPr marL="0" indent="0">
              <a:buNone/>
            </a:pPr>
            <a:r>
              <a:rPr lang="en-GB" sz="2000" dirty="0"/>
              <a:t>Rotating blades will cut the meat into fine pieces. The size reduction of the meat and fat takes place as the sharpened blades rotate at about 100 revolutions per minute (rpm). </a:t>
            </a:r>
          </a:p>
        </p:txBody>
      </p:sp>
      <p:grpSp>
        <p:nvGrpSpPr>
          <p:cNvPr id="4" name="Group 3"/>
          <p:cNvGrpSpPr>
            <a:grpSpLocks/>
          </p:cNvGrpSpPr>
          <p:nvPr/>
        </p:nvGrpSpPr>
        <p:grpSpPr bwMode="auto">
          <a:xfrm>
            <a:off x="3448051" y="4483100"/>
            <a:ext cx="3663950" cy="1858963"/>
            <a:chOff x="1091512" y="116632"/>
            <a:chExt cx="6072776" cy="3312368"/>
          </a:xfrm>
        </p:grpSpPr>
        <p:sp>
          <p:nvSpPr>
            <p:cNvPr id="5" name="Rectangle 4"/>
            <p:cNvSpPr/>
            <p:nvPr/>
          </p:nvSpPr>
          <p:spPr>
            <a:xfrm>
              <a:off x="2591288" y="2170243"/>
              <a:ext cx="3709971" cy="3960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Cube 5"/>
            <p:cNvSpPr/>
            <p:nvPr/>
          </p:nvSpPr>
          <p:spPr>
            <a:xfrm>
              <a:off x="2357111" y="908658"/>
              <a:ext cx="4609837" cy="2520342"/>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ounded Rectangle 6"/>
            <p:cNvSpPr/>
            <p:nvPr/>
          </p:nvSpPr>
          <p:spPr>
            <a:xfrm>
              <a:off x="1104667" y="2614344"/>
              <a:ext cx="1268231" cy="577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p:cNvSpPr/>
            <p:nvPr/>
          </p:nvSpPr>
          <p:spPr>
            <a:xfrm>
              <a:off x="1296744" y="2849123"/>
              <a:ext cx="1041949" cy="107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Isosceles Triangle 8"/>
            <p:cNvSpPr/>
            <p:nvPr/>
          </p:nvSpPr>
          <p:spPr>
            <a:xfrm rot="16200000">
              <a:off x="1107163" y="2808014"/>
              <a:ext cx="192349" cy="223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Parallelogram 9"/>
            <p:cNvSpPr/>
            <p:nvPr/>
          </p:nvSpPr>
          <p:spPr>
            <a:xfrm>
              <a:off x="2564976" y="1811003"/>
              <a:ext cx="684108" cy="112015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Parallelogram 10"/>
            <p:cNvSpPr/>
            <p:nvPr/>
          </p:nvSpPr>
          <p:spPr>
            <a:xfrm>
              <a:off x="4380494" y="1796859"/>
              <a:ext cx="684108" cy="112298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Parallelogram 11"/>
            <p:cNvSpPr/>
            <p:nvPr/>
          </p:nvSpPr>
          <p:spPr>
            <a:xfrm>
              <a:off x="4756752" y="1811003"/>
              <a:ext cx="684108" cy="112015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Parallelogram 12"/>
            <p:cNvSpPr/>
            <p:nvPr/>
          </p:nvSpPr>
          <p:spPr>
            <a:xfrm>
              <a:off x="5172480" y="1819489"/>
              <a:ext cx="684108" cy="112298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Parallelogram 13"/>
            <p:cNvSpPr/>
            <p:nvPr/>
          </p:nvSpPr>
          <p:spPr>
            <a:xfrm>
              <a:off x="5632938" y="1779887"/>
              <a:ext cx="684108" cy="112298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Parallelogram 14"/>
            <p:cNvSpPr/>
            <p:nvPr/>
          </p:nvSpPr>
          <p:spPr>
            <a:xfrm>
              <a:off x="3428005" y="1819489"/>
              <a:ext cx="684108" cy="112298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Parallelogram 15"/>
            <p:cNvSpPr/>
            <p:nvPr/>
          </p:nvSpPr>
          <p:spPr>
            <a:xfrm>
              <a:off x="3925298" y="1796859"/>
              <a:ext cx="684108" cy="112298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Parallelogram 16"/>
            <p:cNvSpPr/>
            <p:nvPr/>
          </p:nvSpPr>
          <p:spPr>
            <a:xfrm>
              <a:off x="3046482" y="1796859"/>
              <a:ext cx="684108" cy="1120151"/>
            </a:xfrm>
            <a:prstGeom prst="parallelogram">
              <a:avLst>
                <a:gd name="adj" fmla="val 825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Parallelogram 17"/>
            <p:cNvSpPr/>
            <p:nvPr/>
          </p:nvSpPr>
          <p:spPr>
            <a:xfrm>
              <a:off x="2970178" y="116632"/>
              <a:ext cx="4194110" cy="79202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Parallelogram 18"/>
            <p:cNvSpPr/>
            <p:nvPr/>
          </p:nvSpPr>
          <p:spPr>
            <a:xfrm>
              <a:off x="1315162" y="2719004"/>
              <a:ext cx="223652" cy="424300"/>
            </a:xfrm>
            <a:prstGeom prst="parallelogram">
              <a:avLst>
                <a:gd name="adj" fmla="val 825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Parallelogram 19"/>
            <p:cNvSpPr/>
            <p:nvPr/>
          </p:nvSpPr>
          <p:spPr>
            <a:xfrm>
              <a:off x="1575650" y="2721834"/>
              <a:ext cx="226282" cy="424300"/>
            </a:xfrm>
            <a:prstGeom prst="parallelogram">
              <a:avLst>
                <a:gd name="adj" fmla="val 825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Parallelogram 20"/>
            <p:cNvSpPr/>
            <p:nvPr/>
          </p:nvSpPr>
          <p:spPr>
            <a:xfrm>
              <a:off x="1828244" y="2707689"/>
              <a:ext cx="223650" cy="424300"/>
            </a:xfrm>
            <a:prstGeom prst="parallelogram">
              <a:avLst>
                <a:gd name="adj" fmla="val 825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Parallelogram 21"/>
            <p:cNvSpPr/>
            <p:nvPr/>
          </p:nvSpPr>
          <p:spPr>
            <a:xfrm>
              <a:off x="2044001" y="2707689"/>
              <a:ext cx="223650" cy="424300"/>
            </a:xfrm>
            <a:prstGeom prst="parallelogram">
              <a:avLst>
                <a:gd name="adj" fmla="val 825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23" name="Group 24"/>
          <p:cNvGrpSpPr>
            <a:grpSpLocks/>
          </p:cNvGrpSpPr>
          <p:nvPr/>
        </p:nvGrpSpPr>
        <p:grpSpPr bwMode="auto">
          <a:xfrm>
            <a:off x="1322388" y="4941888"/>
            <a:ext cx="409575" cy="417512"/>
            <a:chOff x="552644" y="4810244"/>
            <a:chExt cx="1224136" cy="1224136"/>
          </a:xfrm>
        </p:grpSpPr>
        <p:sp>
          <p:nvSpPr>
            <p:cNvPr id="24" name="Cross 23"/>
            <p:cNvSpPr/>
            <p:nvPr/>
          </p:nvSpPr>
          <p:spPr>
            <a:xfrm rot="519051">
              <a:off x="552644" y="4810244"/>
              <a:ext cx="1224136" cy="1224136"/>
            </a:xfrm>
            <a:prstGeom prst="plus">
              <a:avLst>
                <a:gd name="adj" fmla="val 415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 name="Oval 24"/>
            <p:cNvSpPr/>
            <p:nvPr/>
          </p:nvSpPr>
          <p:spPr>
            <a:xfrm>
              <a:off x="1117266" y="5373439"/>
              <a:ext cx="142341" cy="144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26" name="Group 27"/>
          <p:cNvGrpSpPr>
            <a:grpSpLocks/>
          </p:cNvGrpSpPr>
          <p:nvPr/>
        </p:nvGrpSpPr>
        <p:grpSpPr bwMode="auto">
          <a:xfrm>
            <a:off x="1395413" y="5445125"/>
            <a:ext cx="647700" cy="665163"/>
            <a:chOff x="2987824" y="3789040"/>
            <a:chExt cx="2736304" cy="2736304"/>
          </a:xfrm>
        </p:grpSpPr>
        <p:sp>
          <p:nvSpPr>
            <p:cNvPr id="27" name="Diagonal Stripe 26"/>
            <p:cNvSpPr/>
            <p:nvPr/>
          </p:nvSpPr>
          <p:spPr>
            <a:xfrm>
              <a:off x="4141364" y="4291895"/>
              <a:ext cx="791382" cy="1084072"/>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28" name="Diagonal Stripe 27"/>
            <p:cNvSpPr/>
            <p:nvPr/>
          </p:nvSpPr>
          <p:spPr>
            <a:xfrm>
              <a:off x="3564594" y="4291895"/>
              <a:ext cx="791382" cy="1084072"/>
            </a:xfrm>
            <a:prstGeom prst="diagStripe">
              <a:avLst>
                <a:gd name="adj" fmla="val 805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29" name="Oval 28"/>
            <p:cNvSpPr/>
            <p:nvPr/>
          </p:nvSpPr>
          <p:spPr>
            <a:xfrm>
              <a:off x="2987824" y="3789040"/>
              <a:ext cx="2736304"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Oval 29"/>
            <p:cNvSpPr/>
            <p:nvPr/>
          </p:nvSpPr>
          <p:spPr>
            <a:xfrm>
              <a:off x="3779206" y="4004550"/>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Oval 30"/>
            <p:cNvSpPr/>
            <p:nvPr/>
          </p:nvSpPr>
          <p:spPr>
            <a:xfrm>
              <a:off x="3933461" y="4154751"/>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Oval 31"/>
            <p:cNvSpPr/>
            <p:nvPr/>
          </p:nvSpPr>
          <p:spPr>
            <a:xfrm>
              <a:off x="4087711" y="4311484"/>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3" name="Oval 32"/>
            <p:cNvSpPr/>
            <p:nvPr/>
          </p:nvSpPr>
          <p:spPr>
            <a:xfrm>
              <a:off x="4235257" y="4461689"/>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4" name="Oval 33"/>
            <p:cNvSpPr/>
            <p:nvPr/>
          </p:nvSpPr>
          <p:spPr>
            <a:xfrm>
              <a:off x="4389511" y="4611890"/>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5" name="Oval 34"/>
            <p:cNvSpPr/>
            <p:nvPr/>
          </p:nvSpPr>
          <p:spPr>
            <a:xfrm>
              <a:off x="4543762" y="4768623"/>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6" name="Oval 35"/>
            <p:cNvSpPr/>
            <p:nvPr/>
          </p:nvSpPr>
          <p:spPr>
            <a:xfrm>
              <a:off x="4691307" y="4918828"/>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7" name="Oval 36"/>
            <p:cNvSpPr/>
            <p:nvPr/>
          </p:nvSpPr>
          <p:spPr>
            <a:xfrm>
              <a:off x="4845562" y="5069028"/>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8" name="Oval 37"/>
            <p:cNvSpPr/>
            <p:nvPr/>
          </p:nvSpPr>
          <p:spPr>
            <a:xfrm>
              <a:off x="4999812" y="5225762"/>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9" name="Oval 38"/>
            <p:cNvSpPr/>
            <p:nvPr/>
          </p:nvSpPr>
          <p:spPr>
            <a:xfrm>
              <a:off x="5154067" y="5375967"/>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 name="Oval 39"/>
            <p:cNvSpPr/>
            <p:nvPr/>
          </p:nvSpPr>
          <p:spPr>
            <a:xfrm>
              <a:off x="5301613" y="5526167"/>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 name="Oval 40"/>
            <p:cNvSpPr/>
            <p:nvPr/>
          </p:nvSpPr>
          <p:spPr>
            <a:xfrm>
              <a:off x="3564594" y="4220057"/>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2" name="Oval 41"/>
            <p:cNvSpPr/>
            <p:nvPr/>
          </p:nvSpPr>
          <p:spPr>
            <a:xfrm>
              <a:off x="3718849" y="4370261"/>
              <a:ext cx="140837" cy="150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3" name="Oval 42"/>
            <p:cNvSpPr/>
            <p:nvPr/>
          </p:nvSpPr>
          <p:spPr>
            <a:xfrm>
              <a:off x="3866394" y="4526995"/>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4" name="Oval 43"/>
            <p:cNvSpPr/>
            <p:nvPr/>
          </p:nvSpPr>
          <p:spPr>
            <a:xfrm>
              <a:off x="4020645" y="4677195"/>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5" name="Oval 44"/>
            <p:cNvSpPr/>
            <p:nvPr/>
          </p:nvSpPr>
          <p:spPr>
            <a:xfrm>
              <a:off x="4174899" y="4833929"/>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6" name="Oval 45"/>
            <p:cNvSpPr/>
            <p:nvPr/>
          </p:nvSpPr>
          <p:spPr>
            <a:xfrm>
              <a:off x="4329149" y="4984133"/>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7" name="Oval 46"/>
            <p:cNvSpPr/>
            <p:nvPr/>
          </p:nvSpPr>
          <p:spPr>
            <a:xfrm>
              <a:off x="4476695" y="5134334"/>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8" name="Oval 47"/>
            <p:cNvSpPr/>
            <p:nvPr/>
          </p:nvSpPr>
          <p:spPr>
            <a:xfrm>
              <a:off x="4630950" y="5291067"/>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9" name="Oval 48"/>
            <p:cNvSpPr/>
            <p:nvPr/>
          </p:nvSpPr>
          <p:spPr>
            <a:xfrm>
              <a:off x="4785200" y="5441272"/>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0" name="Oval 49"/>
            <p:cNvSpPr/>
            <p:nvPr/>
          </p:nvSpPr>
          <p:spPr>
            <a:xfrm>
              <a:off x="4932746" y="5591473"/>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1" name="Oval 50"/>
            <p:cNvSpPr/>
            <p:nvPr/>
          </p:nvSpPr>
          <p:spPr>
            <a:xfrm>
              <a:off x="5087001" y="5748206"/>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2" name="Oval 51"/>
            <p:cNvSpPr/>
            <p:nvPr/>
          </p:nvSpPr>
          <p:spPr>
            <a:xfrm>
              <a:off x="3417048" y="4435567"/>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3" name="Oval 52"/>
            <p:cNvSpPr/>
            <p:nvPr/>
          </p:nvSpPr>
          <p:spPr>
            <a:xfrm>
              <a:off x="3571303" y="4592300"/>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4" name="Oval 53"/>
            <p:cNvSpPr/>
            <p:nvPr/>
          </p:nvSpPr>
          <p:spPr>
            <a:xfrm>
              <a:off x="3725553" y="4742501"/>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5" name="Oval 54"/>
            <p:cNvSpPr/>
            <p:nvPr/>
          </p:nvSpPr>
          <p:spPr>
            <a:xfrm>
              <a:off x="3879808" y="4892706"/>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6" name="Oval 55"/>
            <p:cNvSpPr/>
            <p:nvPr/>
          </p:nvSpPr>
          <p:spPr>
            <a:xfrm>
              <a:off x="4027353" y="5049439"/>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7" name="Oval 56"/>
            <p:cNvSpPr/>
            <p:nvPr/>
          </p:nvSpPr>
          <p:spPr>
            <a:xfrm>
              <a:off x="4181604" y="5199640"/>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8" name="Oval 57"/>
            <p:cNvSpPr/>
            <p:nvPr/>
          </p:nvSpPr>
          <p:spPr>
            <a:xfrm>
              <a:off x="4335858" y="5349844"/>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9" name="Oval 58"/>
            <p:cNvSpPr/>
            <p:nvPr/>
          </p:nvSpPr>
          <p:spPr>
            <a:xfrm>
              <a:off x="4483404" y="5506578"/>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0" name="Oval 59"/>
            <p:cNvSpPr/>
            <p:nvPr/>
          </p:nvSpPr>
          <p:spPr>
            <a:xfrm>
              <a:off x="4637654" y="5656778"/>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1" name="Oval 60"/>
            <p:cNvSpPr/>
            <p:nvPr/>
          </p:nvSpPr>
          <p:spPr>
            <a:xfrm>
              <a:off x="4791909" y="5806983"/>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2" name="Oval 61"/>
            <p:cNvSpPr/>
            <p:nvPr/>
          </p:nvSpPr>
          <p:spPr>
            <a:xfrm>
              <a:off x="4946159" y="5963716"/>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3" name="Oval 62"/>
            <p:cNvSpPr/>
            <p:nvPr/>
          </p:nvSpPr>
          <p:spPr>
            <a:xfrm>
              <a:off x="3276211" y="4651073"/>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4" name="Oval 63"/>
            <p:cNvSpPr/>
            <p:nvPr/>
          </p:nvSpPr>
          <p:spPr>
            <a:xfrm>
              <a:off x="4067593" y="3932712"/>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5" name="Oval 64"/>
            <p:cNvSpPr/>
            <p:nvPr/>
          </p:nvSpPr>
          <p:spPr>
            <a:xfrm>
              <a:off x="3430461" y="4807806"/>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6" name="Oval 65"/>
            <p:cNvSpPr/>
            <p:nvPr/>
          </p:nvSpPr>
          <p:spPr>
            <a:xfrm>
              <a:off x="3578007" y="4958011"/>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7" name="Oval 66"/>
            <p:cNvSpPr/>
            <p:nvPr/>
          </p:nvSpPr>
          <p:spPr>
            <a:xfrm>
              <a:off x="3732262" y="5108212"/>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8" name="Oval 67"/>
            <p:cNvSpPr/>
            <p:nvPr/>
          </p:nvSpPr>
          <p:spPr>
            <a:xfrm>
              <a:off x="3886512" y="5264945"/>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9" name="Oval 68"/>
            <p:cNvSpPr/>
            <p:nvPr/>
          </p:nvSpPr>
          <p:spPr>
            <a:xfrm>
              <a:off x="4040767" y="5415150"/>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0" name="Oval 69"/>
            <p:cNvSpPr/>
            <p:nvPr/>
          </p:nvSpPr>
          <p:spPr>
            <a:xfrm>
              <a:off x="4188312" y="5565351"/>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 name="Oval 70"/>
            <p:cNvSpPr/>
            <p:nvPr/>
          </p:nvSpPr>
          <p:spPr>
            <a:xfrm>
              <a:off x="4342563" y="5722084"/>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2" name="Oval 71"/>
            <p:cNvSpPr/>
            <p:nvPr/>
          </p:nvSpPr>
          <p:spPr>
            <a:xfrm>
              <a:off x="4496817" y="5872289"/>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3" name="Oval 72"/>
            <p:cNvSpPr/>
            <p:nvPr/>
          </p:nvSpPr>
          <p:spPr>
            <a:xfrm>
              <a:off x="4644363" y="6022489"/>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4" name="Oval 73"/>
            <p:cNvSpPr/>
            <p:nvPr/>
          </p:nvSpPr>
          <p:spPr>
            <a:xfrm>
              <a:off x="4798613" y="6179223"/>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5" name="Oval 74"/>
            <p:cNvSpPr/>
            <p:nvPr/>
          </p:nvSpPr>
          <p:spPr>
            <a:xfrm>
              <a:off x="3128665" y="4866583"/>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6" name="Oval 75"/>
            <p:cNvSpPr/>
            <p:nvPr/>
          </p:nvSpPr>
          <p:spPr>
            <a:xfrm>
              <a:off x="3282916" y="5023317"/>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7" name="Oval 76"/>
            <p:cNvSpPr/>
            <p:nvPr/>
          </p:nvSpPr>
          <p:spPr>
            <a:xfrm>
              <a:off x="3437170" y="5173517"/>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8" name="Oval 77"/>
            <p:cNvSpPr/>
            <p:nvPr/>
          </p:nvSpPr>
          <p:spPr>
            <a:xfrm>
              <a:off x="3591420" y="5323722"/>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9" name="Oval 78"/>
            <p:cNvSpPr/>
            <p:nvPr/>
          </p:nvSpPr>
          <p:spPr>
            <a:xfrm>
              <a:off x="3738966" y="5480455"/>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0" name="Oval 79"/>
            <p:cNvSpPr/>
            <p:nvPr/>
          </p:nvSpPr>
          <p:spPr>
            <a:xfrm>
              <a:off x="3893221" y="5630656"/>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 name="Oval 80"/>
            <p:cNvSpPr/>
            <p:nvPr/>
          </p:nvSpPr>
          <p:spPr>
            <a:xfrm>
              <a:off x="4047471" y="5780861"/>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2" name="Oval 81"/>
            <p:cNvSpPr/>
            <p:nvPr/>
          </p:nvSpPr>
          <p:spPr>
            <a:xfrm>
              <a:off x="4201726" y="5937594"/>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3" name="Oval 82"/>
            <p:cNvSpPr/>
            <p:nvPr/>
          </p:nvSpPr>
          <p:spPr>
            <a:xfrm>
              <a:off x="4349271" y="6087795"/>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4" name="Oval 83"/>
            <p:cNvSpPr/>
            <p:nvPr/>
          </p:nvSpPr>
          <p:spPr>
            <a:xfrm>
              <a:off x="3061599" y="5160456"/>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5" name="Oval 84"/>
            <p:cNvSpPr/>
            <p:nvPr/>
          </p:nvSpPr>
          <p:spPr>
            <a:xfrm>
              <a:off x="3209145" y="5310661"/>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6" name="Oval 85"/>
            <p:cNvSpPr/>
            <p:nvPr/>
          </p:nvSpPr>
          <p:spPr>
            <a:xfrm>
              <a:off x="3363395" y="5460862"/>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7" name="Oval 86"/>
            <p:cNvSpPr/>
            <p:nvPr/>
          </p:nvSpPr>
          <p:spPr>
            <a:xfrm>
              <a:off x="3517650" y="5617595"/>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8" name="Oval 87"/>
            <p:cNvSpPr/>
            <p:nvPr/>
          </p:nvSpPr>
          <p:spPr>
            <a:xfrm>
              <a:off x="3671900" y="5767800"/>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9" name="Oval 88"/>
            <p:cNvSpPr/>
            <p:nvPr/>
          </p:nvSpPr>
          <p:spPr>
            <a:xfrm>
              <a:off x="3819446" y="5918000"/>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0" name="Oval 89"/>
            <p:cNvSpPr/>
            <p:nvPr/>
          </p:nvSpPr>
          <p:spPr>
            <a:xfrm>
              <a:off x="3973700" y="6074734"/>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1" name="Oval 90"/>
            <p:cNvSpPr/>
            <p:nvPr/>
          </p:nvSpPr>
          <p:spPr>
            <a:xfrm>
              <a:off x="3128665" y="5519639"/>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 name="Oval 91"/>
            <p:cNvSpPr/>
            <p:nvPr/>
          </p:nvSpPr>
          <p:spPr>
            <a:xfrm>
              <a:off x="3282916" y="5669839"/>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3" name="Oval 92"/>
            <p:cNvSpPr/>
            <p:nvPr/>
          </p:nvSpPr>
          <p:spPr>
            <a:xfrm>
              <a:off x="3437170" y="5820044"/>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4" name="Oval 93"/>
            <p:cNvSpPr/>
            <p:nvPr/>
          </p:nvSpPr>
          <p:spPr>
            <a:xfrm>
              <a:off x="3591420" y="5976778"/>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5" name="Oval 94"/>
            <p:cNvSpPr/>
            <p:nvPr/>
          </p:nvSpPr>
          <p:spPr>
            <a:xfrm>
              <a:off x="3738966" y="6126978"/>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6" name="Oval 95"/>
            <p:cNvSpPr/>
            <p:nvPr/>
          </p:nvSpPr>
          <p:spPr>
            <a:xfrm>
              <a:off x="4221843" y="4082917"/>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7" name="Oval 96"/>
            <p:cNvSpPr/>
            <p:nvPr/>
          </p:nvSpPr>
          <p:spPr>
            <a:xfrm>
              <a:off x="4376098" y="4239650"/>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8" name="Oval 97"/>
            <p:cNvSpPr/>
            <p:nvPr/>
          </p:nvSpPr>
          <p:spPr>
            <a:xfrm>
              <a:off x="4523644" y="4389851"/>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9" name="Oval 98"/>
            <p:cNvSpPr/>
            <p:nvPr/>
          </p:nvSpPr>
          <p:spPr>
            <a:xfrm>
              <a:off x="4677894" y="4540056"/>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0" name="Oval 99"/>
            <p:cNvSpPr/>
            <p:nvPr/>
          </p:nvSpPr>
          <p:spPr>
            <a:xfrm>
              <a:off x="4832149" y="4696789"/>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1" name="Oval 100"/>
            <p:cNvSpPr/>
            <p:nvPr/>
          </p:nvSpPr>
          <p:spPr>
            <a:xfrm>
              <a:off x="4979694" y="4846990"/>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2" name="Oval 101"/>
            <p:cNvSpPr/>
            <p:nvPr/>
          </p:nvSpPr>
          <p:spPr>
            <a:xfrm>
              <a:off x="5133945" y="4997194"/>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3" name="Oval 102"/>
            <p:cNvSpPr/>
            <p:nvPr/>
          </p:nvSpPr>
          <p:spPr>
            <a:xfrm>
              <a:off x="5288199" y="5153928"/>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4" name="Oval 103"/>
            <p:cNvSpPr/>
            <p:nvPr/>
          </p:nvSpPr>
          <p:spPr>
            <a:xfrm>
              <a:off x="4355976" y="3860878"/>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5" name="Oval 104"/>
            <p:cNvSpPr/>
            <p:nvPr/>
          </p:nvSpPr>
          <p:spPr>
            <a:xfrm>
              <a:off x="4510231" y="4011079"/>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6" name="Oval 105"/>
            <p:cNvSpPr/>
            <p:nvPr/>
          </p:nvSpPr>
          <p:spPr>
            <a:xfrm>
              <a:off x="4657776" y="4167812"/>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7" name="Oval 106"/>
            <p:cNvSpPr/>
            <p:nvPr/>
          </p:nvSpPr>
          <p:spPr>
            <a:xfrm>
              <a:off x="4812027" y="4318017"/>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8" name="Oval 107"/>
            <p:cNvSpPr/>
            <p:nvPr/>
          </p:nvSpPr>
          <p:spPr>
            <a:xfrm>
              <a:off x="4966281" y="4468218"/>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9" name="Oval 108"/>
            <p:cNvSpPr/>
            <p:nvPr/>
          </p:nvSpPr>
          <p:spPr>
            <a:xfrm>
              <a:off x="5120532" y="4624951"/>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0" name="Oval 109"/>
            <p:cNvSpPr/>
            <p:nvPr/>
          </p:nvSpPr>
          <p:spPr>
            <a:xfrm>
              <a:off x="5268077" y="4775156"/>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1" name="Oval 110"/>
            <p:cNvSpPr/>
            <p:nvPr/>
          </p:nvSpPr>
          <p:spPr>
            <a:xfrm>
              <a:off x="4785200" y="4004550"/>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2" name="Oval 111"/>
            <p:cNvSpPr/>
            <p:nvPr/>
          </p:nvSpPr>
          <p:spPr>
            <a:xfrm>
              <a:off x="4939455" y="4154751"/>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3" name="Oval 112"/>
            <p:cNvSpPr/>
            <p:nvPr/>
          </p:nvSpPr>
          <p:spPr>
            <a:xfrm>
              <a:off x="5093705" y="4311484"/>
              <a:ext cx="140841"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4" name="Oval 113"/>
            <p:cNvSpPr/>
            <p:nvPr/>
          </p:nvSpPr>
          <p:spPr>
            <a:xfrm>
              <a:off x="5247960" y="4461689"/>
              <a:ext cx="140837"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5" name="Oval 114"/>
            <p:cNvSpPr/>
            <p:nvPr/>
          </p:nvSpPr>
          <p:spPr>
            <a:xfrm>
              <a:off x="5395505" y="4611890"/>
              <a:ext cx="147546" cy="143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116" name="TextBox 117"/>
          <p:cNvSpPr txBox="1">
            <a:spLocks noChangeArrowheads="1"/>
          </p:cNvSpPr>
          <p:nvPr/>
        </p:nvSpPr>
        <p:spPr bwMode="auto">
          <a:xfrm>
            <a:off x="2436813" y="5341938"/>
            <a:ext cx="164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Feeding worm</a:t>
            </a:r>
          </a:p>
        </p:txBody>
      </p:sp>
      <p:sp>
        <p:nvSpPr>
          <p:cNvPr id="117" name="TextBox 118"/>
          <p:cNvSpPr txBox="1">
            <a:spLocks noChangeArrowheads="1"/>
          </p:cNvSpPr>
          <p:nvPr/>
        </p:nvSpPr>
        <p:spPr bwMode="auto">
          <a:xfrm>
            <a:off x="7645401" y="5732463"/>
            <a:ext cx="257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Drive box and gear unit</a:t>
            </a:r>
          </a:p>
        </p:txBody>
      </p:sp>
      <p:sp>
        <p:nvSpPr>
          <p:cNvPr id="118" name="TextBox 119"/>
          <p:cNvSpPr txBox="1">
            <a:spLocks noChangeArrowheads="1"/>
          </p:cNvSpPr>
          <p:nvPr/>
        </p:nvSpPr>
        <p:spPr bwMode="auto">
          <a:xfrm>
            <a:off x="7227888" y="5013325"/>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Rotating blades</a:t>
            </a:r>
          </a:p>
        </p:txBody>
      </p:sp>
      <p:sp>
        <p:nvSpPr>
          <p:cNvPr id="119" name="Cube 118"/>
          <p:cNvSpPr/>
          <p:nvPr/>
        </p:nvSpPr>
        <p:spPr>
          <a:xfrm>
            <a:off x="6867526" y="5516563"/>
            <a:ext cx="504825" cy="64928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20" name="Straight Connector 119"/>
          <p:cNvCxnSpPr>
            <a:stCxn id="118" idx="1"/>
          </p:cNvCxnSpPr>
          <p:nvPr/>
        </p:nvCxnSpPr>
        <p:spPr>
          <a:xfrm flipH="1">
            <a:off x="6651626" y="5197475"/>
            <a:ext cx="576262" cy="392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299326" y="5805488"/>
            <a:ext cx="414337" cy="188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 idx="0"/>
          </p:cNvCxnSpPr>
          <p:nvPr/>
        </p:nvCxnSpPr>
        <p:spPr>
          <a:xfrm flipH="1" flipV="1">
            <a:off x="3627438" y="5661025"/>
            <a:ext cx="212725" cy="223838"/>
          </a:xfrm>
          <a:prstGeom prst="line">
            <a:avLst/>
          </a:prstGeom>
        </p:spPr>
        <p:style>
          <a:lnRef idx="1">
            <a:schemeClr val="accent1"/>
          </a:lnRef>
          <a:fillRef idx="0">
            <a:schemeClr val="accent1"/>
          </a:fillRef>
          <a:effectRef idx="0">
            <a:schemeClr val="accent1"/>
          </a:effectRef>
          <a:fontRef idx="minor">
            <a:schemeClr val="tx1"/>
          </a:fontRef>
        </p:style>
      </p:cxnSp>
      <p:sp>
        <p:nvSpPr>
          <p:cNvPr id="123" name="TextBox 126"/>
          <p:cNvSpPr txBox="1">
            <a:spLocks noChangeArrowheads="1"/>
          </p:cNvSpPr>
          <p:nvPr/>
        </p:nvSpPr>
        <p:spPr bwMode="auto">
          <a:xfrm>
            <a:off x="2906713" y="45085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Hopper</a:t>
            </a:r>
          </a:p>
        </p:txBody>
      </p:sp>
      <p:cxnSp>
        <p:nvCxnSpPr>
          <p:cNvPr id="124" name="Straight Connector 123"/>
          <p:cNvCxnSpPr/>
          <p:nvPr/>
        </p:nvCxnSpPr>
        <p:spPr>
          <a:xfrm flipH="1" flipV="1">
            <a:off x="3627438" y="4868863"/>
            <a:ext cx="701675" cy="333375"/>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8"/>
          <p:cNvSpPr txBox="1">
            <a:spLocks noChangeArrowheads="1"/>
          </p:cNvSpPr>
          <p:nvPr/>
        </p:nvSpPr>
        <p:spPr bwMode="auto">
          <a:xfrm>
            <a:off x="1020763" y="6069013"/>
            <a:ext cx="709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Plate</a:t>
            </a:r>
          </a:p>
        </p:txBody>
      </p:sp>
      <p:sp>
        <p:nvSpPr>
          <p:cNvPr id="126" name="TextBox 131"/>
          <p:cNvSpPr txBox="1">
            <a:spLocks noChangeArrowheads="1"/>
          </p:cNvSpPr>
          <p:nvPr/>
        </p:nvSpPr>
        <p:spPr bwMode="auto">
          <a:xfrm>
            <a:off x="1052513" y="4522788"/>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Blade</a:t>
            </a:r>
          </a:p>
        </p:txBody>
      </p:sp>
      <p:cxnSp>
        <p:nvCxnSpPr>
          <p:cNvPr id="127" name="Straight Arrow Connector 126"/>
          <p:cNvCxnSpPr>
            <a:stCxn id="24" idx="3"/>
          </p:cNvCxnSpPr>
          <p:nvPr/>
        </p:nvCxnSpPr>
        <p:spPr>
          <a:xfrm>
            <a:off x="1728788" y="5181600"/>
            <a:ext cx="1649413"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092326" y="5862638"/>
            <a:ext cx="1166812"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63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ingredients</a:t>
            </a:r>
          </a:p>
        </p:txBody>
      </p:sp>
      <p:sp>
        <p:nvSpPr>
          <p:cNvPr id="3" name="Subtitle 2"/>
          <p:cNvSpPr>
            <a:spLocks noGrp="1"/>
          </p:cNvSpPr>
          <p:nvPr>
            <p:ph type="subTitle" idx="1"/>
          </p:nvPr>
        </p:nvSpPr>
        <p:spPr>
          <a:xfrm>
            <a:off x="1169276" y="2571092"/>
            <a:ext cx="6944914" cy="3600000"/>
          </a:xfrm>
        </p:spPr>
        <p:txBody>
          <a:bodyPr/>
          <a:lstStyle/>
          <a:p>
            <a:pPr marL="0" indent="0">
              <a:buNone/>
            </a:pPr>
            <a:r>
              <a:rPr lang="en-GB" sz="2000" dirty="0"/>
              <a:t>Once the pork has been minced, other ingredients are added, such as </a:t>
            </a:r>
            <a:r>
              <a:rPr lang="en-GB" sz="2000" dirty="0" smtClean="0"/>
              <a:t>rusk (usually made from wheat flour, salt and a raising agent), </a:t>
            </a:r>
            <a:r>
              <a:rPr lang="en-GB" sz="2000" dirty="0"/>
              <a:t>seasoning and water. Different varieties of rusk, such as fine or coarse, may be used to change the texture of the sausage filling. </a:t>
            </a:r>
          </a:p>
          <a:p>
            <a:pPr marL="0" indent="0">
              <a:buNone/>
            </a:pPr>
            <a:endParaRPr lang="en-GB" sz="2000" dirty="0"/>
          </a:p>
          <a:p>
            <a:pPr marL="0" indent="0">
              <a:buNone/>
            </a:pPr>
            <a:r>
              <a:rPr lang="en-GB" sz="2000" dirty="0"/>
              <a:t>Rusk absorbs moisture from the meat and water. It is known to have a high water absorbency capacity of about 3-4 times its weight and helps to bind the mixture together. The required amount of rusk, seasoning and water are measured and added to the hopper. </a:t>
            </a:r>
          </a:p>
          <a:p>
            <a:pPr marL="0" indent="0">
              <a:buNone/>
            </a:pPr>
            <a:endParaRPr lang="en-US" sz="2000" dirty="0"/>
          </a:p>
        </p:txBody>
      </p:sp>
      <p:pic>
        <p:nvPicPr>
          <p:cNvPr id="4" name="Picture 2" descr="C:\Users\mrowcliffe\Desktop\ru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853" y="2978193"/>
            <a:ext cx="3173305" cy="28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17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ingredients</a:t>
            </a:r>
            <a:br>
              <a:rPr lang="en-US" dirty="0"/>
            </a:br>
            <a:endParaRPr lang="en-US" dirty="0"/>
          </a:p>
        </p:txBody>
      </p:sp>
      <p:sp>
        <p:nvSpPr>
          <p:cNvPr id="3" name="Subtitle 2"/>
          <p:cNvSpPr>
            <a:spLocks noGrp="1"/>
          </p:cNvSpPr>
          <p:nvPr>
            <p:ph type="subTitle" idx="1"/>
          </p:nvPr>
        </p:nvSpPr>
        <p:spPr>
          <a:xfrm>
            <a:off x="1169275" y="2571092"/>
            <a:ext cx="7468697" cy="3600000"/>
          </a:xfrm>
        </p:spPr>
        <p:txBody>
          <a:bodyPr/>
          <a:lstStyle/>
          <a:p>
            <a:pPr marL="0" indent="0">
              <a:buNone/>
            </a:pPr>
            <a:r>
              <a:rPr lang="en-GB" sz="2000" dirty="0"/>
              <a:t>The accurate addition of ingredients is a Critical Control Point (CCP) in the sausage making process. It is vital the correct amount of ingredients are added to ensure a consistent product each cycle. </a:t>
            </a:r>
          </a:p>
          <a:p>
            <a:pPr marL="0" indent="0">
              <a:buNone/>
            </a:pPr>
            <a:r>
              <a:rPr lang="en-GB" sz="2000" dirty="0"/>
              <a:t>The sausage filling is mixed with the rotating blades and then drawn along a feeding worm. The feeding worm rotates and draws the filling along a cylindrical barrel towards star shaped blades which rotate. The worm presses the meat through holes in perforated plates or grinding disks.</a:t>
            </a:r>
          </a:p>
          <a:p>
            <a:pPr marL="0" indent="0">
              <a:buNone/>
            </a:pPr>
            <a:r>
              <a:rPr lang="en-GB" altLang="en-US" sz="2000" dirty="0">
                <a:latin typeface="Futura Bk"/>
              </a:rPr>
              <a:t>The sausage filling is returned to the cold store to reduce the temperature of the mixture, which has risen due to the mechanical action of the mincer.</a:t>
            </a:r>
          </a:p>
          <a:p>
            <a:pPr marL="0" indent="0">
              <a:buNone/>
            </a:pPr>
            <a:endParaRPr lang="en-US" sz="2000" dirty="0"/>
          </a:p>
        </p:txBody>
      </p:sp>
      <p:pic>
        <p:nvPicPr>
          <p:cNvPr id="4" name="Picture 2" descr="C:\Users\mrowcliffe\Desktop\temperature of sausage m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825" y="4503738"/>
            <a:ext cx="26638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rowcliffe\Desktop\waterdo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825" y="2414588"/>
            <a:ext cx="27130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15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Filling the sausages</a:t>
            </a:r>
          </a:p>
        </p:txBody>
      </p:sp>
      <p:sp>
        <p:nvSpPr>
          <p:cNvPr id="3" name="Subtitle 2"/>
          <p:cNvSpPr>
            <a:spLocks noGrp="1"/>
          </p:cNvSpPr>
          <p:nvPr>
            <p:ph type="subTitle" idx="1"/>
          </p:nvPr>
        </p:nvSpPr>
        <p:spPr>
          <a:xfrm>
            <a:off x="1169277" y="2571092"/>
            <a:ext cx="6696340" cy="3600000"/>
          </a:xfrm>
        </p:spPr>
        <p:txBody>
          <a:bodyPr/>
          <a:lstStyle/>
          <a:p>
            <a:pPr marL="0" indent="0">
              <a:buNone/>
            </a:pPr>
            <a:r>
              <a:rPr lang="en-GB" sz="2000" dirty="0"/>
              <a:t>It is important that sausages are identical in length, diameter and weight, to create a uniform product each cycle. This ensures that the weight and nutrition content of the sausages matches the information displayed on the packaging. </a:t>
            </a:r>
          </a:p>
          <a:p>
            <a:pPr marL="0" indent="0">
              <a:buNone/>
            </a:pPr>
            <a:r>
              <a:rPr lang="en-GB" sz="2000" dirty="0"/>
              <a:t>When the temperature of the sausage filling has reduced, it is either manually or automatically transferred into the hopper of the vacuum filler or sausage filling machine.</a:t>
            </a:r>
          </a:p>
          <a:p>
            <a:pPr marL="0" indent="0">
              <a:buNone/>
            </a:pPr>
            <a:r>
              <a:rPr lang="en-GB" altLang="en-US" sz="2000" dirty="0">
                <a:latin typeface="Futura Bk"/>
              </a:rPr>
              <a:t>This machine will determine how many grams of mixture will be extruded into each sausage casing. The set amount of filling for the recipe is programmed into the machine. </a:t>
            </a:r>
          </a:p>
          <a:p>
            <a:pPr marL="0" indent="0">
              <a:buNone/>
            </a:pPr>
            <a:endParaRPr lang="en-US" sz="2000" dirty="0"/>
          </a:p>
        </p:txBody>
      </p:sp>
      <p:pic>
        <p:nvPicPr>
          <p:cNvPr id="4" name="Picture 2" descr="C:\Users\mrowcliffe\Desktop\Cap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132" y="3293615"/>
            <a:ext cx="3875228" cy="214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27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Filling the sausages</a:t>
            </a:r>
          </a:p>
        </p:txBody>
      </p:sp>
      <p:sp>
        <p:nvSpPr>
          <p:cNvPr id="3" name="Subtitle 2"/>
          <p:cNvSpPr>
            <a:spLocks noGrp="1"/>
          </p:cNvSpPr>
          <p:nvPr>
            <p:ph type="subTitle" idx="1"/>
          </p:nvPr>
        </p:nvSpPr>
        <p:spPr/>
        <p:txBody>
          <a:bodyPr/>
          <a:lstStyle/>
          <a:p>
            <a:pPr marL="0" indent="0">
              <a:buNone/>
            </a:pPr>
            <a:r>
              <a:rPr lang="en-GB" sz="2000" dirty="0"/>
              <a:t>The feeding worm attached to the hopper draws a specific amount of the filling under vacuum conditions into the nozzle to be extruded into casings. </a:t>
            </a:r>
          </a:p>
          <a:p>
            <a:pPr marL="0" indent="0">
              <a:buNone/>
            </a:pPr>
            <a:r>
              <a:rPr lang="en-GB" sz="2000" dirty="0"/>
              <a:t>The casings will automatically or manually be placed onto the linking nozzle. A specific amount of sausage filling will be extruded into a section of the casing. </a:t>
            </a:r>
          </a:p>
        </p:txBody>
      </p:sp>
      <p:grpSp>
        <p:nvGrpSpPr>
          <p:cNvPr id="4" name="Group 4"/>
          <p:cNvGrpSpPr>
            <a:grpSpLocks/>
          </p:cNvGrpSpPr>
          <p:nvPr/>
        </p:nvGrpSpPr>
        <p:grpSpPr bwMode="auto">
          <a:xfrm>
            <a:off x="4089400" y="3932238"/>
            <a:ext cx="5200650" cy="2536825"/>
            <a:chOff x="290188" y="1427500"/>
            <a:chExt cx="8602056" cy="4305756"/>
          </a:xfrm>
        </p:grpSpPr>
        <p:sp>
          <p:nvSpPr>
            <p:cNvPr id="5" name="Oval 4"/>
            <p:cNvSpPr/>
            <p:nvPr/>
          </p:nvSpPr>
          <p:spPr>
            <a:xfrm rot="20360643">
              <a:off x="2325168" y="3890242"/>
              <a:ext cx="540911" cy="169750"/>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Oval 5"/>
            <p:cNvSpPr/>
            <p:nvPr/>
          </p:nvSpPr>
          <p:spPr>
            <a:xfrm>
              <a:off x="4281374" y="1427500"/>
              <a:ext cx="1840673" cy="61164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Oval 6"/>
            <p:cNvSpPr/>
            <p:nvPr/>
          </p:nvSpPr>
          <p:spPr>
            <a:xfrm>
              <a:off x="6949167" y="3391765"/>
              <a:ext cx="1840673" cy="61164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p:cNvSpPr/>
            <p:nvPr/>
          </p:nvSpPr>
          <p:spPr>
            <a:xfrm>
              <a:off x="3850746" y="3645044"/>
              <a:ext cx="2809585" cy="2015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Rectangle 8"/>
            <p:cNvSpPr/>
            <p:nvPr/>
          </p:nvSpPr>
          <p:spPr>
            <a:xfrm>
              <a:off x="6804750" y="3688156"/>
              <a:ext cx="2087494" cy="1584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Isosceles Triangle 9"/>
            <p:cNvSpPr/>
            <p:nvPr/>
          </p:nvSpPr>
          <p:spPr>
            <a:xfrm rot="10800000">
              <a:off x="3995165" y="1734669"/>
              <a:ext cx="2305435" cy="18699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Rectangle 10"/>
            <p:cNvSpPr/>
            <p:nvPr/>
          </p:nvSpPr>
          <p:spPr>
            <a:xfrm>
              <a:off x="4669989" y="3141180"/>
              <a:ext cx="1063442" cy="503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Oval 11"/>
            <p:cNvSpPr/>
            <p:nvPr/>
          </p:nvSpPr>
          <p:spPr>
            <a:xfrm>
              <a:off x="6949167" y="5272502"/>
              <a:ext cx="575047" cy="460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Rectangle 12"/>
            <p:cNvSpPr/>
            <p:nvPr/>
          </p:nvSpPr>
          <p:spPr>
            <a:xfrm>
              <a:off x="2700654" y="3860602"/>
              <a:ext cx="1150092" cy="145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4" name="Group 14"/>
            <p:cNvGrpSpPr>
              <a:grpSpLocks/>
            </p:cNvGrpSpPr>
            <p:nvPr/>
          </p:nvGrpSpPr>
          <p:grpSpPr bwMode="auto">
            <a:xfrm rot="-1239357">
              <a:off x="290188" y="4351205"/>
              <a:ext cx="2160240" cy="172475"/>
              <a:chOff x="432046" y="692696"/>
              <a:chExt cx="4596545" cy="367747"/>
            </a:xfrm>
          </p:grpSpPr>
          <p:sp>
            <p:nvSpPr>
              <p:cNvPr id="19" name="Oval 18"/>
              <p:cNvSpPr/>
              <p:nvPr/>
            </p:nvSpPr>
            <p:spPr>
              <a:xfrm>
                <a:off x="414557" y="681575"/>
                <a:ext cx="1156535" cy="361942"/>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Oval 19"/>
              <p:cNvSpPr/>
              <p:nvPr/>
            </p:nvSpPr>
            <p:spPr>
              <a:xfrm>
                <a:off x="3877890" y="696858"/>
                <a:ext cx="1150946" cy="361942"/>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Oval 20"/>
              <p:cNvSpPr/>
              <p:nvPr/>
            </p:nvSpPr>
            <p:spPr>
              <a:xfrm>
                <a:off x="2721584" y="691763"/>
                <a:ext cx="1156531" cy="361942"/>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Oval 21"/>
              <p:cNvSpPr/>
              <p:nvPr/>
            </p:nvSpPr>
            <p:spPr>
              <a:xfrm>
                <a:off x="1568892" y="692046"/>
                <a:ext cx="1150946" cy="361939"/>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15" name="Rectangle 14"/>
            <p:cNvSpPr/>
            <p:nvPr/>
          </p:nvSpPr>
          <p:spPr>
            <a:xfrm>
              <a:off x="5003464" y="3860602"/>
              <a:ext cx="1297135" cy="9215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6" name="Straight Connector 15"/>
            <p:cNvCxnSpPr/>
            <p:nvPr/>
          </p:nvCxnSpPr>
          <p:spPr>
            <a:xfrm>
              <a:off x="2700654" y="3801323"/>
              <a:ext cx="79036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00654" y="4041132"/>
              <a:ext cx="79036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028363" y="5272502"/>
              <a:ext cx="575045" cy="460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cxnSp>
        <p:nvCxnSpPr>
          <p:cNvPr id="23" name="Straight Connector 22"/>
          <p:cNvCxnSpPr/>
          <p:nvPr/>
        </p:nvCxnSpPr>
        <p:spPr>
          <a:xfrm flipH="1" flipV="1">
            <a:off x="5435600" y="5013325"/>
            <a:ext cx="735013" cy="322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4"/>
          <p:cNvSpPr txBox="1">
            <a:spLocks noChangeArrowheads="1"/>
          </p:cNvSpPr>
          <p:nvPr/>
        </p:nvSpPr>
        <p:spPr bwMode="auto">
          <a:xfrm>
            <a:off x="3851275" y="6238875"/>
            <a:ext cx="1820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Filling table</a:t>
            </a:r>
          </a:p>
        </p:txBody>
      </p:sp>
      <p:sp>
        <p:nvSpPr>
          <p:cNvPr id="25" name="TextBox 25"/>
          <p:cNvSpPr txBox="1">
            <a:spLocks noChangeArrowheads="1"/>
          </p:cNvSpPr>
          <p:nvPr/>
        </p:nvSpPr>
        <p:spPr bwMode="auto">
          <a:xfrm>
            <a:off x="7812088" y="4149725"/>
            <a:ext cx="117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Feeding worm</a:t>
            </a:r>
          </a:p>
        </p:txBody>
      </p:sp>
      <p:sp>
        <p:nvSpPr>
          <p:cNvPr id="26" name="TextBox 26"/>
          <p:cNvSpPr txBox="1">
            <a:spLocks noChangeArrowheads="1"/>
          </p:cNvSpPr>
          <p:nvPr/>
        </p:nvSpPr>
        <p:spPr bwMode="auto">
          <a:xfrm>
            <a:off x="5086350" y="4402138"/>
            <a:ext cx="1176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Hopper</a:t>
            </a:r>
          </a:p>
        </p:txBody>
      </p:sp>
      <p:sp>
        <p:nvSpPr>
          <p:cNvPr id="27" name="TextBox 27"/>
          <p:cNvSpPr txBox="1">
            <a:spLocks noChangeArrowheads="1"/>
          </p:cNvSpPr>
          <p:nvPr/>
        </p:nvSpPr>
        <p:spPr bwMode="auto">
          <a:xfrm>
            <a:off x="5507038" y="6310313"/>
            <a:ext cx="221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Computer controls</a:t>
            </a:r>
          </a:p>
        </p:txBody>
      </p:sp>
      <p:cxnSp>
        <p:nvCxnSpPr>
          <p:cNvPr id="28" name="Straight Connector 27"/>
          <p:cNvCxnSpPr/>
          <p:nvPr/>
        </p:nvCxnSpPr>
        <p:spPr>
          <a:xfrm flipH="1">
            <a:off x="5722938" y="4222750"/>
            <a:ext cx="64928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83300" y="5662613"/>
            <a:ext cx="1087438" cy="71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948488" y="4294188"/>
            <a:ext cx="142875" cy="6477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Parallelogram 30"/>
          <p:cNvSpPr/>
          <p:nvPr/>
        </p:nvSpPr>
        <p:spPr>
          <a:xfrm rot="1664205">
            <a:off x="6800850" y="4440238"/>
            <a:ext cx="419100" cy="401637"/>
          </a:xfrm>
          <a:prstGeom prst="parallelogram">
            <a:avLst>
              <a:gd name="adj" fmla="val 8254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Parallelogram 31"/>
          <p:cNvSpPr/>
          <p:nvPr/>
        </p:nvSpPr>
        <p:spPr>
          <a:xfrm rot="1664205">
            <a:off x="6800850" y="4224338"/>
            <a:ext cx="419100" cy="401637"/>
          </a:xfrm>
          <a:prstGeom prst="parallelogram">
            <a:avLst>
              <a:gd name="adj" fmla="val 8254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3" name="Straight Connector 32"/>
          <p:cNvCxnSpPr/>
          <p:nvPr/>
        </p:nvCxnSpPr>
        <p:spPr>
          <a:xfrm flipH="1">
            <a:off x="7235825" y="4438650"/>
            <a:ext cx="727075"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9"/>
          <p:cNvSpPr txBox="1">
            <a:spLocks noChangeArrowheads="1"/>
          </p:cNvSpPr>
          <p:nvPr/>
        </p:nvSpPr>
        <p:spPr bwMode="auto">
          <a:xfrm>
            <a:off x="8099425" y="5302250"/>
            <a:ext cx="1176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Chilled sausage filling</a:t>
            </a:r>
          </a:p>
        </p:txBody>
      </p:sp>
      <p:cxnSp>
        <p:nvCxnSpPr>
          <p:cNvPr id="35" name="Straight Connector 34"/>
          <p:cNvCxnSpPr/>
          <p:nvPr/>
        </p:nvCxnSpPr>
        <p:spPr>
          <a:xfrm>
            <a:off x="3779838" y="6021388"/>
            <a:ext cx="2447925"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36" name="Group 35"/>
          <p:cNvGrpSpPr>
            <a:grpSpLocks/>
          </p:cNvGrpSpPr>
          <p:nvPr/>
        </p:nvGrpSpPr>
        <p:grpSpPr bwMode="auto">
          <a:xfrm>
            <a:off x="1042988" y="4149725"/>
            <a:ext cx="2627312" cy="1871663"/>
            <a:chOff x="179512" y="3861048"/>
            <a:chExt cx="2627784" cy="1872208"/>
          </a:xfrm>
        </p:grpSpPr>
        <p:sp>
          <p:nvSpPr>
            <p:cNvPr id="37" name="TextBox 44"/>
            <p:cNvSpPr txBox="1">
              <a:spLocks noChangeArrowheads="1"/>
            </p:cNvSpPr>
            <p:nvPr/>
          </p:nvSpPr>
          <p:spPr bwMode="auto">
            <a:xfrm>
              <a:off x="179512" y="3933056"/>
              <a:ext cx="25922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Futura Bk"/>
                </a:rPr>
                <a:t>The machine ensures optimum portioning accuracy, precise distribution of the filling and produces compact, firm sausages.</a:t>
              </a:r>
              <a:endParaRPr lang="en-GB" altLang="en-US" sz="1800"/>
            </a:p>
          </p:txBody>
        </p:sp>
        <p:sp>
          <p:nvSpPr>
            <p:cNvPr id="38" name="Rounded Rectangle 37"/>
            <p:cNvSpPr/>
            <p:nvPr/>
          </p:nvSpPr>
          <p:spPr>
            <a:xfrm>
              <a:off x="179512" y="3861048"/>
              <a:ext cx="2627784" cy="1872208"/>
            </a:xfrm>
            <a:prstGeom prst="roundRect">
              <a:avLst/>
            </a:prstGeom>
            <a:noFill/>
            <a:ln>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sp>
        <p:nvSpPr>
          <p:cNvPr id="39" name="TextBox 48"/>
          <p:cNvSpPr txBox="1">
            <a:spLocks noChangeArrowheads="1"/>
          </p:cNvSpPr>
          <p:nvPr/>
        </p:nvSpPr>
        <p:spPr bwMode="auto">
          <a:xfrm>
            <a:off x="3851275" y="4797425"/>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Linking nozzle</a:t>
            </a:r>
          </a:p>
        </p:txBody>
      </p:sp>
      <p:cxnSp>
        <p:nvCxnSpPr>
          <p:cNvPr id="40" name="Straight Connector 39"/>
          <p:cNvCxnSpPr/>
          <p:nvPr/>
        </p:nvCxnSpPr>
        <p:spPr>
          <a:xfrm flipH="1">
            <a:off x="5075238" y="6021388"/>
            <a:ext cx="647700"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72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Filling the sausages</a:t>
            </a:r>
          </a:p>
        </p:txBody>
      </p:sp>
      <p:sp>
        <p:nvSpPr>
          <p:cNvPr id="3" name="Subtitle 2"/>
          <p:cNvSpPr>
            <a:spLocks noGrp="1"/>
          </p:cNvSpPr>
          <p:nvPr>
            <p:ph type="subTitle" idx="1"/>
          </p:nvPr>
        </p:nvSpPr>
        <p:spPr>
          <a:xfrm>
            <a:off x="1169276" y="2571092"/>
            <a:ext cx="6865015" cy="3600000"/>
          </a:xfrm>
        </p:spPr>
        <p:txBody>
          <a:bodyPr/>
          <a:lstStyle/>
          <a:p>
            <a:pPr marL="0" indent="0">
              <a:buNone/>
            </a:pPr>
            <a:r>
              <a:rPr lang="en-GB" sz="2000" dirty="0"/>
              <a:t>A length portioning device, attached at the end of the nozzle, accurately portions a consistent weight of sausage filling and therefore creates a consistent length of sausage. </a:t>
            </a:r>
          </a:p>
          <a:p>
            <a:pPr marL="0" indent="0">
              <a:buNone/>
            </a:pPr>
            <a:endParaRPr lang="en-GB" sz="2000" dirty="0"/>
          </a:p>
          <a:p>
            <a:pPr marL="0" indent="0">
              <a:buNone/>
            </a:pPr>
            <a:r>
              <a:rPr lang="en-GB" sz="2000" dirty="0"/>
              <a:t>The sausage mixture passes through the calibrating horn of the length portioning device into the casing and onto the filling table.</a:t>
            </a:r>
          </a:p>
          <a:p>
            <a:pPr marL="0" indent="0">
              <a:buNone/>
            </a:pPr>
            <a:endParaRPr lang="en-US" sz="2000" dirty="0"/>
          </a:p>
        </p:txBody>
      </p:sp>
      <p:pic>
        <p:nvPicPr>
          <p:cNvPr id="12" name="Picture 11"/>
          <p:cNvPicPr>
            <a:picLocks noChangeAspect="1"/>
          </p:cNvPicPr>
          <p:nvPr/>
        </p:nvPicPr>
        <p:blipFill>
          <a:blip r:embed="rId2"/>
          <a:stretch>
            <a:fillRect/>
          </a:stretch>
        </p:blipFill>
        <p:spPr>
          <a:xfrm>
            <a:off x="9076985" y="1828799"/>
            <a:ext cx="2415789" cy="4688311"/>
          </a:xfrm>
          <a:prstGeom prst="rect">
            <a:avLst/>
          </a:prstGeom>
        </p:spPr>
      </p:pic>
    </p:spTree>
    <p:extLst>
      <p:ext uri="{BB962C8B-B14F-4D97-AF65-F5344CB8AC3E}">
        <p14:creationId xmlns:p14="http://schemas.microsoft.com/office/powerpoint/2010/main" val="114555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Casings</a:t>
            </a:r>
          </a:p>
        </p:txBody>
      </p:sp>
      <p:sp>
        <p:nvSpPr>
          <p:cNvPr id="3" name="Subtitle 2"/>
          <p:cNvSpPr>
            <a:spLocks noGrp="1"/>
          </p:cNvSpPr>
          <p:nvPr>
            <p:ph type="subTitle" idx="1"/>
          </p:nvPr>
        </p:nvSpPr>
        <p:spPr/>
        <p:txBody>
          <a:bodyPr/>
          <a:lstStyle/>
          <a:p>
            <a:pPr marL="0" indent="0">
              <a:buNone/>
            </a:pPr>
            <a:r>
              <a:rPr lang="en-GB" sz="2000" dirty="0"/>
              <a:t>Casings, known as sausage skins, play a significant role in the portioning of sausage meat. </a:t>
            </a:r>
          </a:p>
          <a:p>
            <a:pPr marL="0" indent="0">
              <a:buNone/>
            </a:pPr>
            <a:endParaRPr lang="en-GB" sz="2000" dirty="0"/>
          </a:p>
          <a:p>
            <a:pPr marL="0" indent="0">
              <a:buNone/>
            </a:pPr>
            <a:r>
              <a:rPr lang="en-GB" sz="2000" dirty="0"/>
              <a:t>Casings also improve the shelf life by providing moisture and oxygen resistant properties. They also contribute to minimising weight loss of the sausage during cooking.</a:t>
            </a:r>
          </a:p>
          <a:p>
            <a:pPr marL="0" indent="0">
              <a:buNone/>
            </a:pPr>
            <a:endParaRPr lang="en-GB" sz="2000" dirty="0"/>
          </a:p>
          <a:p>
            <a:pPr marL="0" indent="0">
              <a:buNone/>
            </a:pPr>
            <a:r>
              <a:rPr lang="en-GB" sz="2000" dirty="0"/>
              <a:t>Casings can be reformed or natural. Natural casings are produced from the small intestines of pigs or sheep, the intestines are flushed, scraped and cleaned. Alternatively, reformed casings are manufactured with collagen.</a:t>
            </a:r>
          </a:p>
          <a:p>
            <a:pPr marL="0" indent="0">
              <a:buNone/>
            </a:pPr>
            <a:endParaRPr lang="en-US" sz="2000" dirty="0"/>
          </a:p>
        </p:txBody>
      </p:sp>
    </p:spTree>
    <p:extLst>
      <p:ext uri="{BB962C8B-B14F-4D97-AF65-F5344CB8AC3E}">
        <p14:creationId xmlns:p14="http://schemas.microsoft.com/office/powerpoint/2010/main" val="3096741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Trimmed sausages</a:t>
            </a:r>
          </a:p>
        </p:txBody>
      </p:sp>
      <p:sp>
        <p:nvSpPr>
          <p:cNvPr id="3" name="Subtitle 2"/>
          <p:cNvSpPr>
            <a:spLocks noGrp="1"/>
          </p:cNvSpPr>
          <p:nvPr>
            <p:ph type="subTitle" idx="1"/>
          </p:nvPr>
        </p:nvSpPr>
        <p:spPr>
          <a:xfrm>
            <a:off x="1169276" y="2571092"/>
            <a:ext cx="6962670" cy="3600000"/>
          </a:xfrm>
        </p:spPr>
        <p:txBody>
          <a:bodyPr/>
          <a:lstStyle/>
          <a:p>
            <a:pPr marL="0" indent="0">
              <a:buNone/>
            </a:pPr>
            <a:r>
              <a:rPr lang="en-GB" sz="2000" dirty="0"/>
              <a:t>The connected sausages automatically or manually fed into an automatic link cutting machine. This machine snips and separates the sausages with great accuracy and precision reducing damage to the sausages. </a:t>
            </a:r>
          </a:p>
          <a:p>
            <a:pPr marL="0" indent="0">
              <a:buNone/>
            </a:pPr>
            <a:endParaRPr lang="en-GB" sz="2000" dirty="0"/>
          </a:p>
          <a:p>
            <a:pPr marL="0" indent="0">
              <a:buNone/>
            </a:pPr>
            <a:r>
              <a:rPr lang="en-GB" sz="2000" dirty="0"/>
              <a:t>The machine also mechanically stretches the casing in order to eliminate any residual air and separates the sausage from the chain.</a:t>
            </a:r>
          </a:p>
          <a:p>
            <a:pPr marL="0" indent="0">
              <a:buNone/>
            </a:pPr>
            <a:endParaRPr lang="en-GB" sz="2000" dirty="0"/>
          </a:p>
          <a:p>
            <a:pPr marL="0" indent="0">
              <a:buNone/>
            </a:pPr>
            <a:r>
              <a:rPr lang="en-GB" sz="2000" dirty="0"/>
              <a:t>If any air were to remain inside the sausage, it would result in the sausage bursting during cooking.</a:t>
            </a:r>
          </a:p>
          <a:p>
            <a:pPr marL="0" indent="0">
              <a:buNone/>
            </a:pPr>
            <a:endParaRPr lang="en-US" sz="2000" dirty="0"/>
          </a:p>
        </p:txBody>
      </p:sp>
      <p:pic>
        <p:nvPicPr>
          <p:cNvPr id="4" name="Picture 2" descr="C:\Users\Guest\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563" y="2283798"/>
            <a:ext cx="29654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rowcliffe\Desktop\link cutting mach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5" y="4442798"/>
            <a:ext cx="29337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18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Inspection and Modified Atmosphere Packing (MAP)</a:t>
            </a:r>
            <a:endParaRPr lang="en-US" dirty="0"/>
          </a:p>
        </p:txBody>
      </p:sp>
      <p:sp>
        <p:nvSpPr>
          <p:cNvPr id="3" name="Subtitle 2"/>
          <p:cNvSpPr>
            <a:spLocks noGrp="1"/>
          </p:cNvSpPr>
          <p:nvPr>
            <p:ph type="subTitle" idx="1"/>
          </p:nvPr>
        </p:nvSpPr>
        <p:spPr>
          <a:xfrm>
            <a:off x="1169276" y="2571092"/>
            <a:ext cx="7113590" cy="3600000"/>
          </a:xfrm>
        </p:spPr>
        <p:txBody>
          <a:bodyPr/>
          <a:lstStyle/>
          <a:p>
            <a:pPr marL="0" indent="0">
              <a:buNone/>
            </a:pPr>
            <a:endParaRPr lang="en-US" sz="2000" dirty="0"/>
          </a:p>
          <a:p>
            <a:pPr marL="0" indent="0">
              <a:buNone/>
            </a:pPr>
            <a:r>
              <a:rPr lang="en-GB" sz="2000" dirty="0"/>
              <a:t>The sausages are individually inspected by food technicians before they are packed into plastic trays. Irregular shaped or burst sausages will be removed from the production line.</a:t>
            </a:r>
          </a:p>
          <a:p>
            <a:pPr marL="0" indent="0">
              <a:buNone/>
            </a:pPr>
            <a:endParaRPr lang="en-GB" sz="2000" dirty="0"/>
          </a:p>
          <a:p>
            <a:pPr marL="0" indent="0">
              <a:buNone/>
            </a:pPr>
            <a:r>
              <a:rPr lang="en-GB" sz="2000" dirty="0"/>
              <a:t>The filled trays are placed on a conveyor belt to the packing machine for Modified Atmosphere Packaging (MAP). </a:t>
            </a:r>
          </a:p>
          <a:p>
            <a:pPr marL="0" indent="0">
              <a:buNone/>
            </a:pPr>
            <a:endParaRPr lang="en-GB" sz="2000" dirty="0"/>
          </a:p>
          <a:p>
            <a:pPr marL="0" indent="0">
              <a:buNone/>
            </a:pPr>
            <a:r>
              <a:rPr lang="en-GB" sz="2000" dirty="0"/>
              <a:t>The main advantage MAP is the increase in the shelf life of food products, such as sausages, without the addition of chemical preservatives which may alter the taste, colour, flavour or consistency of the product. </a:t>
            </a:r>
          </a:p>
          <a:p>
            <a:pPr marL="0" indent="0">
              <a:buNone/>
            </a:pPr>
            <a:endParaRPr lang="en-US" sz="2000" dirty="0"/>
          </a:p>
        </p:txBody>
      </p:sp>
      <p:pic>
        <p:nvPicPr>
          <p:cNvPr id="4" name="Picture 2" descr="C:\Users\Guest\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630" y="4538834"/>
            <a:ext cx="2762527" cy="186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Guest\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889" y="2456094"/>
            <a:ext cx="2769268" cy="191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238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Modified Atmosphere Packing</a:t>
            </a:r>
          </a:p>
        </p:txBody>
      </p:sp>
      <p:sp>
        <p:nvSpPr>
          <p:cNvPr id="3" name="Subtitle 2"/>
          <p:cNvSpPr>
            <a:spLocks noGrp="1"/>
          </p:cNvSpPr>
          <p:nvPr>
            <p:ph type="subTitle" idx="1"/>
          </p:nvPr>
        </p:nvSpPr>
        <p:spPr/>
        <p:txBody>
          <a:bodyPr/>
          <a:lstStyle/>
          <a:p>
            <a:pPr marL="0" indent="0">
              <a:buNone/>
            </a:pPr>
            <a:r>
              <a:rPr lang="en-GB" sz="2000" dirty="0"/>
              <a:t>The 3 main gases used for MAP are nitrogen (N2), Oxygen (O2) and carbon dioxide (CO2). The composition of the gas mixture is specific to the type of products being packaged.  It works by surrounding the food with gases that prevent or reduce the growth of bacteria, yeasts and moulds that spoil food. The shelf-life of food products is increased by days, or weeks.</a:t>
            </a:r>
          </a:p>
          <a:p>
            <a:pPr marL="0" indent="0">
              <a:buNone/>
            </a:pPr>
            <a:r>
              <a:rPr lang="en-GB" sz="2000" dirty="0"/>
              <a:t>The packaging of the sausages is done by a vacuum chamber machines which evacuates the normal atmosphere out of the package and replaces it with a corresponding gas mixture (modifying the atmosphere) before the packet is covered with film and heat sealed.  </a:t>
            </a:r>
          </a:p>
          <a:p>
            <a:pPr marL="0" indent="0">
              <a:buNone/>
            </a:pPr>
            <a:r>
              <a:rPr lang="en-GB" sz="2000" dirty="0"/>
              <a:t>Sealing time, pressure and temperature are all monitored and controlled, ensuring high-quality sealed packages every time.</a:t>
            </a:r>
          </a:p>
          <a:p>
            <a:pPr marL="0" indent="0">
              <a:buNone/>
            </a:pPr>
            <a:endParaRPr lang="en-US" sz="2000" dirty="0"/>
          </a:p>
        </p:txBody>
      </p:sp>
    </p:spTree>
    <p:extLst>
      <p:ext uri="{BB962C8B-B14F-4D97-AF65-F5344CB8AC3E}">
        <p14:creationId xmlns:p14="http://schemas.microsoft.com/office/powerpoint/2010/main" val="371405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 information - primary processing</a:t>
            </a:r>
          </a:p>
        </p:txBody>
      </p:sp>
      <p:sp>
        <p:nvSpPr>
          <p:cNvPr id="3" name="Subtitle 2"/>
          <p:cNvSpPr>
            <a:spLocks noGrp="1"/>
          </p:cNvSpPr>
          <p:nvPr>
            <p:ph type="subTitle" idx="1"/>
          </p:nvPr>
        </p:nvSpPr>
        <p:spPr/>
        <p:txBody>
          <a:bodyPr/>
          <a:lstStyle/>
          <a:p>
            <a:pPr marL="0" indent="0">
              <a:buFontTx/>
              <a:buNone/>
            </a:pPr>
            <a:r>
              <a:rPr lang="en-GB" altLang="en-US" sz="2000" dirty="0">
                <a:latin typeface="Arial" panose="020B0604020202020204" pitchFamily="34" charset="0"/>
                <a:cs typeface="Arial" panose="020B0604020202020204" pitchFamily="34" charset="0"/>
              </a:rPr>
              <a:t>When an animal is killed, the circulation of blood ceases, but within the muscles glucose continues to be broken down (in the production of ATP (Adenosine triphosphate) under anaerobic glycolysis. This is due to a lack of oxygen and results in the production of lactic acid. Lactic acid reduces the pH of the muscle and inhibits the growth of microorganisms, thereby slowing food spoilage and increasing the shelf-life of the meat.</a:t>
            </a:r>
          </a:p>
          <a:p>
            <a:pPr marL="0" indent="0">
              <a:buFontTx/>
              <a:buNone/>
            </a:pPr>
            <a:endParaRPr lang="en-GB" altLang="en-US" sz="2000" dirty="0">
              <a:latin typeface="Arial" panose="020B0604020202020204" pitchFamily="34" charset="0"/>
              <a:cs typeface="Arial" panose="020B0604020202020204" pitchFamily="34" charset="0"/>
            </a:endParaRPr>
          </a:p>
          <a:p>
            <a:pPr marL="0" indent="0">
              <a:buFontTx/>
              <a:buNone/>
            </a:pPr>
            <a:r>
              <a:rPr lang="en-GB" altLang="en-US" sz="2000" dirty="0">
                <a:latin typeface="Arial" panose="020B0604020202020204" pitchFamily="34" charset="0"/>
                <a:cs typeface="Arial" panose="020B0604020202020204" pitchFamily="34" charset="0"/>
              </a:rPr>
              <a:t>The chemical reactions within the muscles gradually slow down. As a result actin and myosin combine and the muscle contracts, but is no longer able to relax leading to rigor mortis, the point at which the muscles become firm and inextensible. </a:t>
            </a:r>
          </a:p>
        </p:txBody>
      </p:sp>
    </p:spTree>
    <p:extLst>
      <p:ext uri="{BB962C8B-B14F-4D97-AF65-F5344CB8AC3E}">
        <p14:creationId xmlns:p14="http://schemas.microsoft.com/office/powerpoint/2010/main" val="46278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20607"/>
            <a:ext cx="9720000" cy="720000"/>
          </a:xfrm>
        </p:spPr>
        <p:txBody>
          <a:bodyPr/>
          <a:lstStyle/>
          <a:p>
            <a:r>
              <a:rPr lang="en-US" dirty="0"/>
              <a:t>Materials used for packaging</a:t>
            </a:r>
            <a:endParaRPr lang="en-GB" dirty="0"/>
          </a:p>
        </p:txBody>
      </p:sp>
      <p:sp>
        <p:nvSpPr>
          <p:cNvPr id="3" name="Subtitle 2"/>
          <p:cNvSpPr>
            <a:spLocks noGrp="1"/>
          </p:cNvSpPr>
          <p:nvPr>
            <p:ph type="subTitle" idx="1"/>
          </p:nvPr>
        </p:nvSpPr>
        <p:spPr>
          <a:xfrm>
            <a:off x="1169275" y="1899884"/>
            <a:ext cx="10289907" cy="3600000"/>
          </a:xfrm>
        </p:spPr>
        <p:txBody>
          <a:bodyPr/>
          <a:lstStyle/>
          <a:p>
            <a:pPr marL="0" indent="0">
              <a:buFontTx/>
              <a:buNone/>
              <a:defRPr/>
            </a:pPr>
            <a:r>
              <a:rPr lang="en-GB" dirty="0">
                <a:latin typeface="Futura Bk"/>
              </a:rPr>
              <a:t>A range of synthetic materials suitable for meat packaging can be chosen. Packaging films have many requirements, some of these include:</a:t>
            </a:r>
          </a:p>
          <a:p>
            <a:pPr>
              <a:defRPr/>
            </a:pPr>
            <a:r>
              <a:rPr lang="en-GB" dirty="0">
                <a:latin typeface="Futura Bk"/>
              </a:rPr>
              <a:t>flexibility;</a:t>
            </a:r>
          </a:p>
          <a:p>
            <a:pPr>
              <a:defRPr/>
            </a:pPr>
            <a:r>
              <a:rPr lang="en-GB" dirty="0">
                <a:latin typeface="Futura Bk"/>
              </a:rPr>
              <a:t>mechanical strength;</a:t>
            </a:r>
          </a:p>
          <a:p>
            <a:pPr>
              <a:defRPr/>
            </a:pPr>
            <a:r>
              <a:rPr lang="en-GB" dirty="0">
                <a:latin typeface="Futura Bk"/>
              </a:rPr>
              <a:t>light weight;</a:t>
            </a:r>
          </a:p>
          <a:p>
            <a:pPr>
              <a:defRPr/>
            </a:pPr>
            <a:r>
              <a:rPr lang="en-GB" dirty="0">
                <a:latin typeface="Futura Bk"/>
              </a:rPr>
              <a:t>o</a:t>
            </a:r>
            <a:r>
              <a:rPr lang="en-GB" dirty="0" smtClean="0">
                <a:latin typeface="Futura Bk"/>
              </a:rPr>
              <a:t>dourless;</a:t>
            </a:r>
          </a:p>
          <a:p>
            <a:pPr>
              <a:defRPr/>
            </a:pPr>
            <a:r>
              <a:rPr lang="en-GB" dirty="0">
                <a:latin typeface="Futura Bk"/>
              </a:rPr>
              <a:t>hygienic (clean and toxicologically harmless</a:t>
            </a:r>
            <a:r>
              <a:rPr lang="en-GB" dirty="0" smtClean="0">
                <a:latin typeface="Futura Bk"/>
              </a:rPr>
              <a:t>);</a:t>
            </a:r>
          </a:p>
          <a:p>
            <a:pPr>
              <a:defRPr/>
            </a:pPr>
            <a:r>
              <a:rPr lang="en-US" dirty="0">
                <a:latin typeface="Futura Bk"/>
              </a:rPr>
              <a:t>r</a:t>
            </a:r>
            <a:r>
              <a:rPr lang="en-US" dirty="0" smtClean="0">
                <a:latin typeface="Futura Bk"/>
              </a:rPr>
              <a:t>ecycled materials;</a:t>
            </a:r>
            <a:endParaRPr lang="en-GB" dirty="0">
              <a:latin typeface="Futura Bk"/>
            </a:endParaRPr>
          </a:p>
          <a:p>
            <a:pPr>
              <a:defRPr/>
            </a:pPr>
            <a:r>
              <a:rPr lang="en-GB" dirty="0">
                <a:latin typeface="Futura Bk"/>
              </a:rPr>
              <a:t>easy to </a:t>
            </a:r>
            <a:r>
              <a:rPr lang="en-GB" dirty="0" smtClean="0">
                <a:latin typeface="Futura Bk"/>
              </a:rPr>
              <a:t>recycle;</a:t>
            </a:r>
            <a:endParaRPr lang="en-GB" dirty="0">
              <a:latin typeface="Futura Bk"/>
            </a:endParaRPr>
          </a:p>
          <a:p>
            <a:pPr>
              <a:defRPr/>
            </a:pPr>
            <a:r>
              <a:rPr lang="en-GB" dirty="0">
                <a:latin typeface="Futura Bk"/>
              </a:rPr>
              <a:t>resistance to hot and cold </a:t>
            </a:r>
            <a:r>
              <a:rPr lang="en-GB" dirty="0" smtClean="0">
                <a:latin typeface="Futura Bk"/>
              </a:rPr>
              <a:t>temperatures;</a:t>
            </a:r>
            <a:endParaRPr lang="en-GB" dirty="0">
              <a:latin typeface="Futura Bk"/>
            </a:endParaRPr>
          </a:p>
          <a:p>
            <a:pPr>
              <a:defRPr/>
            </a:pPr>
            <a:r>
              <a:rPr lang="en-GB" dirty="0">
                <a:latin typeface="Futura Bk"/>
              </a:rPr>
              <a:t>resistance to oil and </a:t>
            </a:r>
            <a:r>
              <a:rPr lang="en-GB" dirty="0" smtClean="0">
                <a:latin typeface="Futura Bk"/>
              </a:rPr>
              <a:t>fats;</a:t>
            </a:r>
            <a:endParaRPr lang="en-GB" dirty="0">
              <a:latin typeface="Futura Bk"/>
            </a:endParaRPr>
          </a:p>
          <a:p>
            <a:pPr>
              <a:defRPr/>
            </a:pPr>
            <a:r>
              <a:rPr lang="en-GB" dirty="0">
                <a:latin typeface="Futura Bk"/>
              </a:rPr>
              <a:t>good barrier properties against </a:t>
            </a:r>
            <a:r>
              <a:rPr lang="en-GB" dirty="0" smtClean="0">
                <a:latin typeface="Futura Bk"/>
              </a:rPr>
              <a:t>gases;</a:t>
            </a:r>
            <a:endParaRPr lang="en-GB" dirty="0">
              <a:latin typeface="Futura Bk"/>
            </a:endParaRPr>
          </a:p>
          <a:p>
            <a:pPr>
              <a:defRPr/>
            </a:pPr>
            <a:r>
              <a:rPr lang="en-GB" dirty="0">
                <a:latin typeface="Futura Bk"/>
              </a:rPr>
              <a:t>low-cost or economical.</a:t>
            </a:r>
          </a:p>
          <a:p>
            <a:pPr>
              <a:defRPr/>
            </a:pPr>
            <a:endParaRPr lang="en-GB" dirty="0">
              <a:latin typeface="Futura Bk"/>
            </a:endParaRPr>
          </a:p>
          <a:p>
            <a:pPr marL="0" indent="0">
              <a:buNone/>
            </a:pPr>
            <a:endParaRPr lang="en-GB" dirty="0"/>
          </a:p>
        </p:txBody>
      </p:sp>
    </p:spTree>
    <p:extLst>
      <p:ext uri="{BB962C8B-B14F-4D97-AF65-F5344CB8AC3E}">
        <p14:creationId xmlns:p14="http://schemas.microsoft.com/office/powerpoint/2010/main" val="4246850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Check weighed and cardboard sleeve label</a:t>
            </a:r>
            <a:endParaRPr lang="en-US" dirty="0"/>
          </a:p>
        </p:txBody>
      </p:sp>
      <p:sp>
        <p:nvSpPr>
          <p:cNvPr id="3" name="Subtitle 2"/>
          <p:cNvSpPr>
            <a:spLocks noGrp="1"/>
          </p:cNvSpPr>
          <p:nvPr>
            <p:ph type="subTitle" idx="1"/>
          </p:nvPr>
        </p:nvSpPr>
        <p:spPr>
          <a:xfrm>
            <a:off x="1169276" y="2277060"/>
            <a:ext cx="8090134" cy="3600000"/>
          </a:xfrm>
        </p:spPr>
        <p:txBody>
          <a:bodyPr/>
          <a:lstStyle/>
          <a:p>
            <a:pPr marL="0" indent="0">
              <a:buNone/>
            </a:pPr>
            <a:r>
              <a:rPr lang="en-GB" sz="2000" dirty="0"/>
              <a:t>Sausage packages are check weighed to ensure each packet is within the estimated weight range. Sausage packages which are either too light or heavy will be removed from the production line and inspected by a member of the Quality Assurance team.</a:t>
            </a:r>
          </a:p>
          <a:p>
            <a:pPr marL="0" indent="0">
              <a:buNone/>
            </a:pPr>
            <a:endParaRPr lang="en-GB" sz="2000" dirty="0"/>
          </a:p>
          <a:p>
            <a:pPr marL="0" indent="0">
              <a:buNone/>
            </a:pPr>
            <a:r>
              <a:rPr lang="en-GB" sz="2000" dirty="0"/>
              <a:t>The packages proceed via conveyor belt for the addition of an overwrapping cardboard sleeve. An automatic arm opens the cardboard sleeves and the sausage packet in transit moves through the sleeve and on towards the metal detector.</a:t>
            </a:r>
          </a:p>
          <a:p>
            <a:pPr marL="0" indent="0">
              <a:buNone/>
            </a:pPr>
            <a:endParaRPr lang="en-GB" sz="2000" dirty="0"/>
          </a:p>
          <a:p>
            <a:pPr marL="0" indent="0">
              <a:buNone/>
            </a:pPr>
            <a:r>
              <a:rPr lang="en-GB" sz="2000" dirty="0"/>
              <a:t>Ensuring the correct label is applied is a CCP in the sausage making process, for example, gluten-free sausages must not contain gluten.</a:t>
            </a:r>
          </a:p>
          <a:p>
            <a:pPr marL="0" indent="0">
              <a:buNone/>
            </a:pPr>
            <a:endParaRPr lang="en-US" sz="2000" dirty="0"/>
          </a:p>
        </p:txBody>
      </p:sp>
      <p:pic>
        <p:nvPicPr>
          <p:cNvPr id="4" name="Picture 2" descr="C:\Users\Uptal\Desktop\Check weigh 2.JPG"/>
          <p:cNvPicPr>
            <a:picLocks noChangeAspect="1" noChangeArrowheads="1"/>
          </p:cNvPicPr>
          <p:nvPr/>
        </p:nvPicPr>
        <p:blipFill>
          <a:blip r:embed="rId2">
            <a:extLst>
              <a:ext uri="{28A0092B-C50C-407E-A947-70E740481C1C}">
                <a14:useLocalDpi xmlns:a14="http://schemas.microsoft.com/office/drawing/2010/main" val="0"/>
              </a:ext>
            </a:extLst>
          </a:blip>
          <a:srcRect l="19905" r="18790"/>
          <a:stretch>
            <a:fillRect/>
          </a:stretch>
        </p:blipFill>
        <p:spPr bwMode="auto">
          <a:xfrm>
            <a:off x="9404703" y="4407595"/>
            <a:ext cx="2555875" cy="20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Uptal\Desktop\check wei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028" y="2283798"/>
            <a:ext cx="1815848" cy="205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303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Metal detection</a:t>
            </a:r>
          </a:p>
        </p:txBody>
      </p:sp>
      <p:sp>
        <p:nvSpPr>
          <p:cNvPr id="3" name="Subtitle 2"/>
          <p:cNvSpPr>
            <a:spLocks noGrp="1"/>
          </p:cNvSpPr>
          <p:nvPr>
            <p:ph type="subTitle" idx="1"/>
          </p:nvPr>
        </p:nvSpPr>
        <p:spPr/>
        <p:txBody>
          <a:bodyPr/>
          <a:lstStyle/>
          <a:p>
            <a:pPr marL="0" indent="0">
              <a:buNone/>
            </a:pPr>
            <a:r>
              <a:rPr lang="en-GB" sz="2000" dirty="0"/>
              <a:t>The metal detection unit is sensitive to metallic objects and another CCP within the sausage making process. All sausage packages must be passed through the metal detectors at the end of production, where no further possible contamination could take place. </a:t>
            </a:r>
          </a:p>
          <a:p>
            <a:pPr marL="0" indent="0">
              <a:buNone/>
            </a:pPr>
            <a:r>
              <a:rPr lang="en-GB" sz="2000" dirty="0"/>
              <a:t>Any packages failing the test must be removed from the production line and undergo an approved re-checking procedure. All packs failing metal detection must be broken down by the Quality Assurance department to determine the reason for failure.</a:t>
            </a:r>
          </a:p>
        </p:txBody>
      </p:sp>
      <p:sp>
        <p:nvSpPr>
          <p:cNvPr id="4" name="Parallelogram 3"/>
          <p:cNvSpPr/>
          <p:nvPr/>
        </p:nvSpPr>
        <p:spPr>
          <a:xfrm>
            <a:off x="3316288" y="5973763"/>
            <a:ext cx="1406525" cy="233362"/>
          </a:xfrm>
          <a:prstGeom prst="parallelogram">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5" name="Cube 4"/>
          <p:cNvSpPr/>
          <p:nvPr/>
        </p:nvSpPr>
        <p:spPr>
          <a:xfrm>
            <a:off x="4651375" y="4859338"/>
            <a:ext cx="1511300" cy="1439862"/>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6" name="Rectangle 5"/>
          <p:cNvSpPr/>
          <p:nvPr/>
        </p:nvSpPr>
        <p:spPr>
          <a:xfrm>
            <a:off x="4651375" y="5219700"/>
            <a:ext cx="115093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7" name="Rectangle 6"/>
          <p:cNvSpPr/>
          <p:nvPr/>
        </p:nvSpPr>
        <p:spPr>
          <a:xfrm>
            <a:off x="5802313" y="5973763"/>
            <a:ext cx="3240087" cy="233362"/>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8" name="Parallelogram 7"/>
          <p:cNvSpPr/>
          <p:nvPr/>
        </p:nvSpPr>
        <p:spPr>
          <a:xfrm>
            <a:off x="4629150" y="4859338"/>
            <a:ext cx="1533525" cy="360362"/>
          </a:xfrm>
          <a:prstGeom prst="parallelogram">
            <a:avLst>
              <a:gd name="adj" fmla="val 955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9" name="Down Arrow 8"/>
          <p:cNvSpPr/>
          <p:nvPr/>
        </p:nvSpPr>
        <p:spPr>
          <a:xfrm rot="16200000">
            <a:off x="7478713" y="4556125"/>
            <a:ext cx="225425" cy="1895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10" name="Down Arrow 9"/>
          <p:cNvSpPr/>
          <p:nvPr/>
        </p:nvSpPr>
        <p:spPr>
          <a:xfrm rot="16200000">
            <a:off x="3848100" y="4968875"/>
            <a:ext cx="188913" cy="1033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11" name="TextBox 16"/>
          <p:cNvSpPr txBox="1">
            <a:spLocks noChangeArrowheads="1"/>
          </p:cNvSpPr>
          <p:nvPr/>
        </p:nvSpPr>
        <p:spPr bwMode="auto">
          <a:xfrm>
            <a:off x="1625600" y="52101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cs typeface="Arial" panose="020B0604020202020204" pitchFamily="34" charset="0"/>
              </a:rPr>
              <a:t>From packaging</a:t>
            </a:r>
          </a:p>
        </p:txBody>
      </p:sp>
      <p:sp>
        <p:nvSpPr>
          <p:cNvPr id="12" name="TextBox 17"/>
          <p:cNvSpPr txBox="1">
            <a:spLocks noChangeArrowheads="1"/>
          </p:cNvSpPr>
          <p:nvPr/>
        </p:nvSpPr>
        <p:spPr bwMode="auto">
          <a:xfrm>
            <a:off x="9070975" y="5287963"/>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cs typeface="Arial" panose="020B0604020202020204" pitchFamily="34" charset="0"/>
              </a:rPr>
              <a:t>To boxing &amp; palletisation</a:t>
            </a:r>
          </a:p>
        </p:txBody>
      </p:sp>
      <p:sp>
        <p:nvSpPr>
          <p:cNvPr id="13" name="TextBox 18"/>
          <p:cNvSpPr txBox="1">
            <a:spLocks noChangeArrowheads="1"/>
          </p:cNvSpPr>
          <p:nvPr/>
        </p:nvSpPr>
        <p:spPr bwMode="auto">
          <a:xfrm>
            <a:off x="7242175" y="5891213"/>
            <a:ext cx="1512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cs typeface="Arial" panose="020B0604020202020204" pitchFamily="34" charset="0"/>
              </a:rPr>
              <a:t>Conveyor belt</a:t>
            </a:r>
          </a:p>
        </p:txBody>
      </p:sp>
      <p:sp>
        <p:nvSpPr>
          <p:cNvPr id="14" name="TextBox 19"/>
          <p:cNvSpPr txBox="1">
            <a:spLocks noChangeArrowheads="1"/>
          </p:cNvSpPr>
          <p:nvPr/>
        </p:nvSpPr>
        <p:spPr bwMode="auto">
          <a:xfrm>
            <a:off x="4748213" y="4857750"/>
            <a:ext cx="12779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500">
                <a:cs typeface="Arial" panose="020B0604020202020204" pitchFamily="34" charset="0"/>
              </a:rPr>
              <a:t>Search head</a:t>
            </a:r>
          </a:p>
        </p:txBody>
      </p:sp>
      <p:sp>
        <p:nvSpPr>
          <p:cNvPr id="15" name="Cube 14"/>
          <p:cNvSpPr/>
          <p:nvPr/>
        </p:nvSpPr>
        <p:spPr>
          <a:xfrm>
            <a:off x="4722813" y="5695950"/>
            <a:ext cx="936625" cy="758825"/>
          </a:xfrm>
          <a:prstGeom prst="cub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atin typeface="Arial" panose="020B0604020202020204" pitchFamily="34" charset="0"/>
              <a:cs typeface="Arial" panose="020B0604020202020204" pitchFamily="34" charset="0"/>
            </a:endParaRPr>
          </a:p>
        </p:txBody>
      </p:sp>
      <p:sp>
        <p:nvSpPr>
          <p:cNvPr id="16" name="TextBox 22"/>
          <p:cNvSpPr txBox="1">
            <a:spLocks noChangeArrowheads="1"/>
          </p:cNvSpPr>
          <p:nvPr/>
        </p:nvSpPr>
        <p:spPr bwMode="auto">
          <a:xfrm>
            <a:off x="4651375" y="5867400"/>
            <a:ext cx="1000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500">
                <a:cs typeface="Arial" panose="020B0604020202020204" pitchFamily="34" charset="0"/>
              </a:rPr>
              <a:t>Control unit</a:t>
            </a:r>
          </a:p>
        </p:txBody>
      </p:sp>
    </p:spTree>
    <p:extLst>
      <p:ext uri="{BB962C8B-B14F-4D97-AF65-F5344CB8AC3E}">
        <p14:creationId xmlns:p14="http://schemas.microsoft.com/office/powerpoint/2010/main" val="155310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Packaging, </a:t>
            </a:r>
            <a:r>
              <a:rPr lang="en-US" dirty="0" err="1"/>
              <a:t>palletisation</a:t>
            </a:r>
            <a:r>
              <a:rPr lang="en-US" dirty="0"/>
              <a:t> and distribution</a:t>
            </a:r>
          </a:p>
        </p:txBody>
      </p:sp>
      <p:sp>
        <p:nvSpPr>
          <p:cNvPr id="3" name="Subtitle 2"/>
          <p:cNvSpPr>
            <a:spLocks noGrp="1"/>
          </p:cNvSpPr>
          <p:nvPr>
            <p:ph type="subTitle" idx="1"/>
          </p:nvPr>
        </p:nvSpPr>
        <p:spPr>
          <a:xfrm>
            <a:off x="1169276" y="2571092"/>
            <a:ext cx="7007058" cy="3600000"/>
          </a:xfrm>
        </p:spPr>
        <p:txBody>
          <a:bodyPr/>
          <a:lstStyle/>
          <a:p>
            <a:pPr marL="0" indent="0">
              <a:buNone/>
            </a:pPr>
            <a:r>
              <a:rPr lang="en-GB" sz="2000" dirty="0"/>
              <a:t>A final visual check is conducted before the sausage are packed into boxes, these boxes are closed and scanned to ensure traceability before being palletised. </a:t>
            </a:r>
          </a:p>
          <a:p>
            <a:pPr marL="0" indent="0">
              <a:buNone/>
            </a:pPr>
            <a:endParaRPr lang="en-GB" sz="2000" dirty="0"/>
          </a:p>
          <a:p>
            <a:pPr marL="0" indent="0">
              <a:buNone/>
            </a:pPr>
            <a:r>
              <a:rPr lang="en-GB" sz="2000" dirty="0"/>
              <a:t>The finished products are stored in a cool room prior to distribution. </a:t>
            </a:r>
          </a:p>
          <a:p>
            <a:pPr marL="0" indent="0">
              <a:buNone/>
            </a:pPr>
            <a:endParaRPr lang="en-GB" sz="2000" dirty="0"/>
          </a:p>
          <a:p>
            <a:pPr marL="0" indent="0">
              <a:buNone/>
            </a:pPr>
            <a:r>
              <a:rPr lang="en-GB" sz="2000" dirty="0"/>
              <a:t>A infra-red thermometer is used to monitor the temperature of the final goods. This allows the temperature to be checked without damaging the food products.</a:t>
            </a:r>
            <a:endParaRPr lang="en-US" sz="2000" dirty="0"/>
          </a:p>
        </p:txBody>
      </p:sp>
      <p:pic>
        <p:nvPicPr>
          <p:cNvPr id="4" name="Picture 3" descr="C:\Users\mrowcliffe\Desktop\Smaller pics\iStock_000019361452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896" y="4456436"/>
            <a:ext cx="31480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rowcliffe\Desktop\laser temper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716" y="2283797"/>
            <a:ext cx="2865419" cy="204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21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Cold chain</a:t>
            </a:r>
          </a:p>
        </p:txBody>
      </p:sp>
      <p:sp>
        <p:nvSpPr>
          <p:cNvPr id="3" name="Subtitle 2"/>
          <p:cNvSpPr>
            <a:spLocks noGrp="1"/>
          </p:cNvSpPr>
          <p:nvPr>
            <p:ph type="subTitle" idx="1"/>
          </p:nvPr>
        </p:nvSpPr>
        <p:spPr/>
        <p:txBody>
          <a:bodyPr/>
          <a:lstStyle/>
          <a:p>
            <a:pPr marL="0" indent="0">
              <a:buNone/>
            </a:pPr>
            <a:r>
              <a:rPr lang="en-GB" sz="2000" dirty="0"/>
              <a:t>A quality assurance system, referred to as the cold chain, is in place to measure, control and document the temperature of the sausages between their journey from  manufacture, to storage and to the retailer. This ensures the quality and integrity of the food product.</a:t>
            </a:r>
          </a:p>
          <a:p>
            <a:pPr marL="0" indent="0">
              <a:buNone/>
            </a:pPr>
            <a:r>
              <a:rPr lang="en-GB" sz="2000" dirty="0"/>
              <a:t>The cold chain ensures that the temperature of the sausages remains within a safe range during the storage and distribution system to help extend and ensure the shelf-life of food products. </a:t>
            </a:r>
          </a:p>
          <a:p>
            <a:pPr marL="0" indent="0">
              <a:buNone/>
            </a:pPr>
            <a:r>
              <a:rPr lang="en-GB" sz="2000" dirty="0"/>
              <a:t>Refrigerated and insulated transport vehicles are involved when moving the food product from the cold store of the manufacturer to storage and/or the retailer.</a:t>
            </a:r>
            <a:endParaRPr lang="en-US" sz="2000" dirty="0"/>
          </a:p>
        </p:txBody>
      </p:sp>
      <p:grpSp>
        <p:nvGrpSpPr>
          <p:cNvPr id="4" name="Group 3"/>
          <p:cNvGrpSpPr>
            <a:grpSpLocks/>
          </p:cNvGrpSpPr>
          <p:nvPr/>
        </p:nvGrpSpPr>
        <p:grpSpPr bwMode="auto">
          <a:xfrm>
            <a:off x="1178616" y="5402232"/>
            <a:ext cx="7477125" cy="990600"/>
            <a:chOff x="143508" y="5343834"/>
            <a:chExt cx="7476605" cy="990994"/>
          </a:xfrm>
        </p:grpSpPr>
        <p:sp>
          <p:nvSpPr>
            <p:cNvPr id="5" name="TextBox 4"/>
            <p:cNvSpPr txBox="1">
              <a:spLocks noChangeArrowheads="1"/>
            </p:cNvSpPr>
            <p:nvPr/>
          </p:nvSpPr>
          <p:spPr bwMode="auto">
            <a:xfrm>
              <a:off x="377534" y="5494643"/>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Supplier</a:t>
              </a:r>
            </a:p>
          </p:txBody>
        </p:sp>
        <p:sp>
          <p:nvSpPr>
            <p:cNvPr id="6" name="TextBox 5"/>
            <p:cNvSpPr txBox="1">
              <a:spLocks noChangeArrowheads="1"/>
            </p:cNvSpPr>
            <p:nvPr/>
          </p:nvSpPr>
          <p:spPr bwMode="auto">
            <a:xfrm>
              <a:off x="2411760" y="5343834"/>
              <a:ext cx="1008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Sausage factory</a:t>
              </a:r>
            </a:p>
          </p:txBody>
        </p:sp>
        <p:sp>
          <p:nvSpPr>
            <p:cNvPr id="7" name="TextBox 6"/>
            <p:cNvSpPr txBox="1">
              <a:spLocks noChangeArrowheads="1"/>
            </p:cNvSpPr>
            <p:nvPr/>
          </p:nvSpPr>
          <p:spPr bwMode="auto">
            <a:xfrm>
              <a:off x="4417910" y="5502546"/>
              <a:ext cx="1296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Warehouse </a:t>
              </a:r>
            </a:p>
          </p:txBody>
        </p:sp>
        <p:sp>
          <p:nvSpPr>
            <p:cNvPr id="8" name="TextBox 7"/>
            <p:cNvSpPr txBox="1">
              <a:spLocks noChangeArrowheads="1"/>
            </p:cNvSpPr>
            <p:nvPr/>
          </p:nvSpPr>
          <p:spPr bwMode="auto">
            <a:xfrm>
              <a:off x="6452136" y="5345846"/>
              <a:ext cx="1008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Retail outlet</a:t>
              </a:r>
            </a:p>
          </p:txBody>
        </p:sp>
        <p:cxnSp>
          <p:nvCxnSpPr>
            <p:cNvPr id="9" name="Straight Arrow Connector 8"/>
            <p:cNvCxnSpPr/>
            <p:nvPr/>
          </p:nvCxnSpPr>
          <p:spPr>
            <a:xfrm flipV="1">
              <a:off x="1702325" y="5656696"/>
              <a:ext cx="431770" cy="14293"/>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508" y="6164898"/>
              <a:ext cx="647655"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1"/>
            <p:cNvSpPr txBox="1">
              <a:spLocks noChangeArrowheads="1"/>
            </p:cNvSpPr>
            <p:nvPr/>
          </p:nvSpPr>
          <p:spPr bwMode="auto">
            <a:xfrm>
              <a:off x="723611" y="5996274"/>
              <a:ext cx="2628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Refrigerator transport </a:t>
              </a:r>
            </a:p>
          </p:txBody>
        </p:sp>
        <p:sp>
          <p:nvSpPr>
            <p:cNvPr id="12" name="Rounded Rectangle 11"/>
            <p:cNvSpPr/>
            <p:nvPr/>
          </p:nvSpPr>
          <p:spPr>
            <a:xfrm>
              <a:off x="143508" y="5386714"/>
              <a:ext cx="1476272" cy="5399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Rounded Rectangle 12"/>
            <p:cNvSpPr/>
            <p:nvPr/>
          </p:nvSpPr>
          <p:spPr>
            <a:xfrm>
              <a:off x="2176955" y="5381949"/>
              <a:ext cx="1476272" cy="5399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Rounded Rectangle 13"/>
            <p:cNvSpPr/>
            <p:nvPr/>
          </p:nvSpPr>
          <p:spPr>
            <a:xfrm>
              <a:off x="4113570" y="5374009"/>
              <a:ext cx="1476272" cy="57013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ounded Rectangle 14"/>
            <p:cNvSpPr/>
            <p:nvPr/>
          </p:nvSpPr>
          <p:spPr>
            <a:xfrm>
              <a:off x="6143841" y="5402595"/>
              <a:ext cx="1476272" cy="5383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6" name="Straight Arrow Connector 15"/>
            <p:cNvCxnSpPr/>
            <p:nvPr/>
          </p:nvCxnSpPr>
          <p:spPr>
            <a:xfrm flipV="1">
              <a:off x="5700959" y="5683694"/>
              <a:ext cx="431770" cy="12705"/>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81800" y="5670989"/>
              <a:ext cx="431770" cy="12705"/>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production – ingredient intake</a:t>
            </a:r>
          </a:p>
        </p:txBody>
      </p:sp>
      <p:sp>
        <p:nvSpPr>
          <p:cNvPr id="3" name="Subtitle 2"/>
          <p:cNvSpPr>
            <a:spLocks noGrp="1"/>
          </p:cNvSpPr>
          <p:nvPr>
            <p:ph type="subTitle" idx="1"/>
          </p:nvPr>
        </p:nvSpPr>
        <p:spPr>
          <a:xfrm>
            <a:off x="1169277" y="2571092"/>
            <a:ext cx="6847260" cy="3600000"/>
          </a:xfrm>
        </p:spPr>
        <p:txBody>
          <a:bodyPr/>
          <a:lstStyle/>
          <a:p>
            <a:pPr marL="0" indent="0">
              <a:buNone/>
            </a:pPr>
            <a:r>
              <a:rPr lang="en-GB" sz="2000" dirty="0"/>
              <a:t>A transit document is checked when fresh or frozen beef is delivered. Each delivery is inspected to ensure it complies with certain specifications.</a:t>
            </a:r>
          </a:p>
          <a:p>
            <a:pPr marL="0" indent="0">
              <a:buNone/>
            </a:pPr>
            <a:r>
              <a:rPr lang="en-GB" sz="2000" dirty="0"/>
              <a:t>Checks, including temperature checks, are carried out before the goods are accepted. These checks are recorded and maintained to ensure quality and traceability of the products. A database is used to record details of each delivery.</a:t>
            </a:r>
          </a:p>
          <a:p>
            <a:pPr marL="0" indent="0">
              <a:buNone/>
            </a:pPr>
            <a:r>
              <a:rPr lang="en-GB" sz="2000" dirty="0"/>
              <a:t>The First In First Out (FIFO) inventory method is used for stock rotation to ensure ingredients are not wasted. This means the meat which is delivered first to the factory, will be used first in burger production.</a:t>
            </a:r>
          </a:p>
          <a:p>
            <a:pPr marL="0" indent="0">
              <a:buNone/>
            </a:pPr>
            <a:endParaRPr lang="en-US" sz="2000" dirty="0"/>
          </a:p>
        </p:txBody>
      </p:sp>
      <p:pic>
        <p:nvPicPr>
          <p:cNvPr id="4" name="Picture 2" descr="C:\Users\mrowcliffe\Desktop\Smaller pics\iStock_000023891317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069" y="3677129"/>
            <a:ext cx="374173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499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production – ingredient intake</a:t>
            </a:r>
          </a:p>
        </p:txBody>
      </p:sp>
      <p:sp>
        <p:nvSpPr>
          <p:cNvPr id="3" name="Subtitle 2"/>
          <p:cNvSpPr>
            <a:spLocks noGrp="1"/>
          </p:cNvSpPr>
          <p:nvPr>
            <p:ph type="subTitle" idx="1"/>
          </p:nvPr>
        </p:nvSpPr>
        <p:spPr>
          <a:xfrm>
            <a:off x="1169277" y="2571092"/>
            <a:ext cx="6358988" cy="3600000"/>
          </a:xfrm>
        </p:spPr>
        <p:txBody>
          <a:bodyPr/>
          <a:lstStyle/>
          <a:p>
            <a:pPr marL="0" indent="0">
              <a:buNone/>
            </a:pPr>
            <a:r>
              <a:rPr lang="en-GB" sz="2000" dirty="0"/>
              <a:t>To ensure traceability</a:t>
            </a:r>
            <a:r>
              <a:rPr lang="en-GB" sz="2000"/>
              <a:t>, </a:t>
            </a:r>
            <a:r>
              <a:rPr lang="en-GB" sz="2000" smtClean="0"/>
              <a:t>legislation </a:t>
            </a:r>
            <a:r>
              <a:rPr lang="en-GB" sz="2000" dirty="0"/>
              <a:t>states that beef sourced from different countries cannot be mixed. The factory stores UK and Irish beef separately to ensure the meats are not mixed. </a:t>
            </a:r>
          </a:p>
          <a:p>
            <a:pPr marL="0" indent="0">
              <a:buNone/>
            </a:pPr>
            <a:endParaRPr lang="en-GB" sz="2000" dirty="0"/>
          </a:p>
          <a:p>
            <a:pPr marL="0" indent="0">
              <a:buNone/>
            </a:pPr>
            <a:r>
              <a:rPr lang="en-GB" sz="2000" dirty="0"/>
              <a:t>Random checks are carried out by trained meat inspectors. Particles such as bone or gristle are removed and reported. This aims to help improve the quality of the ingredients used. </a:t>
            </a:r>
          </a:p>
          <a:p>
            <a:pPr marL="0" indent="0">
              <a:buNone/>
            </a:pPr>
            <a:endParaRPr lang="en-US" sz="2000" dirty="0"/>
          </a:p>
        </p:txBody>
      </p:sp>
      <p:pic>
        <p:nvPicPr>
          <p:cNvPr id="4" name="Picture 3" descr="C:\Users\mrowcliffe\Desktop\Smaller pics\iStock_000025696405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247" y="2571092"/>
            <a:ext cx="4279729" cy="284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033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blending</a:t>
            </a:r>
          </a:p>
        </p:txBody>
      </p:sp>
      <p:sp>
        <p:nvSpPr>
          <p:cNvPr id="3" name="Subtitle 2"/>
          <p:cNvSpPr>
            <a:spLocks noGrp="1"/>
          </p:cNvSpPr>
          <p:nvPr>
            <p:ph type="subTitle" idx="1"/>
          </p:nvPr>
        </p:nvSpPr>
        <p:spPr>
          <a:xfrm>
            <a:off x="1169276" y="2571092"/>
            <a:ext cx="7601862" cy="3600000"/>
          </a:xfrm>
        </p:spPr>
        <p:txBody>
          <a:bodyPr/>
          <a:lstStyle/>
          <a:p>
            <a:pPr marL="0" indent="0">
              <a:buNone/>
            </a:pPr>
            <a:r>
              <a:rPr lang="en-GB" sz="2000" dirty="0"/>
              <a:t>At the beginning of the burger making process, the chilled and frozen meat are transferred from the stores to the manufacture floor and placed into large hoppers. The process of batch formulation is computer controlled to ensure a consistent amount of meat is added.</a:t>
            </a:r>
          </a:p>
          <a:p>
            <a:pPr marL="0" indent="0">
              <a:buNone/>
            </a:pPr>
            <a:r>
              <a:rPr lang="en-GB" sz="2000" dirty="0"/>
              <a:t>A combination of 70% chilled and 30% frozen meat is used. The meat will increase in temperature due to the mechanical action of the grinder. </a:t>
            </a:r>
          </a:p>
          <a:p>
            <a:pPr marL="0" indent="0">
              <a:buNone/>
            </a:pPr>
            <a:r>
              <a:rPr lang="en-GB" sz="2000" dirty="0"/>
              <a:t>The addition of frozen meat helps to maintain a low temperature. The frozen meat also helps to ensure the mixture is stiff enough to form burgers in the forming machine without sticking to the machinery and causing problems and delays.</a:t>
            </a:r>
          </a:p>
          <a:p>
            <a:pPr marL="0" indent="0">
              <a:buNone/>
            </a:pPr>
            <a:endParaRPr lang="en-US" sz="2000" dirty="0"/>
          </a:p>
        </p:txBody>
      </p:sp>
      <p:pic>
        <p:nvPicPr>
          <p:cNvPr id="4" name="Picture 2" descr="C:\Users\mrowcliffe\Downloads\iStock_000024353816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188" y="2505371"/>
            <a:ext cx="2617602" cy="391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8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blending</a:t>
            </a:r>
          </a:p>
        </p:txBody>
      </p:sp>
      <p:sp>
        <p:nvSpPr>
          <p:cNvPr id="3" name="Subtitle 2"/>
          <p:cNvSpPr>
            <a:spLocks noGrp="1"/>
          </p:cNvSpPr>
          <p:nvPr>
            <p:ph type="subTitle" idx="1"/>
          </p:nvPr>
        </p:nvSpPr>
        <p:spPr>
          <a:xfrm>
            <a:off x="1169276" y="2571092"/>
            <a:ext cx="6634196" cy="3600000"/>
          </a:xfrm>
        </p:spPr>
        <p:txBody>
          <a:bodyPr/>
          <a:lstStyle/>
          <a:p>
            <a:pPr marL="0" indent="0">
              <a:buNone/>
            </a:pPr>
            <a:r>
              <a:rPr lang="en-GB" sz="2000" dirty="0"/>
              <a:t>The initial mincing takes place and the meat is mixed in the pre-blenders.</a:t>
            </a:r>
          </a:p>
          <a:p>
            <a:pPr marL="0" indent="0">
              <a:buNone/>
            </a:pPr>
            <a:endParaRPr lang="en-GB" sz="2000" dirty="0"/>
          </a:p>
          <a:p>
            <a:pPr marL="0" indent="0">
              <a:buNone/>
            </a:pPr>
            <a:r>
              <a:rPr lang="en-GB" sz="2000" dirty="0"/>
              <a:t>Two separate mincers are used for the forequarter and flank meat.</a:t>
            </a:r>
          </a:p>
          <a:p>
            <a:pPr marL="0" indent="0">
              <a:buNone/>
            </a:pPr>
            <a:endParaRPr lang="en-GB" sz="2000" dirty="0"/>
          </a:p>
          <a:p>
            <a:pPr marL="0" indent="0">
              <a:buNone/>
            </a:pPr>
            <a:r>
              <a:rPr lang="en-GB" sz="2000" dirty="0"/>
              <a:t>The final mincing mixes a combination of both the flank and forequarter meat to ensure a consistent burger is produced. Samples are taken to be analysed to ensure consistency.</a:t>
            </a:r>
          </a:p>
        </p:txBody>
      </p:sp>
      <p:sp>
        <p:nvSpPr>
          <p:cNvPr id="4" name="Rectangle 3"/>
          <p:cNvSpPr/>
          <p:nvPr/>
        </p:nvSpPr>
        <p:spPr>
          <a:xfrm>
            <a:off x="8717132" y="3075467"/>
            <a:ext cx="1449388" cy="1223963"/>
          </a:xfrm>
          <a:prstGeom prst="rect">
            <a:avLst/>
          </a:prstGeom>
          <a:noFill/>
          <a:ln>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ysClr val="windowText" lastClr="000000"/>
                </a:solidFill>
              </a:rPr>
              <a:t>Forequarter mincing</a:t>
            </a:r>
          </a:p>
        </p:txBody>
      </p:sp>
      <p:sp>
        <p:nvSpPr>
          <p:cNvPr id="5" name="Rectangle 4"/>
          <p:cNvSpPr/>
          <p:nvPr/>
        </p:nvSpPr>
        <p:spPr>
          <a:xfrm>
            <a:off x="9518820" y="4947130"/>
            <a:ext cx="1295400" cy="1223962"/>
          </a:xfrm>
          <a:prstGeom prst="rect">
            <a:avLst/>
          </a:prstGeom>
          <a:noFill/>
          <a:ln>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ysClr val="windowText" lastClr="000000"/>
                </a:solidFill>
                <a:latin typeface="Futura Bk"/>
              </a:rPr>
              <a:t>Final mincing</a:t>
            </a:r>
          </a:p>
        </p:txBody>
      </p:sp>
      <p:sp>
        <p:nvSpPr>
          <p:cNvPr id="6" name="Rectangle 5"/>
          <p:cNvSpPr/>
          <p:nvPr/>
        </p:nvSpPr>
        <p:spPr>
          <a:xfrm>
            <a:off x="10318920" y="3075467"/>
            <a:ext cx="1423987" cy="1223963"/>
          </a:xfrm>
          <a:prstGeom prst="rect">
            <a:avLst/>
          </a:prstGeom>
          <a:noFill/>
          <a:ln>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ysClr val="windowText" lastClr="000000"/>
                </a:solidFill>
                <a:latin typeface="Futura Bk"/>
              </a:rPr>
              <a:t>Flank mincing</a:t>
            </a:r>
          </a:p>
        </p:txBody>
      </p:sp>
      <p:sp>
        <p:nvSpPr>
          <p:cNvPr id="7" name="Up Arrow 6"/>
          <p:cNvSpPr/>
          <p:nvPr/>
        </p:nvSpPr>
        <p:spPr>
          <a:xfrm rot="10800000">
            <a:off x="9850607" y="4331180"/>
            <a:ext cx="279400" cy="544512"/>
          </a:xfrm>
          <a:prstGeom prst="upArrow">
            <a:avLst/>
          </a:prstGeom>
          <a:solidFill>
            <a:srgbClr val="92D050"/>
          </a:solidFill>
          <a:ln>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92D050"/>
              </a:solidFill>
            </a:endParaRPr>
          </a:p>
        </p:txBody>
      </p:sp>
      <p:sp>
        <p:nvSpPr>
          <p:cNvPr id="8" name="Up Arrow 7"/>
          <p:cNvSpPr/>
          <p:nvPr/>
        </p:nvSpPr>
        <p:spPr>
          <a:xfrm rot="10800000">
            <a:off x="10288757" y="4299430"/>
            <a:ext cx="279400" cy="576262"/>
          </a:xfrm>
          <a:prstGeom prst="upArrow">
            <a:avLst/>
          </a:prstGeom>
          <a:solidFill>
            <a:srgbClr val="92D050"/>
          </a:solidFill>
          <a:ln>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92D050"/>
              </a:solidFill>
            </a:endParaRPr>
          </a:p>
        </p:txBody>
      </p:sp>
      <p:sp>
        <p:nvSpPr>
          <p:cNvPr id="9" name="TextBox 9"/>
          <p:cNvSpPr txBox="1">
            <a:spLocks noChangeArrowheads="1"/>
          </p:cNvSpPr>
          <p:nvPr/>
        </p:nvSpPr>
        <p:spPr bwMode="auto">
          <a:xfrm>
            <a:off x="8694907" y="2643667"/>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Pre-blenders</a:t>
            </a:r>
          </a:p>
        </p:txBody>
      </p:sp>
    </p:spTree>
    <p:extLst>
      <p:ext uri="{BB962C8B-B14F-4D97-AF65-F5344CB8AC3E}">
        <p14:creationId xmlns:p14="http://schemas.microsoft.com/office/powerpoint/2010/main" val="860838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forming and checking</a:t>
            </a:r>
          </a:p>
        </p:txBody>
      </p:sp>
      <p:sp>
        <p:nvSpPr>
          <p:cNvPr id="3" name="Subtitle 2"/>
          <p:cNvSpPr>
            <a:spLocks noGrp="1"/>
          </p:cNvSpPr>
          <p:nvPr>
            <p:ph type="subTitle" idx="1"/>
          </p:nvPr>
        </p:nvSpPr>
        <p:spPr>
          <a:xfrm>
            <a:off x="1169276" y="2571092"/>
            <a:ext cx="6279089" cy="3600000"/>
          </a:xfrm>
        </p:spPr>
        <p:txBody>
          <a:bodyPr/>
          <a:lstStyle/>
          <a:p>
            <a:pPr marL="0" indent="0">
              <a:buNone/>
            </a:pPr>
            <a:r>
              <a:rPr lang="en-GB" sz="2000" dirty="0"/>
              <a:t>Once the mince mixture has been tested and approved, minced beef is transferred to the burger forming machines. These machines use pressures of 45-70kg (100-150 pounds) per square inch to press the mixture into the mould plate. </a:t>
            </a:r>
          </a:p>
          <a:p>
            <a:pPr marL="0" indent="0">
              <a:buNone/>
            </a:pPr>
            <a:endParaRPr lang="en-GB" sz="2000" dirty="0"/>
          </a:p>
          <a:p>
            <a:pPr marL="0" indent="0">
              <a:buNone/>
            </a:pPr>
            <a:r>
              <a:rPr lang="en-GB" sz="2000" dirty="0"/>
              <a:t>Once filled, the meat inside the mould plate is punched out onto a conveyor belt to produce ‘patties’.</a:t>
            </a:r>
          </a:p>
          <a:p>
            <a:pPr marL="0" indent="0">
              <a:buNone/>
            </a:pPr>
            <a:endParaRPr lang="en-US" sz="2000" dirty="0"/>
          </a:p>
        </p:txBody>
      </p:sp>
      <p:pic>
        <p:nvPicPr>
          <p:cNvPr id="4" name="Picture 2" descr="C:\Users\Guest\Downloads\iStock_000014123533_Extra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555" y="2571092"/>
            <a:ext cx="4206107" cy="279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3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 information - primary processing</a:t>
            </a:r>
          </a:p>
        </p:txBody>
      </p:sp>
      <p:sp>
        <p:nvSpPr>
          <p:cNvPr id="3" name="Subtitle 2"/>
          <p:cNvSpPr>
            <a:spLocks noGrp="1"/>
          </p:cNvSpPr>
          <p:nvPr>
            <p:ph type="subTitle" idx="1"/>
          </p:nvPr>
        </p:nvSpPr>
        <p:spPr/>
        <p:txBody>
          <a:bodyPr/>
          <a:lstStyle/>
          <a:p>
            <a:pPr marL="0" indent="0">
              <a:buNone/>
              <a:defRPr/>
            </a:pPr>
            <a:r>
              <a:rPr lang="en-GB" sz="2000" dirty="0">
                <a:latin typeface="Arial" panose="020B0604020202020204" pitchFamily="34" charset="0"/>
                <a:cs typeface="Arial" panose="020B0604020202020204" pitchFamily="34" charset="0"/>
              </a:rPr>
              <a:t>Following rigour mortis, muscle fibres release so the meat becomes tender </a:t>
            </a:r>
            <a:r>
              <a:rPr lang="en-GB" sz="2000" dirty="0" smtClean="0">
                <a:latin typeface="Arial" panose="020B0604020202020204" pitchFamily="34" charset="0"/>
                <a:cs typeface="Arial" panose="020B0604020202020204" pitchFamily="34" charset="0"/>
              </a:rPr>
              <a:t>again. </a:t>
            </a:r>
            <a:r>
              <a:rPr lang="en-GB" sz="2000" dirty="0" smtClean="0">
                <a:latin typeface="Arial" panose="020B0604020202020204" pitchFamily="34" charset="0"/>
                <a:cs typeface="Arial" panose="020B0604020202020204" pitchFamily="34" charset="0"/>
              </a:rPr>
              <a:t>Red </a:t>
            </a:r>
            <a:r>
              <a:rPr lang="en-GB" sz="2000" dirty="0">
                <a:latin typeface="Arial" panose="020B0604020202020204" pitchFamily="34" charset="0"/>
                <a:cs typeface="Arial" panose="020B0604020202020204" pitchFamily="34" charset="0"/>
              </a:rPr>
              <a:t>meat </a:t>
            </a:r>
            <a:r>
              <a:rPr lang="en-GB" sz="2000" dirty="0" smtClean="0">
                <a:latin typeface="Arial" panose="020B0604020202020204" pitchFamily="34" charset="0"/>
                <a:cs typeface="Arial" panose="020B0604020202020204" pitchFamily="34" charset="0"/>
              </a:rPr>
              <a:t>can be </a:t>
            </a:r>
            <a:r>
              <a:rPr lang="en-GB" sz="2000" dirty="0">
                <a:latin typeface="Arial" panose="020B0604020202020204" pitchFamily="34" charset="0"/>
                <a:cs typeface="Arial" panose="020B0604020202020204" pitchFamily="34" charset="0"/>
              </a:rPr>
              <a:t>hung or ‘aged’ to allow the muscle fibres to </a:t>
            </a:r>
            <a:r>
              <a:rPr lang="en-GB" sz="2000" dirty="0" smtClean="0">
                <a:latin typeface="Arial" panose="020B0604020202020204" pitchFamily="34" charset="0"/>
                <a:cs typeface="Arial" panose="020B0604020202020204" pitchFamily="34" charset="0"/>
              </a:rPr>
              <a:t>breakdown, </a:t>
            </a:r>
            <a:r>
              <a:rPr lang="en-GB" sz="2000" dirty="0">
                <a:latin typeface="Arial" panose="020B0604020202020204" pitchFamily="34" charset="0"/>
                <a:cs typeface="Arial" panose="020B0604020202020204" pitchFamily="34" charset="0"/>
              </a:rPr>
              <a:t>otherwise it will not be tender. Proteolytic enzymes (these breakdown the protein chains into smaller peptides and amino acids) help to tenderise the meat while it is aged. </a:t>
            </a:r>
          </a:p>
          <a:p>
            <a:pPr marL="0" indent="0">
              <a:spcBef>
                <a:spcPts val="0"/>
              </a:spcBef>
              <a:buNone/>
              <a:defRPr/>
            </a:pPr>
            <a:r>
              <a:rPr lang="en-GB" sz="2000" dirty="0">
                <a:latin typeface="Arial" panose="020B0604020202020204" pitchFamily="34" charset="0"/>
                <a:cs typeface="Arial" panose="020B0604020202020204" pitchFamily="34" charset="0"/>
              </a:rPr>
              <a:t>As the carcases are hygienically prepared, the following storage life can be expected:</a:t>
            </a:r>
          </a:p>
          <a:p>
            <a:pPr>
              <a:spcBef>
                <a:spcPct val="50000"/>
              </a:spcBef>
              <a:defRPr/>
            </a:pPr>
            <a:r>
              <a:rPr lang="en-GB" sz="2000" dirty="0">
                <a:latin typeface="Arial" panose="020B0604020202020204" pitchFamily="34" charset="0"/>
                <a:cs typeface="Arial" panose="020B0604020202020204" pitchFamily="34" charset="0"/>
              </a:rPr>
              <a:t>b</a:t>
            </a:r>
            <a:r>
              <a:rPr lang="en-GB" sz="2000" dirty="0" smtClean="0">
                <a:latin typeface="Arial" panose="020B0604020202020204" pitchFamily="34" charset="0"/>
                <a:cs typeface="Arial" panose="020B0604020202020204" pitchFamily="34" charset="0"/>
              </a:rPr>
              <a:t>eef </a:t>
            </a:r>
            <a:r>
              <a:rPr lang="en-GB" sz="2000" dirty="0">
                <a:latin typeface="Arial" panose="020B0604020202020204" pitchFamily="34" charset="0"/>
                <a:cs typeface="Arial" panose="020B0604020202020204" pitchFamily="34" charset="0"/>
              </a:rPr>
              <a:t>and veal		</a:t>
            </a:r>
            <a:r>
              <a:rPr lang="en-GB" sz="2000" dirty="0" smtClean="0">
                <a:latin typeface="Arial" panose="020B0604020202020204" pitchFamily="34" charset="0"/>
                <a:cs typeface="Arial" panose="020B0604020202020204" pitchFamily="34" charset="0"/>
              </a:rPr>
              <a:t>	up </a:t>
            </a:r>
            <a:r>
              <a:rPr lang="en-GB" sz="2000" dirty="0">
                <a:latin typeface="Arial" panose="020B0604020202020204" pitchFamily="34" charset="0"/>
                <a:cs typeface="Arial" panose="020B0604020202020204" pitchFamily="34" charset="0"/>
              </a:rPr>
              <a:t>to 21 days</a:t>
            </a:r>
          </a:p>
          <a:p>
            <a:pPr>
              <a:spcBef>
                <a:spcPct val="50000"/>
              </a:spcBef>
              <a:defRPr/>
            </a:pPr>
            <a:r>
              <a:rPr lang="en-GB" sz="2000" dirty="0">
                <a:latin typeface="Arial" panose="020B0604020202020204" pitchFamily="34" charset="0"/>
                <a:cs typeface="Arial" panose="020B0604020202020204" pitchFamily="34" charset="0"/>
              </a:rPr>
              <a:t>l</a:t>
            </a:r>
            <a:r>
              <a:rPr lang="en-GB" sz="2000" dirty="0" smtClean="0">
                <a:latin typeface="Arial" panose="020B0604020202020204" pitchFamily="34" charset="0"/>
                <a:cs typeface="Arial" panose="020B0604020202020204" pitchFamily="34" charset="0"/>
              </a:rPr>
              <a:t>amb </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up </a:t>
            </a:r>
            <a:r>
              <a:rPr lang="en-GB" sz="2000" dirty="0">
                <a:latin typeface="Arial" panose="020B0604020202020204" pitchFamily="34" charset="0"/>
                <a:cs typeface="Arial" panose="020B0604020202020204" pitchFamily="34" charset="0"/>
              </a:rPr>
              <a:t>to 15 days</a:t>
            </a:r>
          </a:p>
          <a:p>
            <a:pPr>
              <a:spcBef>
                <a:spcPct val="50000"/>
              </a:spcBef>
              <a:defRPr/>
            </a:pP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igs</a:t>
            </a:r>
            <a:r>
              <a:rPr lang="en-GB" sz="2000" dirty="0">
                <a:latin typeface="Arial" panose="020B0604020202020204" pitchFamily="34" charset="0"/>
                <a:cs typeface="Arial" panose="020B0604020202020204" pitchFamily="34" charset="0"/>
              </a:rPr>
              <a:t>				up to 14 days</a:t>
            </a:r>
          </a:p>
          <a:p>
            <a:pPr>
              <a:spcBef>
                <a:spcPct val="50000"/>
              </a:spcBef>
              <a:defRPr/>
            </a:pPr>
            <a:r>
              <a:rPr lang="en-GB" sz="2000" dirty="0">
                <a:latin typeface="Arial" panose="020B0604020202020204" pitchFamily="34" charset="0"/>
                <a:cs typeface="Arial" panose="020B0604020202020204" pitchFamily="34" charset="0"/>
              </a:rPr>
              <a:t>o</a:t>
            </a:r>
            <a:r>
              <a:rPr lang="en-GB" sz="2000" dirty="0" smtClean="0">
                <a:latin typeface="Arial" panose="020B0604020202020204" pitchFamily="34" charset="0"/>
                <a:cs typeface="Arial" panose="020B0604020202020204" pitchFamily="34" charset="0"/>
              </a:rPr>
              <a:t>ffal </a:t>
            </a:r>
            <a:r>
              <a:rPr lang="en-GB" sz="2000" dirty="0">
                <a:latin typeface="Arial" panose="020B0604020202020204" pitchFamily="34" charset="0"/>
                <a:cs typeface="Arial" panose="020B0604020202020204" pitchFamily="34" charset="0"/>
              </a:rPr>
              <a:t>			             up to 7 days</a:t>
            </a:r>
          </a:p>
          <a:p>
            <a:pPr marL="0" indent="0">
              <a:buNone/>
            </a:pPr>
            <a:endParaRPr lang="en-US" sz="2000" dirty="0"/>
          </a:p>
        </p:txBody>
      </p:sp>
      <p:pic>
        <p:nvPicPr>
          <p:cNvPr id="4" name="Picture 2" descr="C:\Users\mrowcliffe\Desktop\Screen Shot 2013-08-28 at 11.05.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985" y="4371092"/>
            <a:ext cx="3359759" cy="183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5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forming and checking</a:t>
            </a:r>
          </a:p>
        </p:txBody>
      </p:sp>
      <p:sp>
        <p:nvSpPr>
          <p:cNvPr id="3" name="Subtitle 2"/>
          <p:cNvSpPr>
            <a:spLocks noGrp="1"/>
          </p:cNvSpPr>
          <p:nvPr>
            <p:ph type="subTitle" idx="1"/>
          </p:nvPr>
        </p:nvSpPr>
        <p:spPr/>
        <p:txBody>
          <a:bodyPr/>
          <a:lstStyle/>
          <a:p>
            <a:pPr marL="0" indent="0">
              <a:buNone/>
            </a:pPr>
            <a:r>
              <a:rPr lang="en-GB" sz="2000" dirty="0"/>
              <a:t>Thicker burgers will pass through an additional knife scoring stage to assist heat penetration during cooking. </a:t>
            </a:r>
          </a:p>
          <a:p>
            <a:pPr marL="0" indent="0">
              <a:buNone/>
            </a:pPr>
            <a:endParaRPr lang="en-GB" sz="2000" dirty="0"/>
          </a:p>
          <a:p>
            <a:pPr marL="0" indent="0">
              <a:buNone/>
            </a:pPr>
            <a:r>
              <a:rPr lang="en-GB" sz="2000" dirty="0"/>
              <a:t>All patties are spayed with a fine water mist to replace water content and to minimise the effect of dehydration. </a:t>
            </a:r>
          </a:p>
          <a:p>
            <a:pPr marL="0" indent="0">
              <a:buNone/>
            </a:pPr>
            <a:endParaRPr lang="en-GB" sz="2000" dirty="0"/>
          </a:p>
          <a:p>
            <a:pPr marL="0" indent="0">
              <a:buNone/>
            </a:pPr>
            <a:r>
              <a:rPr lang="en-GB" sz="2000" dirty="0"/>
              <a:t>The main aim of the forming stage is to ensure that the products are of a uniform shape, size and weight each production cycle.</a:t>
            </a:r>
          </a:p>
          <a:p>
            <a:pPr marL="0" indent="0">
              <a:buNone/>
            </a:pPr>
            <a:endParaRPr lang="en-US" sz="2000" dirty="0"/>
          </a:p>
        </p:txBody>
      </p:sp>
    </p:spTree>
    <p:extLst>
      <p:ext uri="{BB962C8B-B14F-4D97-AF65-F5344CB8AC3E}">
        <p14:creationId xmlns:p14="http://schemas.microsoft.com/office/powerpoint/2010/main" val="4044578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Removal of water</a:t>
            </a:r>
          </a:p>
        </p:txBody>
      </p:sp>
      <p:sp>
        <p:nvSpPr>
          <p:cNvPr id="3" name="Subtitle 2"/>
          <p:cNvSpPr>
            <a:spLocks noGrp="1"/>
          </p:cNvSpPr>
          <p:nvPr>
            <p:ph type="subTitle" idx="1"/>
          </p:nvPr>
        </p:nvSpPr>
        <p:spPr/>
        <p:txBody>
          <a:bodyPr/>
          <a:lstStyle/>
          <a:p>
            <a:pPr marL="0" indent="0">
              <a:buFontTx/>
              <a:buNone/>
            </a:pPr>
            <a:r>
              <a:rPr lang="en-GB" altLang="en-US" sz="2000" dirty="0">
                <a:latin typeface="Arial" panose="020B0604020202020204" pitchFamily="34" charset="0"/>
                <a:cs typeface="Arial" panose="020B0604020202020204" pitchFamily="34" charset="0"/>
              </a:rPr>
              <a:t>The water activity of a food describes the amount of available water in a food. It is calculated by:</a:t>
            </a:r>
          </a:p>
          <a:p>
            <a:pPr marL="0" indent="0">
              <a:buFontTx/>
              <a:buNone/>
            </a:pPr>
            <a:endParaRPr lang="en-GB" altLang="en-US" sz="2000" dirty="0">
              <a:latin typeface="Arial" panose="020B0604020202020204" pitchFamily="34" charset="0"/>
              <a:cs typeface="Arial" panose="020B0604020202020204" pitchFamily="34" charset="0"/>
            </a:endParaRPr>
          </a:p>
          <a:p>
            <a:pPr marL="0" indent="0">
              <a:buFontTx/>
              <a:buNone/>
            </a:pPr>
            <a:r>
              <a:rPr lang="en-GB" altLang="en-US" sz="2000" dirty="0">
                <a:latin typeface="Arial" panose="020B0604020202020204" pitchFamily="34" charset="0"/>
                <a:cs typeface="Arial" panose="020B0604020202020204" pitchFamily="34" charset="0"/>
              </a:rPr>
              <a:t>Water activity =    </a:t>
            </a:r>
            <a:r>
              <a:rPr lang="en-GB" altLang="en-US" sz="2000" u="sng" dirty="0">
                <a:latin typeface="Arial" panose="020B0604020202020204" pitchFamily="34" charset="0"/>
                <a:cs typeface="Arial" panose="020B0604020202020204" pitchFamily="34" charset="0"/>
              </a:rPr>
              <a:t>water vapour pressure above the food at a certain temperature                        </a:t>
            </a:r>
          </a:p>
          <a:p>
            <a:pPr marL="0" indent="0">
              <a:buFontTx/>
              <a:buNone/>
            </a:pPr>
            <a:r>
              <a:rPr lang="en-GB" altLang="en-US" sz="2000" dirty="0">
                <a:latin typeface="Arial" panose="020B0604020202020204" pitchFamily="34" charset="0"/>
                <a:cs typeface="Arial" panose="020B0604020202020204" pitchFamily="34" charset="0"/>
              </a:rPr>
              <a:t>                             water vapour pressure above pure water at the same temperature</a:t>
            </a:r>
          </a:p>
          <a:p>
            <a:pPr marL="0" indent="0">
              <a:buNone/>
            </a:pPr>
            <a:endParaRPr lang="en-GB" sz="2000" dirty="0"/>
          </a:p>
          <a:p>
            <a:pPr marL="0" indent="0">
              <a:buNone/>
            </a:pPr>
            <a:r>
              <a:rPr lang="en-GB" sz="2000" dirty="0"/>
              <a:t>The water activity of a food must be reduced to 0.6 to prevent the growth of microorganisms. A number of techniques are used during the manufacture of food to reduce the water content of food to this level.</a:t>
            </a:r>
          </a:p>
          <a:p>
            <a:pPr marL="0" indent="0">
              <a:buNone/>
            </a:pPr>
            <a:endParaRPr lang="en-US" sz="2000" dirty="0"/>
          </a:p>
        </p:txBody>
      </p:sp>
    </p:spTree>
    <p:extLst>
      <p:ext uri="{BB962C8B-B14F-4D97-AF65-F5344CB8AC3E}">
        <p14:creationId xmlns:p14="http://schemas.microsoft.com/office/powerpoint/2010/main" val="3727743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Removal of water</a:t>
            </a:r>
          </a:p>
        </p:txBody>
      </p:sp>
      <p:sp>
        <p:nvSpPr>
          <p:cNvPr id="3" name="Subtitle 2"/>
          <p:cNvSpPr>
            <a:spLocks noGrp="1"/>
          </p:cNvSpPr>
          <p:nvPr>
            <p:ph type="subTitle" idx="1"/>
          </p:nvPr>
        </p:nvSpPr>
        <p:spPr/>
        <p:txBody>
          <a:bodyPr/>
          <a:lstStyle/>
          <a:p>
            <a:pPr marL="0" indent="0">
              <a:buNone/>
            </a:pPr>
            <a:r>
              <a:rPr lang="en-GB" sz="2000" dirty="0"/>
              <a:t>During burger production a freezer tunnel is used to: </a:t>
            </a:r>
          </a:p>
          <a:p>
            <a:pPr marL="0" indent="0">
              <a:buNone/>
            </a:pPr>
            <a:r>
              <a:rPr lang="en-GB" sz="2000" dirty="0"/>
              <a:t>1) dramatically reduce the temperature to inhibit growth of micro-organisms and limit enzyme and chemical </a:t>
            </a:r>
            <a:r>
              <a:rPr lang="en-GB" sz="2000" dirty="0" smtClean="0"/>
              <a:t>activity.</a:t>
            </a:r>
            <a:endParaRPr lang="en-GB" sz="2000" dirty="0"/>
          </a:p>
          <a:p>
            <a:pPr marL="0" indent="0">
              <a:buNone/>
            </a:pPr>
            <a:endParaRPr lang="en-GB" sz="2000" dirty="0"/>
          </a:p>
          <a:p>
            <a:pPr marL="0" indent="0">
              <a:buNone/>
            </a:pPr>
            <a:r>
              <a:rPr lang="en-GB" sz="2000" dirty="0"/>
              <a:t>2) form ice crystals within the patties, reducing water activity to prevent the growth of micro-organisms.</a:t>
            </a:r>
          </a:p>
          <a:p>
            <a:pPr marL="0" indent="0">
              <a:buNone/>
            </a:pPr>
            <a:endParaRPr lang="en-US" sz="2000" dirty="0"/>
          </a:p>
        </p:txBody>
      </p:sp>
    </p:spTree>
    <p:extLst>
      <p:ext uri="{BB962C8B-B14F-4D97-AF65-F5344CB8AC3E}">
        <p14:creationId xmlns:p14="http://schemas.microsoft.com/office/powerpoint/2010/main" val="1527013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freezing</a:t>
            </a:r>
          </a:p>
        </p:txBody>
      </p:sp>
      <p:sp>
        <p:nvSpPr>
          <p:cNvPr id="3" name="Subtitle 2"/>
          <p:cNvSpPr>
            <a:spLocks noGrp="1"/>
          </p:cNvSpPr>
          <p:nvPr>
            <p:ph type="subTitle" idx="1"/>
          </p:nvPr>
        </p:nvSpPr>
        <p:spPr/>
        <p:txBody>
          <a:bodyPr/>
          <a:lstStyle/>
          <a:p>
            <a:pPr marL="0" indent="0">
              <a:buNone/>
            </a:pPr>
            <a:r>
              <a:rPr lang="en-GB" sz="2000" dirty="0"/>
              <a:t>The patties then enter the freezing tunnel on a conveyor belt while liquid nitrogen (boils at -196°C) is blown against the flow of burgers. </a:t>
            </a:r>
          </a:p>
          <a:p>
            <a:pPr marL="0" indent="0">
              <a:buNone/>
            </a:pPr>
            <a:r>
              <a:rPr lang="en-GB" sz="2000" dirty="0"/>
              <a:t>The flow of gas and speed of the conveyor belt is controlled to ensure the patties emerging at the end of the freezing tunnel are fully frozen (approximately -20°C). The burgers will remain frozen until cooked by consumers.</a:t>
            </a:r>
          </a:p>
        </p:txBody>
      </p:sp>
      <p:sp>
        <p:nvSpPr>
          <p:cNvPr id="4" name="Parallelogram 3"/>
          <p:cNvSpPr/>
          <p:nvPr/>
        </p:nvSpPr>
        <p:spPr>
          <a:xfrm>
            <a:off x="1270924" y="5549813"/>
            <a:ext cx="6408738" cy="417512"/>
          </a:xfrm>
          <a:prstGeom prst="parallelogram">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Cube 4"/>
          <p:cNvSpPr/>
          <p:nvPr/>
        </p:nvSpPr>
        <p:spPr>
          <a:xfrm>
            <a:off x="2540924" y="4456025"/>
            <a:ext cx="4273550" cy="1511300"/>
          </a:xfrm>
          <a:prstGeom prst="cube">
            <a:avLst>
              <a:gd name="adj" fmla="val 2763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Oval 5"/>
          <p:cNvSpPr/>
          <p:nvPr/>
        </p:nvSpPr>
        <p:spPr>
          <a:xfrm>
            <a:off x="2947324" y="5645063"/>
            <a:ext cx="412750" cy="2095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Oval 6"/>
          <p:cNvSpPr/>
          <p:nvPr/>
        </p:nvSpPr>
        <p:spPr>
          <a:xfrm>
            <a:off x="7144674" y="5645063"/>
            <a:ext cx="412750" cy="2095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Oval 7"/>
          <p:cNvSpPr/>
          <p:nvPr/>
        </p:nvSpPr>
        <p:spPr>
          <a:xfrm>
            <a:off x="4385599" y="5654588"/>
            <a:ext cx="412750" cy="2079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Oval 8"/>
          <p:cNvSpPr/>
          <p:nvPr/>
        </p:nvSpPr>
        <p:spPr>
          <a:xfrm>
            <a:off x="5800062" y="5654588"/>
            <a:ext cx="412750" cy="2079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Oval 9"/>
          <p:cNvSpPr/>
          <p:nvPr/>
        </p:nvSpPr>
        <p:spPr>
          <a:xfrm>
            <a:off x="1661449" y="5654588"/>
            <a:ext cx="412750" cy="2079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TextBox 26"/>
          <p:cNvSpPr txBox="1">
            <a:spLocks noChangeArrowheads="1"/>
          </p:cNvSpPr>
          <p:nvPr/>
        </p:nvSpPr>
        <p:spPr bwMode="auto">
          <a:xfrm>
            <a:off x="1270924" y="6118138"/>
            <a:ext cx="1449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Conveyor belt</a:t>
            </a:r>
          </a:p>
        </p:txBody>
      </p:sp>
      <p:sp>
        <p:nvSpPr>
          <p:cNvPr id="12" name="TextBox 27"/>
          <p:cNvSpPr txBox="1">
            <a:spLocks noChangeArrowheads="1"/>
          </p:cNvSpPr>
          <p:nvPr/>
        </p:nvSpPr>
        <p:spPr bwMode="auto">
          <a:xfrm>
            <a:off x="1307437" y="4933863"/>
            <a:ext cx="101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Unfrozen</a:t>
            </a:r>
          </a:p>
        </p:txBody>
      </p:sp>
      <p:sp>
        <p:nvSpPr>
          <p:cNvPr id="13" name="TextBox 28"/>
          <p:cNvSpPr txBox="1">
            <a:spLocks noChangeArrowheads="1"/>
          </p:cNvSpPr>
          <p:nvPr/>
        </p:nvSpPr>
        <p:spPr bwMode="auto">
          <a:xfrm>
            <a:off x="6839874" y="4917988"/>
            <a:ext cx="822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t>Frozen</a:t>
            </a:r>
          </a:p>
        </p:txBody>
      </p:sp>
      <p:sp>
        <p:nvSpPr>
          <p:cNvPr id="14" name="Right Arrow 13"/>
          <p:cNvSpPr/>
          <p:nvPr/>
        </p:nvSpPr>
        <p:spPr>
          <a:xfrm>
            <a:off x="2829849" y="6183792"/>
            <a:ext cx="3594100" cy="184150"/>
          </a:xfrm>
          <a:prstGeom prst="rightArrow">
            <a:avLst/>
          </a:prstGeom>
          <a:solidFill>
            <a:srgbClr val="263B83"/>
          </a:solidFill>
          <a:ln>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Curved Left Arrow 14"/>
          <p:cNvSpPr/>
          <p:nvPr/>
        </p:nvSpPr>
        <p:spPr>
          <a:xfrm>
            <a:off x="5775802" y="5013784"/>
            <a:ext cx="180020" cy="457021"/>
          </a:xfrm>
          <a:prstGeom prst="curvedLeft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6" name="Curved Left Arrow 15"/>
          <p:cNvSpPr/>
          <p:nvPr/>
        </p:nvSpPr>
        <p:spPr>
          <a:xfrm>
            <a:off x="6122324" y="5008475"/>
            <a:ext cx="180975"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7" name="Curved Left Arrow 16"/>
          <p:cNvSpPr/>
          <p:nvPr/>
        </p:nvSpPr>
        <p:spPr>
          <a:xfrm>
            <a:off x="2946960" y="5002310"/>
            <a:ext cx="180020" cy="457021"/>
          </a:xfrm>
          <a:prstGeom prst="curvedLeft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8" name="Curved Left Arrow 17"/>
          <p:cNvSpPr/>
          <p:nvPr/>
        </p:nvSpPr>
        <p:spPr>
          <a:xfrm>
            <a:off x="3293399" y="4997363"/>
            <a:ext cx="180975" cy="4556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19" name="Curved Left Arrow 18"/>
          <p:cNvSpPr/>
          <p:nvPr/>
        </p:nvSpPr>
        <p:spPr>
          <a:xfrm>
            <a:off x="4412320" y="5000127"/>
            <a:ext cx="180020" cy="457021"/>
          </a:xfrm>
          <a:prstGeom prst="curvedLeft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20" name="Curved Left Arrow 19"/>
          <p:cNvSpPr/>
          <p:nvPr/>
        </p:nvSpPr>
        <p:spPr>
          <a:xfrm>
            <a:off x="4758662" y="4994188"/>
            <a:ext cx="180975"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21" name="TextBox 40"/>
          <p:cNvSpPr txBox="1">
            <a:spLocks noChangeArrowheads="1"/>
          </p:cNvSpPr>
          <p:nvPr/>
        </p:nvSpPr>
        <p:spPr bwMode="auto">
          <a:xfrm>
            <a:off x="6122324" y="4116300"/>
            <a:ext cx="1528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Futura Bk"/>
              </a:rPr>
              <a:t>Liquid nitrogen</a:t>
            </a:r>
            <a:endParaRPr lang="en-GB" altLang="en-US" sz="1600"/>
          </a:p>
        </p:txBody>
      </p:sp>
    </p:spTree>
    <p:extLst>
      <p:ext uri="{BB962C8B-B14F-4D97-AF65-F5344CB8AC3E}">
        <p14:creationId xmlns:p14="http://schemas.microsoft.com/office/powerpoint/2010/main" val="4221852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packing and storage</a:t>
            </a:r>
          </a:p>
        </p:txBody>
      </p:sp>
      <p:sp>
        <p:nvSpPr>
          <p:cNvPr id="3" name="Subtitle 2"/>
          <p:cNvSpPr>
            <a:spLocks noGrp="1"/>
          </p:cNvSpPr>
          <p:nvPr>
            <p:ph type="subTitle" idx="1"/>
          </p:nvPr>
        </p:nvSpPr>
        <p:spPr>
          <a:xfrm>
            <a:off x="1169276" y="2571092"/>
            <a:ext cx="7069202" cy="3600000"/>
          </a:xfrm>
        </p:spPr>
        <p:txBody>
          <a:bodyPr/>
          <a:lstStyle/>
          <a:p>
            <a:pPr marL="0" indent="0">
              <a:buNone/>
            </a:pPr>
            <a:r>
              <a:rPr lang="en-GB" sz="2000" dirty="0"/>
              <a:t>Each </a:t>
            </a:r>
            <a:r>
              <a:rPr lang="en-GB" sz="2000" dirty="0" err="1"/>
              <a:t>pattie</a:t>
            </a:r>
            <a:r>
              <a:rPr lang="en-GB" sz="2000" dirty="0"/>
              <a:t> then passes through a metal detector which is sensitive to metal fragments. If metal is detected the </a:t>
            </a:r>
            <a:r>
              <a:rPr lang="en-GB" sz="2000" dirty="0" err="1"/>
              <a:t>pattie</a:t>
            </a:r>
            <a:r>
              <a:rPr lang="en-GB" sz="2000" dirty="0"/>
              <a:t> will automatically be removed and sent to a separate area to prevent it continuing in the supply chain. </a:t>
            </a:r>
          </a:p>
          <a:p>
            <a:pPr marL="0" indent="0">
              <a:buNone/>
            </a:pPr>
            <a:endParaRPr lang="en-GB" sz="2000" dirty="0"/>
          </a:p>
          <a:p>
            <a:pPr marL="0" indent="0">
              <a:buNone/>
            </a:pPr>
            <a:r>
              <a:rPr lang="en-GB" sz="2000" dirty="0"/>
              <a:t>Throughout production quality assurance checks of the burger </a:t>
            </a:r>
            <a:r>
              <a:rPr lang="en-GB" sz="2000" dirty="0" err="1"/>
              <a:t>pattie</a:t>
            </a:r>
            <a:r>
              <a:rPr lang="en-GB" sz="2000" dirty="0"/>
              <a:t> dimensions and temperature are made to confirm the patties are within specification. </a:t>
            </a:r>
          </a:p>
          <a:p>
            <a:pPr marL="0" indent="0">
              <a:buNone/>
            </a:pPr>
            <a:endParaRPr lang="en-US" sz="2000" dirty="0"/>
          </a:p>
        </p:txBody>
      </p:sp>
      <p:pic>
        <p:nvPicPr>
          <p:cNvPr id="4" name="Picture 2" descr="C:\Users\mrowcliffe\Desktop\Smaller pics\shutterstock_1359495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478" y="2571092"/>
            <a:ext cx="381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93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Burger quality</a:t>
            </a:r>
          </a:p>
        </p:txBody>
      </p:sp>
      <p:sp>
        <p:nvSpPr>
          <p:cNvPr id="3" name="Subtitle 2"/>
          <p:cNvSpPr>
            <a:spLocks noGrp="1"/>
          </p:cNvSpPr>
          <p:nvPr>
            <p:ph type="subTitle" idx="1"/>
          </p:nvPr>
        </p:nvSpPr>
        <p:spPr/>
        <p:txBody>
          <a:bodyPr/>
          <a:lstStyle/>
          <a:p>
            <a:pPr marL="0" indent="0">
              <a:buNone/>
            </a:pPr>
            <a:r>
              <a:rPr lang="en-GB" sz="2000" dirty="0"/>
              <a:t>The frozen burgers are packed into cardboard cartons lined with polythene liners. Although the cartons are automatically formed and lined, the frozen burgers are manually packed by food technicians into each carton. Once filled, every carton has a production code and ‘Best before’ date printed on it. The production code ensures the pack can be traced back to the time and date of production at the particular plant.</a:t>
            </a:r>
          </a:p>
          <a:p>
            <a:pPr marL="0" indent="0">
              <a:buNone/>
            </a:pPr>
            <a:r>
              <a:rPr lang="en-GB" sz="2000" dirty="0"/>
              <a:t>All cartons are check weighed, the flaps are automatically closed and the cartons sealed. </a:t>
            </a:r>
          </a:p>
          <a:p>
            <a:pPr marL="0" indent="0">
              <a:buNone/>
            </a:pPr>
            <a:r>
              <a:rPr lang="en-GB" sz="2000" dirty="0"/>
              <a:t>Bar code scanners identify and record the boxes before stacking these onto a pallet. The pallet is then stretch wrapped to secure the load to the pallet during transportation. The pallets are then transferred to the cold store and held at or below -18°C before dispatch. The burgers are dispatched on the FIFO system and in strict rotation.</a:t>
            </a:r>
          </a:p>
        </p:txBody>
      </p:sp>
    </p:spTree>
    <p:extLst>
      <p:ext uri="{BB962C8B-B14F-4D97-AF65-F5344CB8AC3E}">
        <p14:creationId xmlns:p14="http://schemas.microsoft.com/office/powerpoint/2010/main" val="3608339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Quality assurance</a:t>
            </a:r>
          </a:p>
        </p:txBody>
      </p:sp>
      <p:sp>
        <p:nvSpPr>
          <p:cNvPr id="3" name="Subtitle 2"/>
          <p:cNvSpPr>
            <a:spLocks noGrp="1"/>
          </p:cNvSpPr>
          <p:nvPr>
            <p:ph type="subTitle" idx="1"/>
          </p:nvPr>
        </p:nvSpPr>
        <p:spPr>
          <a:xfrm>
            <a:off x="1169276" y="2571092"/>
            <a:ext cx="6820627" cy="3600000"/>
          </a:xfrm>
        </p:spPr>
        <p:txBody>
          <a:bodyPr/>
          <a:lstStyle/>
          <a:p>
            <a:pPr marL="0" indent="0">
              <a:buNone/>
            </a:pPr>
            <a:r>
              <a:rPr lang="en-GB" sz="2000" dirty="0"/>
              <a:t>The Quality Assurance team will pan-fry and test burgers from the production line before the batches are dispatched to retail outlets. </a:t>
            </a:r>
          </a:p>
          <a:p>
            <a:pPr marL="0" indent="0">
              <a:buNone/>
            </a:pPr>
            <a:r>
              <a:rPr lang="en-GB" sz="2000" dirty="0"/>
              <a:t>Ideally, consumers should cook the burgers until internal temperatures of 80°C are reached in order to destroy food poisoning agents potentially present in the raw meat mixes (such as Listeria, Salmonella or E. coli). </a:t>
            </a:r>
          </a:p>
          <a:p>
            <a:pPr marL="0" indent="0">
              <a:buNone/>
            </a:pPr>
            <a:r>
              <a:rPr lang="en-GB" sz="2000" dirty="0"/>
              <a:t>Food safety and quality checks are carried out throughout the burger making process to meet EU standards and protect consumers.</a:t>
            </a:r>
          </a:p>
          <a:p>
            <a:pPr marL="0" indent="0">
              <a:buNone/>
            </a:pPr>
            <a:endParaRPr lang="en-US" sz="2000" dirty="0"/>
          </a:p>
        </p:txBody>
      </p:sp>
      <p:pic>
        <p:nvPicPr>
          <p:cNvPr id="4" name="Picture 2" descr="C:\Users\mrowcliffe\Desktop\Smaller pics\iStock_000012138489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903" y="2715849"/>
            <a:ext cx="377983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025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Red meat manufacture</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does primary processing include?</a:t>
            </a:r>
            <a:endParaRPr lang="en-US" dirty="0"/>
          </a:p>
        </p:txBody>
      </p:sp>
      <p:sp>
        <p:nvSpPr>
          <p:cNvPr id="3" name="Subtitle 2"/>
          <p:cNvSpPr>
            <a:spLocks noGrp="1"/>
          </p:cNvSpPr>
          <p:nvPr>
            <p:ph type="subTitle" idx="1"/>
          </p:nvPr>
        </p:nvSpPr>
        <p:spPr>
          <a:xfrm>
            <a:off x="1169276" y="2267333"/>
            <a:ext cx="9346324" cy="3600000"/>
          </a:xfrm>
        </p:spPr>
        <p:txBody>
          <a:bodyPr/>
          <a:lstStyle/>
          <a:p>
            <a:pPr marL="0" indent="0">
              <a:buFontTx/>
              <a:buNone/>
              <a:defRPr/>
            </a:pPr>
            <a:r>
              <a:rPr lang="en-GB" sz="2000" dirty="0">
                <a:latin typeface="Arial" panose="020B0604020202020204" pitchFamily="34" charset="0"/>
                <a:cs typeface="Arial" panose="020B0604020202020204" pitchFamily="34" charset="0"/>
              </a:rPr>
              <a:t>Once hung, the carcase is </a:t>
            </a:r>
            <a:r>
              <a:rPr lang="en-GB" sz="2000" dirty="0" smtClean="0">
                <a:latin typeface="Arial" panose="020B0604020202020204" pitchFamily="34" charset="0"/>
                <a:cs typeface="Arial" panose="020B0604020202020204" pitchFamily="34" charset="0"/>
              </a:rPr>
              <a:t>divided. </a:t>
            </a:r>
            <a:r>
              <a:rPr lang="en-GB" sz="2000" dirty="0">
                <a:latin typeface="Arial" panose="020B0604020202020204" pitchFamily="34" charset="0"/>
                <a:cs typeface="Arial" panose="020B0604020202020204" pitchFamily="34" charset="0"/>
              </a:rPr>
              <a:t>A butcher will begin to trim the carcase into joints and cuts in line with modern demand from consumers.</a:t>
            </a:r>
          </a:p>
          <a:p>
            <a:pPr marL="0" indent="0">
              <a:buFontTx/>
              <a:buNone/>
              <a:defRPr/>
            </a:pPr>
            <a:r>
              <a:rPr lang="en-GB" sz="2000" dirty="0">
                <a:latin typeface="Arial" panose="020B0604020202020204" pitchFamily="34" charset="0"/>
                <a:cs typeface="Arial" panose="020B0604020202020204" pitchFamily="34" charset="0"/>
              </a:rPr>
              <a:t>Every carcase consists of consumable and non-consumable parts, e.g. bone, lean meat, fat and waste. Approximately </a:t>
            </a:r>
            <a:r>
              <a:rPr lang="en-GB" sz="2000" dirty="0" smtClean="0">
                <a:latin typeface="Arial" panose="020B0604020202020204" pitchFamily="34" charset="0"/>
                <a:cs typeface="Arial" panose="020B0604020202020204" pitchFamily="34" charset="0"/>
              </a:rPr>
              <a:t>70</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of any carcase can be butchered and sold. Some primary processes undertaken by the butchers include:</a:t>
            </a:r>
          </a:p>
          <a:p>
            <a:pPr>
              <a:defRPr/>
            </a:pPr>
            <a:r>
              <a:rPr lang="en-GB" sz="2000" dirty="0" smtClean="0">
                <a:latin typeface="Arial" panose="020B0604020202020204" pitchFamily="34" charset="0"/>
                <a:cs typeface="Arial" panose="020B0604020202020204" pitchFamily="34" charset="0"/>
              </a:rPr>
              <a:t>boning;</a:t>
            </a:r>
          </a:p>
          <a:p>
            <a:pPr>
              <a:defRPr/>
            </a:pPr>
            <a:r>
              <a:rPr lang="en-GB" sz="2000" dirty="0" smtClean="0">
                <a:latin typeface="Arial" panose="020B0604020202020204" pitchFamily="34" charset="0"/>
                <a:cs typeface="Arial" panose="020B0604020202020204" pitchFamily="34" charset="0"/>
              </a:rPr>
              <a:t>slicing;</a:t>
            </a:r>
          </a:p>
          <a:p>
            <a:pPr>
              <a:defRPr/>
            </a:pPr>
            <a:r>
              <a:rPr lang="en-GB" sz="2000" dirty="0" smtClean="0">
                <a:latin typeface="Arial" panose="020B0604020202020204" pitchFamily="34" charset="0"/>
                <a:cs typeface="Arial" panose="020B0604020202020204" pitchFamily="34" charset="0"/>
              </a:rPr>
              <a:t>mincing</a:t>
            </a:r>
            <a:r>
              <a:rPr lang="en-GB" sz="2000" dirty="0">
                <a:latin typeface="Arial" panose="020B0604020202020204" pitchFamily="34" charset="0"/>
                <a:cs typeface="Arial" panose="020B0604020202020204" pitchFamily="34" charset="0"/>
              </a:rPr>
              <a:t>.</a:t>
            </a:r>
          </a:p>
          <a:p>
            <a:pPr marL="0" indent="0">
              <a:buFontTx/>
              <a:buNone/>
              <a:defRPr/>
            </a:pPr>
            <a:r>
              <a:rPr lang="en-GB" sz="2000" dirty="0">
                <a:latin typeface="Arial" panose="020B0604020202020204" pitchFamily="34" charset="0"/>
                <a:cs typeface="Arial" panose="020B0604020202020204" pitchFamily="34" charset="0"/>
              </a:rPr>
              <a:t>A variety of by-products can be produced from the remaining carcase, e.g. pet food manufacture, edible fats, gelatine and collagen production and sheep and cow hide processing. </a:t>
            </a:r>
          </a:p>
          <a:p>
            <a:pPr marL="0" indent="0">
              <a:buNone/>
            </a:pPr>
            <a:endParaRPr lang="en-US" sz="2000" dirty="0"/>
          </a:p>
        </p:txBody>
      </p:sp>
    </p:spTree>
    <p:extLst>
      <p:ext uri="{BB962C8B-B14F-4D97-AF65-F5344CB8AC3E}">
        <p14:creationId xmlns:p14="http://schemas.microsoft.com/office/powerpoint/2010/main" val="5387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Beef – examples of cuts produced by a butcher</a:t>
            </a:r>
            <a:endParaRPr lang="en-US" dirty="0"/>
          </a:p>
        </p:txBody>
      </p:sp>
      <p:pic>
        <p:nvPicPr>
          <p:cNvPr id="5" name="Picture 6" descr="C:\Documents and Settings\mrowcliffe\Desktop\Welsh Beef Cuts (resized).jpg"/>
          <p:cNvPicPr>
            <a:picLocks noChangeAspect="1" noChangeArrowheads="1"/>
          </p:cNvPicPr>
          <p:nvPr/>
        </p:nvPicPr>
        <p:blipFill>
          <a:blip r:embed="rId2">
            <a:extLst>
              <a:ext uri="{28A0092B-C50C-407E-A947-70E740481C1C}">
                <a14:useLocalDpi xmlns:a14="http://schemas.microsoft.com/office/drawing/2010/main" val="0"/>
              </a:ext>
            </a:extLst>
          </a:blip>
          <a:srcRect t="11794" b="15303"/>
          <a:stretch>
            <a:fillRect/>
          </a:stretch>
        </p:blipFill>
        <p:spPr bwMode="auto">
          <a:xfrm>
            <a:off x="2413794" y="2124869"/>
            <a:ext cx="7167562"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9227344" y="3960018"/>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Topside Joint</a:t>
            </a:r>
          </a:p>
        </p:txBody>
      </p:sp>
      <p:sp>
        <p:nvSpPr>
          <p:cNvPr id="7" name="TextBox 8"/>
          <p:cNvSpPr txBox="1">
            <a:spLocks noChangeArrowheads="1"/>
          </p:cNvSpPr>
          <p:nvPr/>
        </p:nvSpPr>
        <p:spPr bwMode="auto">
          <a:xfrm>
            <a:off x="3417094" y="2980531"/>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Chuck Steak</a:t>
            </a:r>
          </a:p>
        </p:txBody>
      </p:sp>
      <p:sp>
        <p:nvSpPr>
          <p:cNvPr id="8" name="TextBox 9"/>
          <p:cNvSpPr txBox="1">
            <a:spLocks noChangeArrowheads="1"/>
          </p:cNvSpPr>
          <p:nvPr/>
        </p:nvSpPr>
        <p:spPr bwMode="auto">
          <a:xfrm>
            <a:off x="1924844" y="2261393"/>
            <a:ext cx="1190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Stir-fry strips</a:t>
            </a:r>
          </a:p>
        </p:txBody>
      </p:sp>
      <p:sp>
        <p:nvSpPr>
          <p:cNvPr id="9" name="TextBox 10"/>
          <p:cNvSpPr txBox="1">
            <a:spLocks noChangeArrowheads="1"/>
          </p:cNvSpPr>
          <p:nvPr/>
        </p:nvSpPr>
        <p:spPr bwMode="auto">
          <a:xfrm>
            <a:off x="2166144" y="483314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Shank</a:t>
            </a:r>
          </a:p>
        </p:txBody>
      </p:sp>
      <p:sp>
        <p:nvSpPr>
          <p:cNvPr id="10" name="TextBox 11"/>
          <p:cNvSpPr txBox="1">
            <a:spLocks noChangeArrowheads="1"/>
          </p:cNvSpPr>
          <p:nvPr/>
        </p:nvSpPr>
        <p:spPr bwMode="auto">
          <a:xfrm>
            <a:off x="2413794" y="3829843"/>
            <a:ext cx="693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Shank</a:t>
            </a:r>
          </a:p>
        </p:txBody>
      </p:sp>
      <p:sp>
        <p:nvSpPr>
          <p:cNvPr id="11" name="TextBox 12"/>
          <p:cNvSpPr txBox="1">
            <a:spLocks noChangeArrowheads="1"/>
          </p:cNvSpPr>
          <p:nvPr/>
        </p:nvSpPr>
        <p:spPr bwMode="auto">
          <a:xfrm>
            <a:off x="2332831" y="6325393"/>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Shin Rings</a:t>
            </a:r>
          </a:p>
        </p:txBody>
      </p:sp>
      <p:sp>
        <p:nvSpPr>
          <p:cNvPr id="12" name="TextBox 13"/>
          <p:cNvSpPr txBox="1">
            <a:spLocks noChangeArrowheads="1"/>
          </p:cNvSpPr>
          <p:nvPr/>
        </p:nvSpPr>
        <p:spPr bwMode="auto">
          <a:xfrm>
            <a:off x="3623469" y="5925343"/>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Diced Chuck</a:t>
            </a:r>
          </a:p>
        </p:txBody>
      </p:sp>
      <p:sp>
        <p:nvSpPr>
          <p:cNvPr id="13" name="TextBox 14"/>
          <p:cNvSpPr txBox="1">
            <a:spLocks noChangeArrowheads="1"/>
          </p:cNvSpPr>
          <p:nvPr/>
        </p:nvSpPr>
        <p:spPr bwMode="auto">
          <a:xfrm>
            <a:off x="4706144" y="6325393"/>
            <a:ext cx="1290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Brisket</a:t>
            </a:r>
          </a:p>
        </p:txBody>
      </p:sp>
      <p:sp>
        <p:nvSpPr>
          <p:cNvPr id="14" name="TextBox 15"/>
          <p:cNvSpPr txBox="1">
            <a:spLocks noChangeArrowheads="1"/>
          </p:cNvSpPr>
          <p:nvPr/>
        </p:nvSpPr>
        <p:spPr bwMode="auto">
          <a:xfrm>
            <a:off x="5996781" y="6250781"/>
            <a:ext cx="1281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Sirloin Steaks</a:t>
            </a:r>
          </a:p>
        </p:txBody>
      </p:sp>
      <p:sp>
        <p:nvSpPr>
          <p:cNvPr id="15" name="TextBox 16"/>
          <p:cNvSpPr txBox="1">
            <a:spLocks noChangeArrowheads="1"/>
          </p:cNvSpPr>
          <p:nvPr/>
        </p:nvSpPr>
        <p:spPr bwMode="auto">
          <a:xfrm>
            <a:off x="5644356" y="2413793"/>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Rib-eye Steaks</a:t>
            </a:r>
          </a:p>
        </p:txBody>
      </p:sp>
      <p:sp>
        <p:nvSpPr>
          <p:cNvPr id="16" name="TextBox 17"/>
          <p:cNvSpPr txBox="1">
            <a:spLocks noChangeArrowheads="1"/>
          </p:cNvSpPr>
          <p:nvPr/>
        </p:nvSpPr>
        <p:spPr bwMode="auto">
          <a:xfrm>
            <a:off x="6328569" y="3483768"/>
            <a:ext cx="1160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Fillet Steaks</a:t>
            </a:r>
          </a:p>
        </p:txBody>
      </p:sp>
      <p:sp>
        <p:nvSpPr>
          <p:cNvPr id="17" name="TextBox 18"/>
          <p:cNvSpPr txBox="1">
            <a:spLocks noChangeArrowheads="1"/>
          </p:cNvSpPr>
          <p:nvPr/>
        </p:nvSpPr>
        <p:spPr bwMode="auto">
          <a:xfrm>
            <a:off x="7800181" y="2672556"/>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Topside Steaks</a:t>
            </a:r>
          </a:p>
        </p:txBody>
      </p:sp>
      <p:sp>
        <p:nvSpPr>
          <p:cNvPr id="18" name="TextBox 19"/>
          <p:cNvSpPr txBox="1">
            <a:spLocks noChangeArrowheads="1"/>
          </p:cNvSpPr>
          <p:nvPr/>
        </p:nvSpPr>
        <p:spPr bwMode="auto">
          <a:xfrm>
            <a:off x="7454106" y="6096793"/>
            <a:ext cx="1260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Rump Steaks</a:t>
            </a:r>
          </a:p>
        </p:txBody>
      </p:sp>
      <p:sp>
        <p:nvSpPr>
          <p:cNvPr id="19" name="TextBox 20"/>
          <p:cNvSpPr txBox="1">
            <a:spLocks noChangeArrowheads="1"/>
          </p:cNvSpPr>
          <p:nvPr/>
        </p:nvSpPr>
        <p:spPr bwMode="auto">
          <a:xfrm>
            <a:off x="9146381" y="5964581"/>
            <a:ext cx="139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Silverside Joint</a:t>
            </a:r>
          </a:p>
        </p:txBody>
      </p:sp>
      <p:sp>
        <p:nvSpPr>
          <p:cNvPr id="20" name="TextBox 21"/>
          <p:cNvSpPr txBox="1">
            <a:spLocks noChangeArrowheads="1"/>
          </p:cNvSpPr>
          <p:nvPr/>
        </p:nvSpPr>
        <p:spPr bwMode="auto">
          <a:xfrm>
            <a:off x="4779169" y="3177381"/>
            <a:ext cx="750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Forerib</a:t>
            </a:r>
          </a:p>
        </p:txBody>
      </p:sp>
    </p:spTree>
    <p:extLst>
      <p:ext uri="{BB962C8B-B14F-4D97-AF65-F5344CB8AC3E}">
        <p14:creationId xmlns:p14="http://schemas.microsoft.com/office/powerpoint/2010/main" val="205408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Lamb – examples of cuts produced by a butcher</a:t>
            </a:r>
            <a:endParaRPr lang="en-US" dirty="0"/>
          </a:p>
        </p:txBody>
      </p:sp>
      <p:pic>
        <p:nvPicPr>
          <p:cNvPr id="5" name="Picture 6" descr="C:\Documents and Settings\mrowcliffe\Desktop\Welsh Lamb Cuts (reseized).jpg"/>
          <p:cNvPicPr>
            <a:picLocks noChangeAspect="1" noChangeArrowheads="1"/>
          </p:cNvPicPr>
          <p:nvPr/>
        </p:nvPicPr>
        <p:blipFill>
          <a:blip r:embed="rId2">
            <a:extLst>
              <a:ext uri="{28A0092B-C50C-407E-A947-70E740481C1C}">
                <a14:useLocalDpi xmlns:a14="http://schemas.microsoft.com/office/drawing/2010/main" val="0"/>
              </a:ext>
            </a:extLst>
          </a:blip>
          <a:srcRect t="8528" b="11270"/>
          <a:stretch>
            <a:fillRect/>
          </a:stretch>
        </p:blipFill>
        <p:spPr bwMode="auto">
          <a:xfrm>
            <a:off x="3009294" y="2130425"/>
            <a:ext cx="677545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9032269" y="5943600"/>
            <a:ext cx="852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Half Leg</a:t>
            </a:r>
          </a:p>
        </p:txBody>
      </p:sp>
      <p:sp>
        <p:nvSpPr>
          <p:cNvPr id="7" name="TextBox 8"/>
          <p:cNvSpPr txBox="1">
            <a:spLocks noChangeArrowheads="1"/>
          </p:cNvSpPr>
          <p:nvPr/>
        </p:nvSpPr>
        <p:spPr bwMode="auto">
          <a:xfrm>
            <a:off x="3021994" y="3060700"/>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Diced</a:t>
            </a:r>
          </a:p>
        </p:txBody>
      </p:sp>
      <p:sp>
        <p:nvSpPr>
          <p:cNvPr id="8" name="TextBox 9"/>
          <p:cNvSpPr txBox="1">
            <a:spLocks noChangeArrowheads="1"/>
          </p:cNvSpPr>
          <p:nvPr/>
        </p:nvSpPr>
        <p:spPr bwMode="auto">
          <a:xfrm>
            <a:off x="2072669" y="4119563"/>
            <a:ext cx="1111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Neck Fillets</a:t>
            </a:r>
          </a:p>
        </p:txBody>
      </p:sp>
      <p:sp>
        <p:nvSpPr>
          <p:cNvPr id="9" name="TextBox 10"/>
          <p:cNvSpPr txBox="1">
            <a:spLocks noChangeArrowheads="1"/>
          </p:cNvSpPr>
          <p:nvPr/>
        </p:nvSpPr>
        <p:spPr bwMode="auto">
          <a:xfrm>
            <a:off x="2614006" y="6405563"/>
            <a:ext cx="1458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Shoulder</a:t>
            </a:r>
          </a:p>
        </p:txBody>
      </p:sp>
      <p:sp>
        <p:nvSpPr>
          <p:cNvPr id="10" name="TextBox 11"/>
          <p:cNvSpPr txBox="1">
            <a:spLocks noChangeArrowheads="1"/>
          </p:cNvSpPr>
          <p:nvPr/>
        </p:nvSpPr>
        <p:spPr bwMode="auto">
          <a:xfrm>
            <a:off x="5657244" y="6561138"/>
            <a:ext cx="66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Mince</a:t>
            </a:r>
          </a:p>
        </p:txBody>
      </p:sp>
      <p:sp>
        <p:nvSpPr>
          <p:cNvPr id="11" name="TextBox 12"/>
          <p:cNvSpPr txBox="1">
            <a:spLocks noChangeArrowheads="1"/>
          </p:cNvSpPr>
          <p:nvPr/>
        </p:nvSpPr>
        <p:spPr bwMode="auto">
          <a:xfrm>
            <a:off x="6487506" y="5799138"/>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Kebabs</a:t>
            </a:r>
          </a:p>
        </p:txBody>
      </p:sp>
      <p:sp>
        <p:nvSpPr>
          <p:cNvPr id="12" name="TextBox 13"/>
          <p:cNvSpPr txBox="1">
            <a:spLocks noChangeArrowheads="1"/>
          </p:cNvSpPr>
          <p:nvPr/>
        </p:nvSpPr>
        <p:spPr bwMode="auto">
          <a:xfrm>
            <a:off x="7728931" y="5645150"/>
            <a:ext cx="1209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Rump Steak</a:t>
            </a:r>
          </a:p>
        </p:txBody>
      </p:sp>
      <p:sp>
        <p:nvSpPr>
          <p:cNvPr id="13" name="TextBox 14"/>
          <p:cNvSpPr txBox="1">
            <a:spLocks noChangeArrowheads="1"/>
          </p:cNvSpPr>
          <p:nvPr/>
        </p:nvSpPr>
        <p:spPr bwMode="auto">
          <a:xfrm>
            <a:off x="7954356" y="6443663"/>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Stir-fry Strips</a:t>
            </a:r>
          </a:p>
        </p:txBody>
      </p:sp>
      <p:sp>
        <p:nvSpPr>
          <p:cNvPr id="14" name="TextBox 15"/>
          <p:cNvSpPr txBox="1">
            <a:spLocks noChangeArrowheads="1"/>
          </p:cNvSpPr>
          <p:nvPr/>
        </p:nvSpPr>
        <p:spPr bwMode="auto">
          <a:xfrm>
            <a:off x="8849706" y="2574925"/>
            <a:ext cx="1868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Boneless Leg Steaks</a:t>
            </a:r>
          </a:p>
        </p:txBody>
      </p:sp>
      <p:sp>
        <p:nvSpPr>
          <p:cNvPr id="15" name="TextBox 16"/>
          <p:cNvSpPr txBox="1">
            <a:spLocks noChangeArrowheads="1"/>
          </p:cNvSpPr>
          <p:nvPr/>
        </p:nvSpPr>
        <p:spPr bwMode="auto">
          <a:xfrm>
            <a:off x="4230081" y="6251575"/>
            <a:ext cx="1377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Shoulder steak</a:t>
            </a:r>
          </a:p>
        </p:txBody>
      </p:sp>
      <p:sp>
        <p:nvSpPr>
          <p:cNvPr id="16" name="TextBox 17"/>
          <p:cNvSpPr txBox="1">
            <a:spLocks noChangeArrowheads="1"/>
          </p:cNvSpPr>
          <p:nvPr/>
        </p:nvSpPr>
        <p:spPr bwMode="auto">
          <a:xfrm>
            <a:off x="9438669" y="4065588"/>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Shank</a:t>
            </a:r>
          </a:p>
        </p:txBody>
      </p:sp>
      <p:sp>
        <p:nvSpPr>
          <p:cNvPr id="17" name="TextBox 18"/>
          <p:cNvSpPr txBox="1">
            <a:spLocks noChangeArrowheads="1"/>
          </p:cNvSpPr>
          <p:nvPr/>
        </p:nvSpPr>
        <p:spPr bwMode="auto">
          <a:xfrm>
            <a:off x="6373206" y="3694113"/>
            <a:ext cx="930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Noisettes</a:t>
            </a:r>
          </a:p>
        </p:txBody>
      </p:sp>
      <p:sp>
        <p:nvSpPr>
          <p:cNvPr id="18" name="TextBox 19"/>
          <p:cNvSpPr txBox="1">
            <a:spLocks noChangeArrowheads="1"/>
          </p:cNvSpPr>
          <p:nvPr/>
        </p:nvSpPr>
        <p:spPr bwMode="auto">
          <a:xfrm>
            <a:off x="7489219" y="3470275"/>
            <a:ext cx="1449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Boneless Rump</a:t>
            </a:r>
          </a:p>
        </p:txBody>
      </p:sp>
      <p:sp>
        <p:nvSpPr>
          <p:cNvPr id="19" name="TextBox 20"/>
          <p:cNvSpPr txBox="1">
            <a:spLocks noChangeArrowheads="1"/>
          </p:cNvSpPr>
          <p:nvPr/>
        </p:nvSpPr>
        <p:spPr bwMode="auto">
          <a:xfrm>
            <a:off x="4438044" y="3643313"/>
            <a:ext cx="741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Cutlets</a:t>
            </a:r>
          </a:p>
        </p:txBody>
      </p:sp>
      <p:sp>
        <p:nvSpPr>
          <p:cNvPr id="20" name="TextBox 21"/>
          <p:cNvSpPr txBox="1">
            <a:spLocks noChangeArrowheads="1"/>
          </p:cNvSpPr>
          <p:nvPr/>
        </p:nvSpPr>
        <p:spPr bwMode="auto">
          <a:xfrm>
            <a:off x="6247794" y="1978025"/>
            <a:ext cx="1516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Valentine Steaks</a:t>
            </a:r>
          </a:p>
        </p:txBody>
      </p:sp>
      <p:sp>
        <p:nvSpPr>
          <p:cNvPr id="21" name="TextBox 22"/>
          <p:cNvSpPr txBox="1">
            <a:spLocks noChangeArrowheads="1"/>
          </p:cNvSpPr>
          <p:nvPr/>
        </p:nvSpPr>
        <p:spPr bwMode="auto">
          <a:xfrm>
            <a:off x="4011006" y="2420938"/>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Racks</a:t>
            </a:r>
          </a:p>
        </p:txBody>
      </p:sp>
      <p:sp>
        <p:nvSpPr>
          <p:cNvPr id="22" name="TextBox 23"/>
          <p:cNvSpPr txBox="1">
            <a:spLocks noChangeArrowheads="1"/>
          </p:cNvSpPr>
          <p:nvPr/>
        </p:nvSpPr>
        <p:spPr bwMode="auto">
          <a:xfrm>
            <a:off x="5535006" y="2563813"/>
            <a:ext cx="1090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Loin Chops</a:t>
            </a:r>
          </a:p>
        </p:txBody>
      </p:sp>
    </p:spTree>
    <p:extLst>
      <p:ext uri="{BB962C8B-B14F-4D97-AF65-F5344CB8AC3E}">
        <p14:creationId xmlns:p14="http://schemas.microsoft.com/office/powerpoint/2010/main" val="320119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Pork – examples of cuts produced by a butcher</a:t>
            </a:r>
            <a:endParaRPr lang="en-US" dirty="0"/>
          </a:p>
        </p:txBody>
      </p:sp>
      <p:pic>
        <p:nvPicPr>
          <p:cNvPr id="5" name="Picture 6" descr="C:\Documents and Settings\mrowcliffe\Desktop\Pork (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452" y="2081587"/>
            <a:ext cx="58928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596477" y="2838825"/>
            <a:ext cx="1885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Shoulder Joint</a:t>
            </a:r>
          </a:p>
        </p:txBody>
      </p:sp>
      <p:sp>
        <p:nvSpPr>
          <p:cNvPr id="7" name="TextBox 8"/>
          <p:cNvSpPr txBox="1">
            <a:spLocks noChangeArrowheads="1"/>
          </p:cNvSpPr>
          <p:nvPr/>
        </p:nvSpPr>
        <p:spPr bwMode="auto">
          <a:xfrm>
            <a:off x="5700164" y="6459912"/>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Stir-fry Strips</a:t>
            </a:r>
          </a:p>
        </p:txBody>
      </p:sp>
      <p:sp>
        <p:nvSpPr>
          <p:cNvPr id="8" name="TextBox 9"/>
          <p:cNvSpPr txBox="1">
            <a:spLocks noChangeArrowheads="1"/>
          </p:cNvSpPr>
          <p:nvPr/>
        </p:nvSpPr>
        <p:spPr bwMode="auto">
          <a:xfrm>
            <a:off x="3834852" y="5843962"/>
            <a:ext cx="100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Spare ribs</a:t>
            </a:r>
          </a:p>
        </p:txBody>
      </p:sp>
      <p:sp>
        <p:nvSpPr>
          <p:cNvPr id="9" name="TextBox 10"/>
          <p:cNvSpPr txBox="1">
            <a:spLocks noChangeArrowheads="1"/>
          </p:cNvSpPr>
          <p:nvPr/>
        </p:nvSpPr>
        <p:spPr bwMode="auto">
          <a:xfrm>
            <a:off x="3898352" y="6491662"/>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Diced</a:t>
            </a:r>
          </a:p>
        </p:txBody>
      </p:sp>
      <p:sp>
        <p:nvSpPr>
          <p:cNvPr id="10" name="TextBox 11"/>
          <p:cNvSpPr txBox="1">
            <a:spLocks noChangeArrowheads="1"/>
          </p:cNvSpPr>
          <p:nvPr/>
        </p:nvSpPr>
        <p:spPr bwMode="auto">
          <a:xfrm>
            <a:off x="2034627" y="61313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Hock</a:t>
            </a:r>
          </a:p>
        </p:txBody>
      </p:sp>
      <p:sp>
        <p:nvSpPr>
          <p:cNvPr id="11" name="TextBox 12"/>
          <p:cNvSpPr txBox="1">
            <a:spLocks noChangeArrowheads="1"/>
          </p:cNvSpPr>
          <p:nvPr/>
        </p:nvSpPr>
        <p:spPr bwMode="auto">
          <a:xfrm>
            <a:off x="4104727" y="2040312"/>
            <a:ext cx="1111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Rack Roast</a:t>
            </a:r>
          </a:p>
        </p:txBody>
      </p:sp>
      <p:sp>
        <p:nvSpPr>
          <p:cNvPr id="12" name="TextBox 13"/>
          <p:cNvSpPr txBox="1">
            <a:spLocks noChangeArrowheads="1"/>
          </p:cNvSpPr>
          <p:nvPr/>
        </p:nvSpPr>
        <p:spPr bwMode="auto">
          <a:xfrm>
            <a:off x="4804814" y="3753225"/>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Tender Loin</a:t>
            </a:r>
          </a:p>
        </p:txBody>
      </p:sp>
      <p:sp>
        <p:nvSpPr>
          <p:cNvPr id="13" name="TextBox 14"/>
          <p:cNvSpPr txBox="1">
            <a:spLocks noChangeArrowheads="1"/>
          </p:cNvSpPr>
          <p:nvPr/>
        </p:nvSpPr>
        <p:spPr bwMode="auto">
          <a:xfrm>
            <a:off x="7103514" y="2057775"/>
            <a:ext cx="152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Valentine steaks</a:t>
            </a:r>
          </a:p>
        </p:txBody>
      </p:sp>
      <p:sp>
        <p:nvSpPr>
          <p:cNvPr id="14" name="TextBox 15"/>
          <p:cNvSpPr txBox="1">
            <a:spLocks noChangeArrowheads="1"/>
          </p:cNvSpPr>
          <p:nvPr/>
        </p:nvSpPr>
        <p:spPr bwMode="auto">
          <a:xfrm>
            <a:off x="7873452" y="3119812"/>
            <a:ext cx="12303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Rump steaks</a:t>
            </a:r>
          </a:p>
        </p:txBody>
      </p:sp>
      <p:sp>
        <p:nvSpPr>
          <p:cNvPr id="15" name="TextBox 16"/>
          <p:cNvSpPr txBox="1">
            <a:spLocks noChangeArrowheads="1"/>
          </p:cNvSpPr>
          <p:nvPr/>
        </p:nvSpPr>
        <p:spPr bwMode="auto">
          <a:xfrm>
            <a:off x="7867102" y="4062787"/>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Osso Busso</a:t>
            </a:r>
          </a:p>
        </p:txBody>
      </p:sp>
      <p:sp>
        <p:nvSpPr>
          <p:cNvPr id="16" name="TextBox 17"/>
          <p:cNvSpPr txBox="1">
            <a:spLocks noChangeArrowheads="1"/>
          </p:cNvSpPr>
          <p:nvPr/>
        </p:nvSpPr>
        <p:spPr bwMode="auto">
          <a:xfrm>
            <a:off x="7724227" y="6115425"/>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Boneless Leg</a:t>
            </a:r>
          </a:p>
        </p:txBody>
      </p:sp>
      <p:sp>
        <p:nvSpPr>
          <p:cNvPr id="17" name="TextBox 18"/>
          <p:cNvSpPr txBox="1">
            <a:spLocks noChangeArrowheads="1"/>
          </p:cNvSpPr>
          <p:nvPr/>
        </p:nvSpPr>
        <p:spPr bwMode="auto">
          <a:xfrm>
            <a:off x="4771477" y="4961312"/>
            <a:ext cx="1052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Belly strips</a:t>
            </a:r>
          </a:p>
        </p:txBody>
      </p:sp>
      <p:sp>
        <p:nvSpPr>
          <p:cNvPr id="18" name="TextBox 19"/>
          <p:cNvSpPr txBox="1">
            <a:spLocks noChangeArrowheads="1"/>
          </p:cNvSpPr>
          <p:nvPr/>
        </p:nvSpPr>
        <p:spPr bwMode="auto">
          <a:xfrm>
            <a:off x="5215977" y="2838825"/>
            <a:ext cx="1887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Shoulder Joint</a:t>
            </a:r>
          </a:p>
        </p:txBody>
      </p:sp>
      <p:sp>
        <p:nvSpPr>
          <p:cNvPr id="19" name="TextBox 20"/>
          <p:cNvSpPr txBox="1">
            <a:spLocks noChangeArrowheads="1"/>
          </p:cNvSpPr>
          <p:nvPr/>
        </p:nvSpPr>
        <p:spPr bwMode="auto">
          <a:xfrm>
            <a:off x="5823989" y="5689975"/>
            <a:ext cx="1049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Leg steaks</a:t>
            </a:r>
          </a:p>
        </p:txBody>
      </p:sp>
      <p:sp>
        <p:nvSpPr>
          <p:cNvPr id="20" name="TextBox 21"/>
          <p:cNvSpPr txBox="1">
            <a:spLocks noChangeArrowheads="1"/>
          </p:cNvSpPr>
          <p:nvPr/>
        </p:nvSpPr>
        <p:spPr bwMode="auto">
          <a:xfrm>
            <a:off x="3682452" y="3704012"/>
            <a:ext cx="981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Rib chops</a:t>
            </a:r>
          </a:p>
        </p:txBody>
      </p:sp>
      <p:sp>
        <p:nvSpPr>
          <p:cNvPr id="21" name="TextBox 22"/>
          <p:cNvSpPr txBox="1">
            <a:spLocks noChangeArrowheads="1"/>
          </p:cNvSpPr>
          <p:nvPr/>
        </p:nvSpPr>
        <p:spPr bwMode="auto">
          <a:xfrm>
            <a:off x="6601864" y="3389687"/>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T-Bone Chops</a:t>
            </a:r>
          </a:p>
        </p:txBody>
      </p:sp>
    </p:spTree>
    <p:extLst>
      <p:ext uri="{BB962C8B-B14F-4D97-AF65-F5344CB8AC3E}">
        <p14:creationId xmlns:p14="http://schemas.microsoft.com/office/powerpoint/2010/main" val="170127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Mince</a:t>
            </a:r>
          </a:p>
        </p:txBody>
      </p:sp>
      <p:sp>
        <p:nvSpPr>
          <p:cNvPr id="3" name="Subtitle 2"/>
          <p:cNvSpPr>
            <a:spLocks noGrp="1"/>
          </p:cNvSpPr>
          <p:nvPr>
            <p:ph type="subTitle" idx="1"/>
          </p:nvPr>
        </p:nvSpPr>
        <p:spPr>
          <a:xfrm>
            <a:off x="1081727" y="2281780"/>
            <a:ext cx="7268142" cy="3600000"/>
          </a:xfrm>
        </p:spPr>
        <p:txBody>
          <a:bodyPr/>
          <a:lstStyle/>
          <a:p>
            <a:pPr marL="0" indent="0">
              <a:buNone/>
            </a:pPr>
            <a:r>
              <a:rPr lang="en-GB" sz="2000" dirty="0"/>
              <a:t>Mince is 100% meat (typically containing </a:t>
            </a:r>
            <a:r>
              <a:rPr lang="en-GB" sz="2000" dirty="0" smtClean="0"/>
              <a:t>5</a:t>
            </a:r>
            <a:r>
              <a:rPr lang="en-GB" sz="2000" dirty="0" smtClean="0"/>
              <a:t>-20% </a:t>
            </a:r>
            <a:r>
              <a:rPr lang="en-GB" sz="2000" dirty="0"/>
              <a:t>fat) with no added water, additives, fillers or any other ingredients. </a:t>
            </a:r>
          </a:p>
          <a:p>
            <a:pPr marL="0" indent="0">
              <a:buNone/>
            </a:pPr>
            <a:endParaRPr lang="en-GB" sz="2000" dirty="0"/>
          </a:p>
          <a:p>
            <a:pPr marL="0" indent="0">
              <a:buNone/>
            </a:pPr>
            <a:r>
              <a:rPr lang="en-GB" sz="2000" dirty="0"/>
              <a:t>Different grades of mince can be produced by the butcher. Standard mince contains on average 20% fat. Any mince identified as lean will contain no more than 10%. </a:t>
            </a:r>
            <a:r>
              <a:rPr lang="en-GB" sz="2000" dirty="0" smtClean="0"/>
              <a:t>Extra lean mince is also available which can be up to 95% lean (so 5% fat).</a:t>
            </a:r>
            <a:endParaRPr lang="en-GB" sz="2000" dirty="0"/>
          </a:p>
          <a:p>
            <a:pPr marL="0" indent="0">
              <a:buNone/>
            </a:pPr>
            <a:endParaRPr lang="en-GB" sz="2000" dirty="0"/>
          </a:p>
          <a:p>
            <a:pPr marL="0" indent="0">
              <a:buNone/>
            </a:pPr>
            <a:r>
              <a:rPr lang="en-GB" sz="2000" dirty="0"/>
              <a:t>Organic minced meat is available for a premium price. The animals used for this type of mince will have been reared according to organic standards.  Mince provides consumers with a versatile ingredient base for many dishes, e.g. </a:t>
            </a:r>
            <a:r>
              <a:rPr lang="en-GB" sz="2000" dirty="0" err="1"/>
              <a:t>koftas</a:t>
            </a:r>
            <a:r>
              <a:rPr lang="en-GB" sz="2000" dirty="0"/>
              <a:t>, meatballs or curries.</a:t>
            </a:r>
          </a:p>
          <a:p>
            <a:pPr marL="0" indent="0">
              <a:buNone/>
            </a:pPr>
            <a:endParaRPr lang="en-US" sz="2000" dirty="0"/>
          </a:p>
        </p:txBody>
      </p:sp>
      <p:pic>
        <p:nvPicPr>
          <p:cNvPr id="4" name="Picture 2" descr="S:\Shared\EDUCATION TEAM FILES\Make it with mince\Videos\lamb mince.jpg"/>
          <p:cNvPicPr>
            <a:picLocks noChangeAspect="1" noChangeArrowheads="1"/>
          </p:cNvPicPr>
          <p:nvPr/>
        </p:nvPicPr>
        <p:blipFill>
          <a:blip r:embed="rId2">
            <a:extLst>
              <a:ext uri="{28A0092B-C50C-407E-A947-70E740481C1C}">
                <a14:useLocalDpi xmlns:a14="http://schemas.microsoft.com/office/drawing/2010/main" val="0"/>
              </a:ext>
            </a:extLst>
          </a:blip>
          <a:srcRect l="7562" t="7288" r="2875" b="6494"/>
          <a:stretch>
            <a:fillRect/>
          </a:stretch>
        </p:blipFill>
        <p:spPr bwMode="auto">
          <a:xfrm>
            <a:off x="8437418" y="2992582"/>
            <a:ext cx="3528200" cy="21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994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3898</Words>
  <Application>Microsoft Office PowerPoint</Application>
  <PresentationFormat>Widescreen</PresentationFormat>
  <Paragraphs>319</Paragraphs>
  <Slides>47</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47</vt:i4>
      </vt:variant>
    </vt:vector>
  </HeadingPairs>
  <TitlesOfParts>
    <vt:vector size="54" baseType="lpstr">
      <vt:lpstr>Arial</vt:lpstr>
      <vt:lpstr>Calibri</vt:lpstr>
      <vt:lpstr>Futura Bk</vt:lpstr>
      <vt:lpstr>Office Theme</vt:lpstr>
      <vt:lpstr>Custom Design</vt:lpstr>
      <vt:lpstr>1_Custom Design</vt:lpstr>
      <vt:lpstr>3_Custom Design</vt:lpstr>
      <vt:lpstr>Red meat manufacture</vt:lpstr>
      <vt:lpstr>Background information - primary processing</vt:lpstr>
      <vt:lpstr>Background information - primary processing</vt:lpstr>
      <vt:lpstr>Background information - primary processing</vt:lpstr>
      <vt:lpstr>What does primary processing include?</vt:lpstr>
      <vt:lpstr>Beef – examples of cuts produced by a butcher</vt:lpstr>
      <vt:lpstr>Lamb – examples of cuts produced by a butcher</vt:lpstr>
      <vt:lpstr>Pork – examples of cuts produced by a butcher</vt:lpstr>
      <vt:lpstr>Mince</vt:lpstr>
      <vt:lpstr>Mincing</vt:lpstr>
      <vt:lpstr>Mincing</vt:lpstr>
      <vt:lpstr>The colour of red meat</vt:lpstr>
      <vt:lpstr>The colour of red meat</vt:lpstr>
      <vt:lpstr>Background information – secondary processing</vt:lpstr>
      <vt:lpstr>Hazard and Critical Control Points</vt:lpstr>
      <vt:lpstr>7 principles of a HACCP system</vt:lpstr>
      <vt:lpstr>Sausage manufacture</vt:lpstr>
      <vt:lpstr>Raw material procurement and intake</vt:lpstr>
      <vt:lpstr>Raw material storage and preparation</vt:lpstr>
      <vt:lpstr>Mincing the pork meat</vt:lpstr>
      <vt:lpstr>Additional ingredients</vt:lpstr>
      <vt:lpstr>Additional ingredients </vt:lpstr>
      <vt:lpstr>Filling the sausages</vt:lpstr>
      <vt:lpstr>Filling the sausages</vt:lpstr>
      <vt:lpstr>Filling the sausages</vt:lpstr>
      <vt:lpstr>Casings</vt:lpstr>
      <vt:lpstr>Trimmed sausages</vt:lpstr>
      <vt:lpstr>Inspection and Modified Atmosphere Packing (MAP)</vt:lpstr>
      <vt:lpstr>Modified Atmosphere Packing</vt:lpstr>
      <vt:lpstr>Materials used for packaging</vt:lpstr>
      <vt:lpstr>Check weighed and cardboard sleeve label</vt:lpstr>
      <vt:lpstr>Metal detection</vt:lpstr>
      <vt:lpstr>Packaging, palletisation and distribution</vt:lpstr>
      <vt:lpstr>Cold chain</vt:lpstr>
      <vt:lpstr>Burger production – ingredient intake</vt:lpstr>
      <vt:lpstr>Burger production – ingredient intake</vt:lpstr>
      <vt:lpstr>Burger blending</vt:lpstr>
      <vt:lpstr>Burger blending</vt:lpstr>
      <vt:lpstr>Burger forming and checking</vt:lpstr>
      <vt:lpstr>Burger forming and checking</vt:lpstr>
      <vt:lpstr>Removal of water</vt:lpstr>
      <vt:lpstr>Removal of water</vt:lpstr>
      <vt:lpstr>Burger freezing</vt:lpstr>
      <vt:lpstr>Burger packing and storage</vt:lpstr>
      <vt:lpstr>Burger quality</vt:lpstr>
      <vt:lpstr>Quality assurance</vt:lpstr>
      <vt:lpstr>Red meat manufacture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38</cp:revision>
  <dcterms:created xsi:type="dcterms:W3CDTF">2018-10-10T09:22:08Z</dcterms:created>
  <dcterms:modified xsi:type="dcterms:W3CDTF">2019-09-19T18:29:18Z</dcterms:modified>
</cp:coreProperties>
</file>