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9" r:id="rId9"/>
    <p:sldId id="262" r:id="rId10"/>
    <p:sldId id="263" r:id="rId11"/>
    <p:sldId id="264" r:id="rId12"/>
    <p:sldId id="265" r:id="rId13"/>
    <p:sldId id="266" r:id="rId14"/>
    <p:sldId id="267" r:id="rId15"/>
    <p:sldId id="268" r:id="rId16"/>
    <p:sldId id="269" r:id="rId17"/>
    <p:sldId id="295" r:id="rId18"/>
    <p:sldId id="296" r:id="rId19"/>
    <p:sldId id="297" r:id="rId20"/>
    <p:sldId id="272" r:id="rId21"/>
    <p:sldId id="273" r:id="rId22"/>
    <p:sldId id="304" r:id="rId23"/>
    <p:sldId id="274" r:id="rId24"/>
    <p:sldId id="305" r:id="rId25"/>
    <p:sldId id="306" r:id="rId26"/>
    <p:sldId id="307" r:id="rId27"/>
    <p:sldId id="308" r:id="rId28"/>
    <p:sldId id="309" r:id="rId29"/>
    <p:sldId id="310" r:id="rId30"/>
    <p:sldId id="311" r:id="rId31"/>
    <p:sldId id="276"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B6B189-F7D0-95A1-7BE2-5623A3C9CD38}" v="1" dt="2019-08-08T09:18:12.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84" d="100"/>
          <a:sy n="84" d="100"/>
        </p:scale>
        <p:origin x="63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S::f.meek@nutrition.org.uk::f3af35cc-3229-46e1-af36-3525661cfbd3" providerId="AD" clId="Web-{5810AFAE-91AE-BF68-A09A-749E947989F6}"/>
    <pc:docChg chg="addSld delSld modSld">
      <pc:chgData name="Frances Meek" userId="S::f.meek@nutrition.org.uk::f3af35cc-3229-46e1-af36-3525661cfbd3" providerId="AD" clId="Web-{5810AFAE-91AE-BF68-A09A-749E947989F6}" dt="2019-08-08T14:13:01.312" v="83"/>
      <pc:docMkLst>
        <pc:docMk/>
      </pc:docMkLst>
      <pc:sldChg chg="del">
        <pc:chgData name="Frances Meek" userId="S::f.meek@nutrition.org.uk::f3af35cc-3229-46e1-af36-3525661cfbd3" providerId="AD" clId="Web-{5810AFAE-91AE-BF68-A09A-749E947989F6}" dt="2019-08-08T14:04:57.341" v="4"/>
        <pc:sldMkLst>
          <pc:docMk/>
          <pc:sldMk cId="601327616" sldId="270"/>
        </pc:sldMkLst>
      </pc:sldChg>
      <pc:sldChg chg="del">
        <pc:chgData name="Frances Meek" userId="S::f.meek@nutrition.org.uk::f3af35cc-3229-46e1-af36-3525661cfbd3" providerId="AD" clId="Web-{5810AFAE-91AE-BF68-A09A-749E947989F6}" dt="2019-08-08T14:05:00.497" v="5"/>
        <pc:sldMkLst>
          <pc:docMk/>
          <pc:sldMk cId="3985795411" sldId="271"/>
        </pc:sldMkLst>
      </pc:sldChg>
      <pc:sldChg chg="del">
        <pc:chgData name="Frances Meek" userId="S::f.meek@nutrition.org.uk::f3af35cc-3229-46e1-af36-3525661cfbd3" providerId="AD" clId="Web-{5810AFAE-91AE-BF68-A09A-749E947989F6}" dt="2019-08-08T14:08:52.530" v="22"/>
        <pc:sldMkLst>
          <pc:docMk/>
          <pc:sldMk cId="3741141211" sldId="275"/>
        </pc:sldMkLst>
      </pc:sldChg>
      <pc:sldChg chg="del">
        <pc:chgData name="Frances Meek" userId="S::f.meek@nutrition.org.uk::f3af35cc-3229-46e1-af36-3525661cfbd3" providerId="AD" clId="Web-{5810AFAE-91AE-BF68-A09A-749E947989F6}" dt="2019-08-08T14:04:55.372" v="3"/>
        <pc:sldMkLst>
          <pc:docMk/>
          <pc:sldMk cId="1028106557" sldId="289"/>
        </pc:sldMkLst>
      </pc:sldChg>
      <pc:sldChg chg="del">
        <pc:chgData name="Frances Meek" userId="S::f.meek@nutrition.org.uk::f3af35cc-3229-46e1-af36-3525661cfbd3" providerId="AD" clId="Web-{5810AFAE-91AE-BF68-A09A-749E947989F6}" dt="2019-08-08T14:09:49.874" v="35"/>
        <pc:sldMkLst>
          <pc:docMk/>
          <pc:sldMk cId="1148591885" sldId="290"/>
        </pc:sldMkLst>
      </pc:sldChg>
      <pc:sldChg chg="del">
        <pc:chgData name="Frances Meek" userId="S::f.meek@nutrition.org.uk::f3af35cc-3229-46e1-af36-3525661cfbd3" providerId="AD" clId="Web-{5810AFAE-91AE-BF68-A09A-749E947989F6}" dt="2019-08-08T14:10:33.030" v="45"/>
        <pc:sldMkLst>
          <pc:docMk/>
          <pc:sldMk cId="1424147583" sldId="291"/>
        </pc:sldMkLst>
      </pc:sldChg>
      <pc:sldChg chg="del">
        <pc:chgData name="Frances Meek" userId="S::f.meek@nutrition.org.uk::f3af35cc-3229-46e1-af36-3525661cfbd3" providerId="AD" clId="Web-{5810AFAE-91AE-BF68-A09A-749E947989F6}" dt="2019-08-08T14:11:25.343" v="56"/>
        <pc:sldMkLst>
          <pc:docMk/>
          <pc:sldMk cId="1250100737" sldId="292"/>
        </pc:sldMkLst>
      </pc:sldChg>
      <pc:sldChg chg="del">
        <pc:chgData name="Frances Meek" userId="S::f.meek@nutrition.org.uk::f3af35cc-3229-46e1-af36-3525661cfbd3" providerId="AD" clId="Web-{5810AFAE-91AE-BF68-A09A-749E947989F6}" dt="2019-08-08T14:12:17.875" v="71"/>
        <pc:sldMkLst>
          <pc:docMk/>
          <pc:sldMk cId="1988700195" sldId="293"/>
        </pc:sldMkLst>
      </pc:sldChg>
      <pc:sldChg chg="del">
        <pc:chgData name="Frances Meek" userId="S::f.meek@nutrition.org.uk::f3af35cc-3229-46e1-af36-3525661cfbd3" providerId="AD" clId="Web-{5810AFAE-91AE-BF68-A09A-749E947989F6}" dt="2019-08-08T14:13:01.312" v="83"/>
        <pc:sldMkLst>
          <pc:docMk/>
          <pc:sldMk cId="1028534908" sldId="294"/>
        </pc:sldMkLst>
      </pc:sldChg>
      <pc:sldChg chg="add">
        <pc:chgData name="Frances Meek" userId="S::f.meek@nutrition.org.uk::f3af35cc-3229-46e1-af36-3525661cfbd3" providerId="AD" clId="Web-{5810AFAE-91AE-BF68-A09A-749E947989F6}" dt="2019-08-08T14:04:13.982" v="0"/>
        <pc:sldMkLst>
          <pc:docMk/>
          <pc:sldMk cId="395797775" sldId="295"/>
        </pc:sldMkLst>
      </pc:sldChg>
      <pc:sldChg chg="add">
        <pc:chgData name="Frances Meek" userId="S::f.meek@nutrition.org.uk::f3af35cc-3229-46e1-af36-3525661cfbd3" providerId="AD" clId="Web-{5810AFAE-91AE-BF68-A09A-749E947989F6}" dt="2019-08-08T14:04:37.325" v="1"/>
        <pc:sldMkLst>
          <pc:docMk/>
          <pc:sldMk cId="3995222241" sldId="296"/>
        </pc:sldMkLst>
      </pc:sldChg>
      <pc:sldChg chg="add">
        <pc:chgData name="Frances Meek" userId="S::f.meek@nutrition.org.uk::f3af35cc-3229-46e1-af36-3525661cfbd3" providerId="AD" clId="Web-{5810AFAE-91AE-BF68-A09A-749E947989F6}" dt="2019-08-08T14:04:49.544" v="2"/>
        <pc:sldMkLst>
          <pc:docMk/>
          <pc:sldMk cId="130788312" sldId="297"/>
        </pc:sldMkLst>
      </pc:sldChg>
      <pc:sldChg chg="addSp delSp modSp add">
        <pc:chgData name="Frances Meek" userId="S::f.meek@nutrition.org.uk::f3af35cc-3229-46e1-af36-3525661cfbd3" providerId="AD" clId="Web-{5810AFAE-91AE-BF68-A09A-749E947989F6}" dt="2019-08-08T14:08:49.608" v="21" actId="1076"/>
        <pc:sldMkLst>
          <pc:docMk/>
          <pc:sldMk cId="2183779907" sldId="298"/>
        </pc:sldMkLst>
        <pc:spChg chg="add mod">
          <ac:chgData name="Frances Meek" userId="S::f.meek@nutrition.org.uk::f3af35cc-3229-46e1-af36-3525661cfbd3" providerId="AD" clId="Web-{5810AFAE-91AE-BF68-A09A-749E947989F6}" dt="2019-08-08T14:08:42.702" v="18" actId="1076"/>
          <ac:spMkLst>
            <pc:docMk/>
            <pc:sldMk cId="2183779907" sldId="298"/>
            <ac:spMk id="2" creationId="{BFA4527F-3983-4678-A32D-EF8D98786CB2}"/>
          </ac:spMkLst>
        </pc:spChg>
        <pc:spChg chg="del">
          <ac:chgData name="Frances Meek" userId="S::f.meek@nutrition.org.uk::f3af35cc-3229-46e1-af36-3525661cfbd3" providerId="AD" clId="Web-{5810AFAE-91AE-BF68-A09A-749E947989F6}" dt="2019-08-08T14:08:05.998" v="9"/>
          <ac:spMkLst>
            <pc:docMk/>
            <pc:sldMk cId="2183779907" sldId="298"/>
            <ac:spMk id="20483" creationId="{F7B23541-7FB5-469B-B041-5AF542472539}"/>
          </ac:spMkLst>
        </pc:spChg>
        <pc:spChg chg="mod">
          <ac:chgData name="Frances Meek" userId="S::f.meek@nutrition.org.uk::f3af35cc-3229-46e1-af36-3525661cfbd3" providerId="AD" clId="Web-{5810AFAE-91AE-BF68-A09A-749E947989F6}" dt="2019-08-08T14:08:45.030" v="19" actId="1076"/>
          <ac:spMkLst>
            <pc:docMk/>
            <pc:sldMk cId="2183779907" sldId="298"/>
            <ac:spMk id="20484" creationId="{39930295-A625-4977-BA51-AE871255B8B6}"/>
          </ac:spMkLst>
        </pc:spChg>
        <pc:spChg chg="mod">
          <ac:chgData name="Frances Meek" userId="S::f.meek@nutrition.org.uk::f3af35cc-3229-46e1-af36-3525661cfbd3" providerId="AD" clId="Web-{5810AFAE-91AE-BF68-A09A-749E947989F6}" dt="2019-08-08T14:08:49.608" v="21" actId="1076"/>
          <ac:spMkLst>
            <pc:docMk/>
            <pc:sldMk cId="2183779907" sldId="298"/>
            <ac:spMk id="20485" creationId="{FAE62116-F41E-4837-92FF-E9208DA59ADB}"/>
          </ac:spMkLst>
        </pc:spChg>
        <pc:spChg chg="mod">
          <ac:chgData name="Frances Meek" userId="S::f.meek@nutrition.org.uk::f3af35cc-3229-46e1-af36-3525661cfbd3" providerId="AD" clId="Web-{5810AFAE-91AE-BF68-A09A-749E947989F6}" dt="2019-08-08T14:08:47.186" v="20" actId="1076"/>
          <ac:spMkLst>
            <pc:docMk/>
            <pc:sldMk cId="2183779907" sldId="298"/>
            <ac:spMk id="20486" creationId="{7A8A3C90-8F6E-428E-A323-DB48FD94362A}"/>
          </ac:spMkLst>
        </pc:spChg>
        <pc:picChg chg="mod">
          <ac:chgData name="Frances Meek" userId="S::f.meek@nutrition.org.uk::f3af35cc-3229-46e1-af36-3525661cfbd3" providerId="AD" clId="Web-{5810AFAE-91AE-BF68-A09A-749E947989F6}" dt="2019-08-08T14:08:08.623" v="11" actId="1076"/>
          <ac:picMkLst>
            <pc:docMk/>
            <pc:sldMk cId="2183779907" sldId="298"/>
            <ac:picMk id="20487" creationId="{8A2BB972-1AC2-49DD-A19D-6EDF08EC28EE}"/>
          </ac:picMkLst>
        </pc:picChg>
        <pc:picChg chg="mod">
          <ac:chgData name="Frances Meek" userId="S::f.meek@nutrition.org.uk::f3af35cc-3229-46e1-af36-3525661cfbd3" providerId="AD" clId="Web-{5810AFAE-91AE-BF68-A09A-749E947989F6}" dt="2019-08-08T14:08:12.467" v="13" actId="1076"/>
          <ac:picMkLst>
            <pc:docMk/>
            <pc:sldMk cId="2183779907" sldId="298"/>
            <ac:picMk id="20488" creationId="{6D15EF05-CCB1-4BF0-8361-0B36410C1C86}"/>
          </ac:picMkLst>
        </pc:picChg>
        <pc:picChg chg="mod">
          <ac:chgData name="Frances Meek" userId="S::f.meek@nutrition.org.uk::f3af35cc-3229-46e1-af36-3525661cfbd3" providerId="AD" clId="Web-{5810AFAE-91AE-BF68-A09A-749E947989F6}" dt="2019-08-08T14:08:09.811" v="12" actId="1076"/>
          <ac:picMkLst>
            <pc:docMk/>
            <pc:sldMk cId="2183779907" sldId="298"/>
            <ac:picMk id="20489" creationId="{2C5112AB-89C0-4880-8DF9-472C098D3D40}"/>
          </ac:picMkLst>
        </pc:picChg>
      </pc:sldChg>
      <pc:sldChg chg="add del">
        <pc:chgData name="Frances Meek" userId="S::f.meek@nutrition.org.uk::f3af35cc-3229-46e1-af36-3525661cfbd3" providerId="AD" clId="Web-{5810AFAE-91AE-BF68-A09A-749E947989F6}" dt="2019-08-08T14:07:15.936" v="7"/>
        <pc:sldMkLst>
          <pc:docMk/>
          <pc:sldMk cId="3514856815" sldId="298"/>
        </pc:sldMkLst>
      </pc:sldChg>
      <pc:sldChg chg="addSp delSp modSp add">
        <pc:chgData name="Frances Meek" userId="S::f.meek@nutrition.org.uk::f3af35cc-3229-46e1-af36-3525661cfbd3" providerId="AD" clId="Web-{5810AFAE-91AE-BF68-A09A-749E947989F6}" dt="2019-08-08T14:09:45.827" v="34"/>
        <pc:sldMkLst>
          <pc:docMk/>
          <pc:sldMk cId="2870319113" sldId="299"/>
        </pc:sldMkLst>
        <pc:spChg chg="add mod">
          <ac:chgData name="Frances Meek" userId="S::f.meek@nutrition.org.uk::f3af35cc-3229-46e1-af36-3525661cfbd3" providerId="AD" clId="Web-{5810AFAE-91AE-BF68-A09A-749E947989F6}" dt="2019-08-08T14:09:45.827" v="34"/>
          <ac:spMkLst>
            <pc:docMk/>
            <pc:sldMk cId="2870319113" sldId="299"/>
            <ac:spMk id="2" creationId="{4111FAB7-959F-4D16-A2DC-7A8A5448F029}"/>
          </ac:spMkLst>
        </pc:spChg>
        <pc:spChg chg="del">
          <ac:chgData name="Frances Meek" userId="S::f.meek@nutrition.org.uk::f3af35cc-3229-46e1-af36-3525661cfbd3" providerId="AD" clId="Web-{5810AFAE-91AE-BF68-A09A-749E947989F6}" dt="2019-08-08T14:09:06.405" v="24"/>
          <ac:spMkLst>
            <pc:docMk/>
            <pc:sldMk cId="2870319113" sldId="299"/>
            <ac:spMk id="21507" creationId="{927BD003-ADD5-4CBD-B67B-42B6FECCAE90}"/>
          </ac:spMkLst>
        </pc:spChg>
        <pc:spChg chg="mod">
          <ac:chgData name="Frances Meek" userId="S::f.meek@nutrition.org.uk::f3af35cc-3229-46e1-af36-3525661cfbd3" providerId="AD" clId="Web-{5810AFAE-91AE-BF68-A09A-749E947989F6}" dt="2019-08-08T14:09:35.577" v="31" actId="1076"/>
          <ac:spMkLst>
            <pc:docMk/>
            <pc:sldMk cId="2870319113" sldId="299"/>
            <ac:spMk id="21508" creationId="{FF65121F-9291-4086-9072-FC8B576C9924}"/>
          </ac:spMkLst>
        </pc:spChg>
        <pc:spChg chg="mod">
          <ac:chgData name="Frances Meek" userId="S::f.meek@nutrition.org.uk::f3af35cc-3229-46e1-af36-3525661cfbd3" providerId="AD" clId="Web-{5810AFAE-91AE-BF68-A09A-749E947989F6}" dt="2019-08-08T14:09:39.702" v="33" actId="1076"/>
          <ac:spMkLst>
            <pc:docMk/>
            <pc:sldMk cId="2870319113" sldId="299"/>
            <ac:spMk id="21509" creationId="{6AA8CB71-7010-4A73-91B2-D835DFBF1CFB}"/>
          </ac:spMkLst>
        </pc:spChg>
        <pc:spChg chg="mod">
          <ac:chgData name="Frances Meek" userId="S::f.meek@nutrition.org.uk::f3af35cc-3229-46e1-af36-3525661cfbd3" providerId="AD" clId="Web-{5810AFAE-91AE-BF68-A09A-749E947989F6}" dt="2019-08-08T14:09:37.827" v="32" actId="1076"/>
          <ac:spMkLst>
            <pc:docMk/>
            <pc:sldMk cId="2870319113" sldId="299"/>
            <ac:spMk id="21510" creationId="{312862F3-517F-4623-A6A0-C1DBC89A74D3}"/>
          </ac:spMkLst>
        </pc:spChg>
        <pc:picChg chg="mod">
          <ac:chgData name="Frances Meek" userId="S::f.meek@nutrition.org.uk::f3af35cc-3229-46e1-af36-3525661cfbd3" providerId="AD" clId="Web-{5810AFAE-91AE-BF68-A09A-749E947989F6}" dt="2019-08-08T14:09:29.342" v="27" actId="1076"/>
          <ac:picMkLst>
            <pc:docMk/>
            <pc:sldMk cId="2870319113" sldId="299"/>
            <ac:picMk id="21511" creationId="{421BAA70-34A1-483E-A2C3-89BEC323F456}"/>
          </ac:picMkLst>
        </pc:picChg>
        <pc:picChg chg="mod">
          <ac:chgData name="Frances Meek" userId="S::f.meek@nutrition.org.uk::f3af35cc-3229-46e1-af36-3525661cfbd3" providerId="AD" clId="Web-{5810AFAE-91AE-BF68-A09A-749E947989F6}" dt="2019-08-08T14:09:33.499" v="30" actId="1076"/>
          <ac:picMkLst>
            <pc:docMk/>
            <pc:sldMk cId="2870319113" sldId="299"/>
            <ac:picMk id="21512" creationId="{CC70503A-7E5E-4904-8C6B-AF287FE682E4}"/>
          </ac:picMkLst>
        </pc:picChg>
        <pc:picChg chg="mod">
          <ac:chgData name="Frances Meek" userId="S::f.meek@nutrition.org.uk::f3af35cc-3229-46e1-af36-3525661cfbd3" providerId="AD" clId="Web-{5810AFAE-91AE-BF68-A09A-749E947989F6}" dt="2019-08-08T14:09:31.686" v="29" actId="1076"/>
          <ac:picMkLst>
            <pc:docMk/>
            <pc:sldMk cId="2870319113" sldId="299"/>
            <ac:picMk id="21513" creationId="{0E385444-4657-43A2-9F1E-78719AC1EF18}"/>
          </ac:picMkLst>
        </pc:picChg>
      </pc:sldChg>
      <pc:sldChg chg="add del">
        <pc:chgData name="Frances Meek" userId="S::f.meek@nutrition.org.uk::f3af35cc-3229-46e1-af36-3525661cfbd3" providerId="AD" clId="Web-{5810AFAE-91AE-BF68-A09A-749E947989F6}" dt="2019-08-08T14:09:21.124" v="26"/>
        <pc:sldMkLst>
          <pc:docMk/>
          <pc:sldMk cId="2707188226" sldId="300"/>
        </pc:sldMkLst>
      </pc:sldChg>
      <pc:sldChg chg="addSp delSp modSp add">
        <pc:chgData name="Frances Meek" userId="S::f.meek@nutrition.org.uk::f3af35cc-3229-46e1-af36-3525661cfbd3" providerId="AD" clId="Web-{5810AFAE-91AE-BF68-A09A-749E947989F6}" dt="2019-08-08T14:10:30.812" v="44"/>
        <pc:sldMkLst>
          <pc:docMk/>
          <pc:sldMk cId="3806699730" sldId="300"/>
        </pc:sldMkLst>
        <pc:spChg chg="add mod">
          <ac:chgData name="Frances Meek" userId="S::f.meek@nutrition.org.uk::f3af35cc-3229-46e1-af36-3525661cfbd3" providerId="AD" clId="Web-{5810AFAE-91AE-BF68-A09A-749E947989F6}" dt="2019-08-08T14:10:30.812" v="44"/>
          <ac:spMkLst>
            <pc:docMk/>
            <pc:sldMk cId="3806699730" sldId="300"/>
            <ac:spMk id="2" creationId="{57A2E37B-D8EF-42BD-8BDB-8624E6853586}"/>
          </ac:spMkLst>
        </pc:spChg>
        <pc:spChg chg="del">
          <ac:chgData name="Frances Meek" userId="S::f.meek@nutrition.org.uk::f3af35cc-3229-46e1-af36-3525661cfbd3" providerId="AD" clId="Web-{5810AFAE-91AE-BF68-A09A-749E947989F6}" dt="2019-08-08T14:10:09.749" v="37"/>
          <ac:spMkLst>
            <pc:docMk/>
            <pc:sldMk cId="3806699730" sldId="300"/>
            <ac:spMk id="22531" creationId="{0D03FA61-3CFA-4938-BBD5-CE6CB8E2102C}"/>
          </ac:spMkLst>
        </pc:spChg>
        <pc:spChg chg="mod">
          <ac:chgData name="Frances Meek" userId="S::f.meek@nutrition.org.uk::f3af35cc-3229-46e1-af36-3525661cfbd3" providerId="AD" clId="Web-{5810AFAE-91AE-BF68-A09A-749E947989F6}" dt="2019-08-08T14:10:18.796" v="41" actId="1076"/>
          <ac:spMkLst>
            <pc:docMk/>
            <pc:sldMk cId="3806699730" sldId="300"/>
            <ac:spMk id="22535" creationId="{906D326E-9997-4874-AD4C-00B5393213D6}"/>
          </ac:spMkLst>
        </pc:spChg>
        <pc:spChg chg="mod">
          <ac:chgData name="Frances Meek" userId="S::f.meek@nutrition.org.uk::f3af35cc-3229-46e1-af36-3525661cfbd3" providerId="AD" clId="Web-{5810AFAE-91AE-BF68-A09A-749E947989F6}" dt="2019-08-08T14:10:23.718" v="43" actId="1076"/>
          <ac:spMkLst>
            <pc:docMk/>
            <pc:sldMk cId="3806699730" sldId="300"/>
            <ac:spMk id="22536" creationId="{9B6F361A-53FD-4839-8F0B-63F464092471}"/>
          </ac:spMkLst>
        </pc:spChg>
        <pc:spChg chg="mod">
          <ac:chgData name="Frances Meek" userId="S::f.meek@nutrition.org.uk::f3af35cc-3229-46e1-af36-3525661cfbd3" providerId="AD" clId="Web-{5810AFAE-91AE-BF68-A09A-749E947989F6}" dt="2019-08-08T14:10:21.124" v="42" actId="1076"/>
          <ac:spMkLst>
            <pc:docMk/>
            <pc:sldMk cId="3806699730" sldId="300"/>
            <ac:spMk id="22537" creationId="{49180FEB-09C9-4C1D-B41C-6627C1D01FB6}"/>
          </ac:spMkLst>
        </pc:spChg>
        <pc:picChg chg="mod">
          <ac:chgData name="Frances Meek" userId="S::f.meek@nutrition.org.uk::f3af35cc-3229-46e1-af36-3525661cfbd3" providerId="AD" clId="Web-{5810AFAE-91AE-BF68-A09A-749E947989F6}" dt="2019-08-08T14:10:11.577" v="38" actId="1076"/>
          <ac:picMkLst>
            <pc:docMk/>
            <pc:sldMk cId="3806699730" sldId="300"/>
            <ac:picMk id="22532" creationId="{B3003011-E644-47C7-B285-5FEB7120B077}"/>
          </ac:picMkLst>
        </pc:picChg>
        <pc:picChg chg="mod">
          <ac:chgData name="Frances Meek" userId="S::f.meek@nutrition.org.uk::f3af35cc-3229-46e1-af36-3525661cfbd3" providerId="AD" clId="Web-{5810AFAE-91AE-BF68-A09A-749E947989F6}" dt="2019-08-08T14:10:15.655" v="40" actId="1076"/>
          <ac:picMkLst>
            <pc:docMk/>
            <pc:sldMk cId="3806699730" sldId="300"/>
            <ac:picMk id="22533" creationId="{00CF307D-2AB1-4F99-BBD5-C1F935DFD64E}"/>
          </ac:picMkLst>
        </pc:picChg>
        <pc:picChg chg="mod">
          <ac:chgData name="Frances Meek" userId="S::f.meek@nutrition.org.uk::f3af35cc-3229-46e1-af36-3525661cfbd3" providerId="AD" clId="Web-{5810AFAE-91AE-BF68-A09A-749E947989F6}" dt="2019-08-08T14:10:14.296" v="39" actId="1076"/>
          <ac:picMkLst>
            <pc:docMk/>
            <pc:sldMk cId="3806699730" sldId="300"/>
            <ac:picMk id="22534" creationId="{6F2C94D5-62E9-48EE-851E-1D44987E1DF0}"/>
          </ac:picMkLst>
        </pc:picChg>
      </pc:sldChg>
      <pc:sldChg chg="addSp delSp modSp add">
        <pc:chgData name="Frances Meek" userId="S::f.meek@nutrition.org.uk::f3af35cc-3229-46e1-af36-3525661cfbd3" providerId="AD" clId="Web-{5810AFAE-91AE-BF68-A09A-749E947989F6}" dt="2019-08-08T14:11:23.202" v="55" actId="1076"/>
        <pc:sldMkLst>
          <pc:docMk/>
          <pc:sldMk cId="88177773" sldId="301"/>
        </pc:sldMkLst>
        <pc:spChg chg="add mod">
          <ac:chgData name="Frances Meek" userId="S::f.meek@nutrition.org.uk::f3af35cc-3229-46e1-af36-3525661cfbd3" providerId="AD" clId="Web-{5810AFAE-91AE-BF68-A09A-749E947989F6}" dt="2019-08-08T14:11:23.202" v="55" actId="1076"/>
          <ac:spMkLst>
            <pc:docMk/>
            <pc:sldMk cId="88177773" sldId="301"/>
            <ac:spMk id="2" creationId="{06AE9DDB-84BE-4DE7-8557-E132B549AB85}"/>
          </ac:spMkLst>
        </pc:spChg>
        <pc:spChg chg="del">
          <ac:chgData name="Frances Meek" userId="S::f.meek@nutrition.org.uk::f3af35cc-3229-46e1-af36-3525661cfbd3" providerId="AD" clId="Web-{5810AFAE-91AE-BF68-A09A-749E947989F6}" dt="2019-08-08T14:10:53.124" v="47"/>
          <ac:spMkLst>
            <pc:docMk/>
            <pc:sldMk cId="88177773" sldId="301"/>
            <ac:spMk id="23555" creationId="{D90F4550-1B3B-4AF1-9677-F8926D2CB3BC}"/>
          </ac:spMkLst>
        </pc:spChg>
        <pc:spChg chg="mod">
          <ac:chgData name="Frances Meek" userId="S::f.meek@nutrition.org.uk::f3af35cc-3229-46e1-af36-3525661cfbd3" providerId="AD" clId="Web-{5810AFAE-91AE-BF68-A09A-749E947989F6}" dt="2019-08-08T14:11:08.546" v="51" actId="1076"/>
          <ac:spMkLst>
            <pc:docMk/>
            <pc:sldMk cId="88177773" sldId="301"/>
            <ac:spMk id="23559" creationId="{78B2B5C3-870F-4434-A5AA-E1D7972B5349}"/>
          </ac:spMkLst>
        </pc:spChg>
        <pc:spChg chg="mod">
          <ac:chgData name="Frances Meek" userId="S::f.meek@nutrition.org.uk::f3af35cc-3229-46e1-af36-3525661cfbd3" providerId="AD" clId="Web-{5810AFAE-91AE-BF68-A09A-749E947989F6}" dt="2019-08-08T14:11:15.312" v="53" actId="1076"/>
          <ac:spMkLst>
            <pc:docMk/>
            <pc:sldMk cId="88177773" sldId="301"/>
            <ac:spMk id="23560" creationId="{A4D7BC99-9AE3-4E94-9D92-73EDE6F6438F}"/>
          </ac:spMkLst>
        </pc:spChg>
        <pc:spChg chg="mod">
          <ac:chgData name="Frances Meek" userId="S::f.meek@nutrition.org.uk::f3af35cc-3229-46e1-af36-3525661cfbd3" providerId="AD" clId="Web-{5810AFAE-91AE-BF68-A09A-749E947989F6}" dt="2019-08-08T14:11:11.828" v="52" actId="1076"/>
          <ac:spMkLst>
            <pc:docMk/>
            <pc:sldMk cId="88177773" sldId="301"/>
            <ac:spMk id="23561" creationId="{5C3FDE7A-15ED-4CB0-95FB-D58DAA6D8E1F}"/>
          </ac:spMkLst>
        </pc:spChg>
        <pc:picChg chg="mod">
          <ac:chgData name="Frances Meek" userId="S::f.meek@nutrition.org.uk::f3af35cc-3229-46e1-af36-3525661cfbd3" providerId="AD" clId="Web-{5810AFAE-91AE-BF68-A09A-749E947989F6}" dt="2019-08-08T14:11:01.796" v="48" actId="1076"/>
          <ac:picMkLst>
            <pc:docMk/>
            <pc:sldMk cId="88177773" sldId="301"/>
            <ac:picMk id="23556" creationId="{36B61FBE-30D0-4DC1-A8C5-B6035B79329E}"/>
          </ac:picMkLst>
        </pc:picChg>
        <pc:picChg chg="mod">
          <ac:chgData name="Frances Meek" userId="S::f.meek@nutrition.org.uk::f3af35cc-3229-46e1-af36-3525661cfbd3" providerId="AD" clId="Web-{5810AFAE-91AE-BF68-A09A-749E947989F6}" dt="2019-08-08T14:11:03.155" v="49" actId="1076"/>
          <ac:picMkLst>
            <pc:docMk/>
            <pc:sldMk cId="88177773" sldId="301"/>
            <ac:picMk id="23557" creationId="{2390CFC6-FA62-4450-9B65-FDE9AC3FC3FF}"/>
          </ac:picMkLst>
        </pc:picChg>
        <pc:picChg chg="mod">
          <ac:chgData name="Frances Meek" userId="S::f.meek@nutrition.org.uk::f3af35cc-3229-46e1-af36-3525661cfbd3" providerId="AD" clId="Web-{5810AFAE-91AE-BF68-A09A-749E947989F6}" dt="2019-08-08T14:11:05.171" v="50" actId="1076"/>
          <ac:picMkLst>
            <pc:docMk/>
            <pc:sldMk cId="88177773" sldId="301"/>
            <ac:picMk id="23558" creationId="{8CAF0B45-0625-42B1-8A06-740AAD94DD0E}"/>
          </ac:picMkLst>
        </pc:picChg>
      </pc:sldChg>
      <pc:sldChg chg="addSp delSp modSp add">
        <pc:chgData name="Frances Meek" userId="S::f.meek@nutrition.org.uk::f3af35cc-3229-46e1-af36-3525661cfbd3" providerId="AD" clId="Web-{5810AFAE-91AE-BF68-A09A-749E947989F6}" dt="2019-08-08T14:12:15.484" v="70" actId="1076"/>
        <pc:sldMkLst>
          <pc:docMk/>
          <pc:sldMk cId="3057949839" sldId="302"/>
        </pc:sldMkLst>
        <pc:spChg chg="add mod">
          <ac:chgData name="Frances Meek" userId="S::f.meek@nutrition.org.uk::f3af35cc-3229-46e1-af36-3525661cfbd3" providerId="AD" clId="Web-{5810AFAE-91AE-BF68-A09A-749E947989F6}" dt="2019-08-08T14:12:15.484" v="70" actId="1076"/>
          <ac:spMkLst>
            <pc:docMk/>
            <pc:sldMk cId="3057949839" sldId="302"/>
            <ac:spMk id="2" creationId="{62A06B3F-29A9-4576-95E4-4CA2EB0943EF}"/>
          </ac:spMkLst>
        </pc:spChg>
        <pc:spChg chg="del mod">
          <ac:chgData name="Frances Meek" userId="S::f.meek@nutrition.org.uk::f3af35cc-3229-46e1-af36-3525661cfbd3" providerId="AD" clId="Web-{5810AFAE-91AE-BF68-A09A-749E947989F6}" dt="2019-08-08T14:11:40.203" v="60"/>
          <ac:spMkLst>
            <pc:docMk/>
            <pc:sldMk cId="3057949839" sldId="302"/>
            <ac:spMk id="24579" creationId="{04A3417D-FF8E-41A8-B4EF-2B312038FCDC}"/>
          </ac:spMkLst>
        </pc:spChg>
        <pc:spChg chg="mod">
          <ac:chgData name="Frances Meek" userId="S::f.meek@nutrition.org.uk::f3af35cc-3229-46e1-af36-3525661cfbd3" providerId="AD" clId="Web-{5810AFAE-91AE-BF68-A09A-749E947989F6}" dt="2019-08-08T14:11:48.093" v="64" actId="1076"/>
          <ac:spMkLst>
            <pc:docMk/>
            <pc:sldMk cId="3057949839" sldId="302"/>
            <ac:spMk id="24583" creationId="{3E1B47A4-7B38-434C-9220-24DE8BFF5343}"/>
          </ac:spMkLst>
        </pc:spChg>
        <pc:spChg chg="mod">
          <ac:chgData name="Frances Meek" userId="S::f.meek@nutrition.org.uk::f3af35cc-3229-46e1-af36-3525661cfbd3" providerId="AD" clId="Web-{5810AFAE-91AE-BF68-A09A-749E947989F6}" dt="2019-08-08T14:11:52.953" v="66" actId="1076"/>
          <ac:spMkLst>
            <pc:docMk/>
            <pc:sldMk cId="3057949839" sldId="302"/>
            <ac:spMk id="24584" creationId="{3B7F53D4-D065-4339-8A06-54195836A6AE}"/>
          </ac:spMkLst>
        </pc:spChg>
        <pc:spChg chg="mod">
          <ac:chgData name="Frances Meek" userId="S::f.meek@nutrition.org.uk::f3af35cc-3229-46e1-af36-3525661cfbd3" providerId="AD" clId="Web-{5810AFAE-91AE-BF68-A09A-749E947989F6}" dt="2019-08-08T14:11:50.515" v="65" actId="1076"/>
          <ac:spMkLst>
            <pc:docMk/>
            <pc:sldMk cId="3057949839" sldId="302"/>
            <ac:spMk id="24585" creationId="{D159E772-2EB4-40BB-9378-9EF4E48FD938}"/>
          </ac:spMkLst>
        </pc:spChg>
        <pc:picChg chg="mod">
          <ac:chgData name="Frances Meek" userId="S::f.meek@nutrition.org.uk::f3af35cc-3229-46e1-af36-3525661cfbd3" providerId="AD" clId="Web-{5810AFAE-91AE-BF68-A09A-749E947989F6}" dt="2019-08-08T14:11:42.015" v="61" actId="1076"/>
          <ac:picMkLst>
            <pc:docMk/>
            <pc:sldMk cId="3057949839" sldId="302"/>
            <ac:picMk id="24580" creationId="{2525483D-3B49-42B9-A422-509C3B2741EF}"/>
          </ac:picMkLst>
        </pc:picChg>
        <pc:picChg chg="mod">
          <ac:chgData name="Frances Meek" userId="S::f.meek@nutrition.org.uk::f3af35cc-3229-46e1-af36-3525661cfbd3" providerId="AD" clId="Web-{5810AFAE-91AE-BF68-A09A-749E947989F6}" dt="2019-08-08T14:11:45.593" v="63" actId="1076"/>
          <ac:picMkLst>
            <pc:docMk/>
            <pc:sldMk cId="3057949839" sldId="302"/>
            <ac:picMk id="24581" creationId="{8792FC02-59D9-40F0-A332-7931D275CD07}"/>
          </ac:picMkLst>
        </pc:picChg>
        <pc:picChg chg="mod">
          <ac:chgData name="Frances Meek" userId="S::f.meek@nutrition.org.uk::f3af35cc-3229-46e1-af36-3525661cfbd3" providerId="AD" clId="Web-{5810AFAE-91AE-BF68-A09A-749E947989F6}" dt="2019-08-08T14:11:43.859" v="62" actId="1076"/>
          <ac:picMkLst>
            <pc:docMk/>
            <pc:sldMk cId="3057949839" sldId="302"/>
            <ac:picMk id="24582" creationId="{B5BA6934-DFE5-431A-8AD1-5AEE18EC70F0}"/>
          </ac:picMkLst>
        </pc:picChg>
      </pc:sldChg>
      <pc:sldChg chg="add del">
        <pc:chgData name="Frances Meek" userId="S::f.meek@nutrition.org.uk::f3af35cc-3229-46e1-af36-3525661cfbd3" providerId="AD" clId="Web-{5810AFAE-91AE-BF68-A09A-749E947989F6}" dt="2019-08-08T14:12:03.141" v="68"/>
        <pc:sldMkLst>
          <pc:docMk/>
          <pc:sldMk cId="2287077540" sldId="303"/>
        </pc:sldMkLst>
      </pc:sldChg>
      <pc:sldChg chg="addSp delSp modSp add">
        <pc:chgData name="Frances Meek" userId="S::f.meek@nutrition.org.uk::f3af35cc-3229-46e1-af36-3525661cfbd3" providerId="AD" clId="Web-{5810AFAE-91AE-BF68-A09A-749E947989F6}" dt="2019-08-08T14:12:59.968" v="82" actId="1076"/>
        <pc:sldMkLst>
          <pc:docMk/>
          <pc:sldMk cId="2382750889" sldId="303"/>
        </pc:sldMkLst>
        <pc:spChg chg="add mod">
          <ac:chgData name="Frances Meek" userId="S::f.meek@nutrition.org.uk::f3af35cc-3229-46e1-af36-3525661cfbd3" providerId="AD" clId="Web-{5810AFAE-91AE-BF68-A09A-749E947989F6}" dt="2019-08-08T14:12:59.968" v="82" actId="1076"/>
          <ac:spMkLst>
            <pc:docMk/>
            <pc:sldMk cId="2382750889" sldId="303"/>
            <ac:spMk id="2" creationId="{97FABCD6-B14D-4C9B-9350-C03868535173}"/>
          </ac:spMkLst>
        </pc:spChg>
        <pc:spChg chg="del">
          <ac:chgData name="Frances Meek" userId="S::f.meek@nutrition.org.uk::f3af35cc-3229-46e1-af36-3525661cfbd3" providerId="AD" clId="Web-{5810AFAE-91AE-BF68-A09A-749E947989F6}" dt="2019-08-08T14:12:29.687" v="73"/>
          <ac:spMkLst>
            <pc:docMk/>
            <pc:sldMk cId="2382750889" sldId="303"/>
            <ac:spMk id="25603" creationId="{63E53126-4191-4895-B8A9-4602940FA9CC}"/>
          </ac:spMkLst>
        </pc:spChg>
        <pc:spChg chg="mod">
          <ac:chgData name="Frances Meek" userId="S::f.meek@nutrition.org.uk::f3af35cc-3229-46e1-af36-3525661cfbd3" providerId="AD" clId="Web-{5810AFAE-91AE-BF68-A09A-749E947989F6}" dt="2019-08-08T14:12:43.515" v="78" actId="1076"/>
          <ac:spMkLst>
            <pc:docMk/>
            <pc:sldMk cId="2382750889" sldId="303"/>
            <ac:spMk id="25607" creationId="{EA0234DB-7662-4128-A959-C8E7C450090D}"/>
          </ac:spMkLst>
        </pc:spChg>
        <pc:spChg chg="mod">
          <ac:chgData name="Frances Meek" userId="S::f.meek@nutrition.org.uk::f3af35cc-3229-46e1-af36-3525661cfbd3" providerId="AD" clId="Web-{5810AFAE-91AE-BF68-A09A-749E947989F6}" dt="2019-08-08T14:12:48.922" v="80" actId="1076"/>
          <ac:spMkLst>
            <pc:docMk/>
            <pc:sldMk cId="2382750889" sldId="303"/>
            <ac:spMk id="25608" creationId="{066BE6C0-0E24-49FA-8737-99932CE90308}"/>
          </ac:spMkLst>
        </pc:spChg>
        <pc:spChg chg="mod">
          <ac:chgData name="Frances Meek" userId="S::f.meek@nutrition.org.uk::f3af35cc-3229-46e1-af36-3525661cfbd3" providerId="AD" clId="Web-{5810AFAE-91AE-BF68-A09A-749E947989F6}" dt="2019-08-08T14:12:46.672" v="79" actId="1076"/>
          <ac:spMkLst>
            <pc:docMk/>
            <pc:sldMk cId="2382750889" sldId="303"/>
            <ac:spMk id="25609" creationId="{4962830B-DF8B-4AA0-A5A1-5FA25EA8AF41}"/>
          </ac:spMkLst>
        </pc:spChg>
        <pc:picChg chg="mod">
          <ac:chgData name="Frances Meek" userId="S::f.meek@nutrition.org.uk::f3af35cc-3229-46e1-af36-3525661cfbd3" providerId="AD" clId="Web-{5810AFAE-91AE-BF68-A09A-749E947989F6}" dt="2019-08-08T14:12:40.109" v="77" actId="1076"/>
          <ac:picMkLst>
            <pc:docMk/>
            <pc:sldMk cId="2382750889" sldId="303"/>
            <ac:picMk id="25604" creationId="{419D89B9-97ED-4D35-BFDB-E448234378A9}"/>
          </ac:picMkLst>
        </pc:picChg>
        <pc:picChg chg="mod">
          <ac:chgData name="Frances Meek" userId="S::f.meek@nutrition.org.uk::f3af35cc-3229-46e1-af36-3525661cfbd3" providerId="AD" clId="Web-{5810AFAE-91AE-BF68-A09A-749E947989F6}" dt="2019-08-08T14:12:33.671" v="75" actId="1076"/>
          <ac:picMkLst>
            <pc:docMk/>
            <pc:sldMk cId="2382750889" sldId="303"/>
            <ac:picMk id="25605" creationId="{5BFB60C7-09E9-4ABC-8444-F3321D5F3B8E}"/>
          </ac:picMkLst>
        </pc:picChg>
        <pc:picChg chg="mod">
          <ac:chgData name="Frances Meek" userId="S::f.meek@nutrition.org.uk::f3af35cc-3229-46e1-af36-3525661cfbd3" providerId="AD" clId="Web-{5810AFAE-91AE-BF68-A09A-749E947989F6}" dt="2019-08-08T14:12:31.953" v="74" actId="1076"/>
          <ac:picMkLst>
            <pc:docMk/>
            <pc:sldMk cId="2382750889" sldId="303"/>
            <ac:picMk id="25606" creationId="{E6825DE7-C114-4C16-98FA-EE51A209DD2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3.xml"/><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3.xml"/><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3.xml"/><Relationship Id="rId4" Type="http://schemas.openxmlformats.org/officeDocument/2006/relationships/image" Target="../media/image38.wmf"/></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3.xml"/><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a:cs typeface="Arial"/>
              </a:rPr>
              <a:t>Meat types and cuts</a:t>
            </a:r>
            <a:br>
              <a:rPr lang="en-US" dirty="0">
                <a:latin typeface="Arial"/>
                <a:cs typeface="Arial"/>
              </a:rPr>
            </a:b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F3B5-BF84-40DB-8062-0D44723D27E5}"/>
              </a:ext>
            </a:extLst>
          </p:cNvPr>
          <p:cNvSpPr>
            <a:spLocks noGrp="1"/>
          </p:cNvSpPr>
          <p:nvPr>
            <p:ph type="ctrTitle"/>
          </p:nvPr>
        </p:nvSpPr>
        <p:spPr/>
        <p:txBody>
          <a:bodyPr/>
          <a:lstStyle/>
          <a:p>
            <a:r>
              <a:rPr lang="en-GB" dirty="0">
                <a:latin typeface="Arial"/>
                <a:cs typeface="Arial"/>
              </a:rPr>
              <a:t>Identifying cuts of meat</a:t>
            </a:r>
            <a:endParaRPr lang="en-GB" dirty="0"/>
          </a:p>
        </p:txBody>
      </p:sp>
      <p:sp>
        <p:nvSpPr>
          <p:cNvPr id="3" name="Subtitle 2">
            <a:extLst>
              <a:ext uri="{FF2B5EF4-FFF2-40B4-BE49-F238E27FC236}">
                <a16:creationId xmlns:a16="http://schemas.microsoft.com/office/drawing/2014/main" id="{41D459C7-BD0A-41CB-A8F3-BBB7C1B073AC}"/>
              </a:ext>
            </a:extLst>
          </p:cNvPr>
          <p:cNvSpPr>
            <a:spLocks noGrp="1"/>
          </p:cNvSpPr>
          <p:nvPr>
            <p:ph type="subTitle" idx="1"/>
          </p:nvPr>
        </p:nvSpPr>
        <p:spPr>
          <a:xfrm>
            <a:off x="1085769" y="2184873"/>
            <a:ext cx="9333781" cy="3600000"/>
          </a:xfrm>
        </p:spPr>
        <p:txBody>
          <a:bodyPr/>
          <a:lstStyle/>
          <a:p>
            <a:pPr marL="0" indent="0" fontAlgn="base">
              <a:buNone/>
            </a:pPr>
            <a:r>
              <a:rPr lang="en-GB" dirty="0"/>
              <a:t>In general terms:</a:t>
            </a:r>
            <a:r>
              <a:rPr lang="en-US" dirty="0"/>
              <a:t>​</a:t>
            </a:r>
          </a:p>
          <a:p>
            <a:pPr fontAlgn="base"/>
            <a:r>
              <a:rPr lang="en-GB" dirty="0"/>
              <a:t>the back half (hindquarters) of a carcase contains fewer muscles (per cut of meat), which have done less work, have less connective tissue, and therefore produce the most tender cuts of meat.</a:t>
            </a:r>
            <a:r>
              <a:rPr lang="en-US" dirty="0"/>
              <a:t>​</a:t>
            </a:r>
          </a:p>
          <a:p>
            <a:pPr fontAlgn="base"/>
            <a:r>
              <a:rPr lang="en-GB" dirty="0"/>
              <a:t>cuts of meat from the loin and rump muscles have done the least work </a:t>
            </a:r>
            <a:r>
              <a:rPr lang="en-GB"/>
              <a:t>and </a:t>
            </a:r>
            <a:r>
              <a:rPr lang="en-GB" smtClean="0"/>
              <a:t>have</a:t>
            </a:r>
            <a:r>
              <a:rPr lang="en-GB" dirty="0"/>
              <a:t> finer muscle fibres with less connective tissue and are prime tender cuts.</a:t>
            </a:r>
            <a:endParaRPr lang="en-US" dirty="0"/>
          </a:p>
          <a:p>
            <a:pPr marL="0" indent="0">
              <a:lnSpc>
                <a:spcPct val="100000"/>
              </a:lnSpc>
              <a:spcBef>
                <a:spcPct val="50000"/>
              </a:spcBef>
              <a:spcAft>
                <a:spcPct val="0"/>
              </a:spcAft>
              <a:buNone/>
            </a:pPr>
            <a:endParaRPr lang="en-GB" sz="2000" dirty="0">
              <a:latin typeface="Arial"/>
              <a:cs typeface="Arial"/>
            </a:endParaRPr>
          </a:p>
        </p:txBody>
      </p:sp>
    </p:spTree>
    <p:extLst>
      <p:ext uri="{BB962C8B-B14F-4D97-AF65-F5344CB8AC3E}">
        <p14:creationId xmlns:p14="http://schemas.microsoft.com/office/powerpoint/2010/main" val="331803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Beef – examples of cuts produced by a butcher</a:t>
            </a:r>
            <a:endParaRPr lang="en-US" dirty="0"/>
          </a:p>
        </p:txBody>
      </p:sp>
      <p:pic>
        <p:nvPicPr>
          <p:cNvPr id="5" name="Picture 6" descr="C:\Documents and Settings\mrowcliffe\Desktop\Welsh Beef Cuts (resized).jpg"/>
          <p:cNvPicPr>
            <a:picLocks noChangeAspect="1" noChangeArrowheads="1"/>
          </p:cNvPicPr>
          <p:nvPr/>
        </p:nvPicPr>
        <p:blipFill>
          <a:blip r:embed="rId2" cstate="email">
            <a:extLst>
              <a:ext uri="{28A0092B-C50C-407E-A947-70E740481C1C}">
                <a14:useLocalDpi xmlns:a14="http://schemas.microsoft.com/office/drawing/2010/main"/>
              </a:ext>
            </a:extLst>
          </a:blip>
          <a:srcRect t="11794" b="15303"/>
          <a:stretch>
            <a:fillRect/>
          </a:stretch>
        </p:blipFill>
        <p:spPr bwMode="auto">
          <a:xfrm>
            <a:off x="2413794" y="2124869"/>
            <a:ext cx="7167562"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9227344" y="3960018"/>
            <a:ext cx="122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Topside Joint</a:t>
            </a:r>
          </a:p>
        </p:txBody>
      </p:sp>
      <p:sp>
        <p:nvSpPr>
          <p:cNvPr id="7" name="TextBox 8"/>
          <p:cNvSpPr txBox="1">
            <a:spLocks noChangeArrowheads="1"/>
          </p:cNvSpPr>
          <p:nvPr/>
        </p:nvSpPr>
        <p:spPr bwMode="auto">
          <a:xfrm>
            <a:off x="3417094" y="2980531"/>
            <a:ext cx="120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Chuck Steak</a:t>
            </a:r>
          </a:p>
        </p:txBody>
      </p:sp>
      <p:sp>
        <p:nvSpPr>
          <p:cNvPr id="8" name="TextBox 9"/>
          <p:cNvSpPr txBox="1">
            <a:spLocks noChangeArrowheads="1"/>
          </p:cNvSpPr>
          <p:nvPr/>
        </p:nvSpPr>
        <p:spPr bwMode="auto">
          <a:xfrm>
            <a:off x="1924844" y="2261393"/>
            <a:ext cx="1190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Stir-fry strips</a:t>
            </a:r>
          </a:p>
        </p:txBody>
      </p:sp>
      <p:sp>
        <p:nvSpPr>
          <p:cNvPr id="9" name="TextBox 10"/>
          <p:cNvSpPr txBox="1">
            <a:spLocks noChangeArrowheads="1"/>
          </p:cNvSpPr>
          <p:nvPr/>
        </p:nvSpPr>
        <p:spPr bwMode="auto">
          <a:xfrm>
            <a:off x="2166144" y="4833143"/>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Shank</a:t>
            </a:r>
          </a:p>
        </p:txBody>
      </p:sp>
      <p:sp>
        <p:nvSpPr>
          <p:cNvPr id="10" name="TextBox 11"/>
          <p:cNvSpPr txBox="1">
            <a:spLocks noChangeArrowheads="1"/>
          </p:cNvSpPr>
          <p:nvPr/>
        </p:nvSpPr>
        <p:spPr bwMode="auto">
          <a:xfrm>
            <a:off x="2413794" y="3829843"/>
            <a:ext cx="693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Shank</a:t>
            </a:r>
          </a:p>
        </p:txBody>
      </p:sp>
      <p:sp>
        <p:nvSpPr>
          <p:cNvPr id="11" name="TextBox 12"/>
          <p:cNvSpPr txBox="1">
            <a:spLocks noChangeArrowheads="1"/>
          </p:cNvSpPr>
          <p:nvPr/>
        </p:nvSpPr>
        <p:spPr bwMode="auto">
          <a:xfrm>
            <a:off x="2332831" y="6325393"/>
            <a:ext cx="1052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Shin Rings</a:t>
            </a:r>
          </a:p>
        </p:txBody>
      </p:sp>
      <p:sp>
        <p:nvSpPr>
          <p:cNvPr id="12" name="TextBox 13"/>
          <p:cNvSpPr txBox="1">
            <a:spLocks noChangeArrowheads="1"/>
          </p:cNvSpPr>
          <p:nvPr/>
        </p:nvSpPr>
        <p:spPr bwMode="auto">
          <a:xfrm>
            <a:off x="3623469" y="5925343"/>
            <a:ext cx="1200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Diced Chuck</a:t>
            </a:r>
          </a:p>
        </p:txBody>
      </p:sp>
      <p:sp>
        <p:nvSpPr>
          <p:cNvPr id="13" name="TextBox 14"/>
          <p:cNvSpPr txBox="1">
            <a:spLocks noChangeArrowheads="1"/>
          </p:cNvSpPr>
          <p:nvPr/>
        </p:nvSpPr>
        <p:spPr bwMode="auto">
          <a:xfrm>
            <a:off x="4706144" y="6325393"/>
            <a:ext cx="1290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Rolled Brisket</a:t>
            </a:r>
          </a:p>
        </p:txBody>
      </p:sp>
      <p:sp>
        <p:nvSpPr>
          <p:cNvPr id="14" name="TextBox 15"/>
          <p:cNvSpPr txBox="1">
            <a:spLocks noChangeArrowheads="1"/>
          </p:cNvSpPr>
          <p:nvPr/>
        </p:nvSpPr>
        <p:spPr bwMode="auto">
          <a:xfrm>
            <a:off x="5996781" y="6250781"/>
            <a:ext cx="1281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Sirloin Steaks</a:t>
            </a:r>
          </a:p>
        </p:txBody>
      </p:sp>
      <p:sp>
        <p:nvSpPr>
          <p:cNvPr id="15" name="TextBox 16"/>
          <p:cNvSpPr txBox="1">
            <a:spLocks noChangeArrowheads="1"/>
          </p:cNvSpPr>
          <p:nvPr/>
        </p:nvSpPr>
        <p:spPr bwMode="auto">
          <a:xfrm>
            <a:off x="5644356" y="2413793"/>
            <a:ext cx="140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Rib-eye Steaks</a:t>
            </a:r>
          </a:p>
        </p:txBody>
      </p:sp>
      <p:sp>
        <p:nvSpPr>
          <p:cNvPr id="16" name="TextBox 17"/>
          <p:cNvSpPr txBox="1">
            <a:spLocks noChangeArrowheads="1"/>
          </p:cNvSpPr>
          <p:nvPr/>
        </p:nvSpPr>
        <p:spPr bwMode="auto">
          <a:xfrm>
            <a:off x="6328569" y="3483768"/>
            <a:ext cx="1160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Fillet Steaks</a:t>
            </a:r>
          </a:p>
        </p:txBody>
      </p:sp>
      <p:sp>
        <p:nvSpPr>
          <p:cNvPr id="17" name="TextBox 18"/>
          <p:cNvSpPr txBox="1">
            <a:spLocks noChangeArrowheads="1"/>
          </p:cNvSpPr>
          <p:nvPr/>
        </p:nvSpPr>
        <p:spPr bwMode="auto">
          <a:xfrm>
            <a:off x="7800181" y="2672556"/>
            <a:ext cx="140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Topside Steaks</a:t>
            </a:r>
          </a:p>
        </p:txBody>
      </p:sp>
      <p:sp>
        <p:nvSpPr>
          <p:cNvPr id="18" name="TextBox 19"/>
          <p:cNvSpPr txBox="1">
            <a:spLocks noChangeArrowheads="1"/>
          </p:cNvSpPr>
          <p:nvPr/>
        </p:nvSpPr>
        <p:spPr bwMode="auto">
          <a:xfrm>
            <a:off x="7454106" y="6096793"/>
            <a:ext cx="1260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Rump Steaks</a:t>
            </a:r>
          </a:p>
        </p:txBody>
      </p:sp>
      <p:sp>
        <p:nvSpPr>
          <p:cNvPr id="19" name="TextBox 20"/>
          <p:cNvSpPr txBox="1">
            <a:spLocks noChangeArrowheads="1"/>
          </p:cNvSpPr>
          <p:nvPr/>
        </p:nvSpPr>
        <p:spPr bwMode="auto">
          <a:xfrm>
            <a:off x="9146381" y="5964581"/>
            <a:ext cx="139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dirty="0"/>
              <a:t>Silverside Joint</a:t>
            </a:r>
          </a:p>
        </p:txBody>
      </p:sp>
      <p:sp>
        <p:nvSpPr>
          <p:cNvPr id="20" name="TextBox 21"/>
          <p:cNvSpPr txBox="1">
            <a:spLocks noChangeArrowheads="1"/>
          </p:cNvSpPr>
          <p:nvPr/>
        </p:nvSpPr>
        <p:spPr bwMode="auto">
          <a:xfrm>
            <a:off x="4779169" y="3177381"/>
            <a:ext cx="7508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Forerib</a:t>
            </a:r>
          </a:p>
        </p:txBody>
      </p:sp>
    </p:spTree>
    <p:extLst>
      <p:ext uri="{BB962C8B-B14F-4D97-AF65-F5344CB8AC3E}">
        <p14:creationId xmlns:p14="http://schemas.microsoft.com/office/powerpoint/2010/main" val="39579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Lamb – examples of cuts produced by a butcher</a:t>
            </a:r>
            <a:endParaRPr lang="en-US" dirty="0"/>
          </a:p>
        </p:txBody>
      </p:sp>
      <p:pic>
        <p:nvPicPr>
          <p:cNvPr id="5" name="Picture 6" descr="C:\Documents and Settings\mrowcliffe\Desktop\Welsh Lamb Cuts (reseized).jpg"/>
          <p:cNvPicPr>
            <a:picLocks noChangeAspect="1" noChangeArrowheads="1"/>
          </p:cNvPicPr>
          <p:nvPr/>
        </p:nvPicPr>
        <p:blipFill>
          <a:blip r:embed="rId2" cstate="email">
            <a:extLst>
              <a:ext uri="{28A0092B-C50C-407E-A947-70E740481C1C}">
                <a14:useLocalDpi xmlns:a14="http://schemas.microsoft.com/office/drawing/2010/main"/>
              </a:ext>
            </a:extLst>
          </a:blip>
          <a:srcRect t="8528" b="11270"/>
          <a:stretch>
            <a:fillRect/>
          </a:stretch>
        </p:blipFill>
        <p:spPr bwMode="auto">
          <a:xfrm>
            <a:off x="3009294" y="2130425"/>
            <a:ext cx="677545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9032269" y="5943600"/>
            <a:ext cx="852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Half Leg</a:t>
            </a:r>
          </a:p>
        </p:txBody>
      </p:sp>
      <p:sp>
        <p:nvSpPr>
          <p:cNvPr id="7" name="TextBox 8"/>
          <p:cNvSpPr txBox="1">
            <a:spLocks noChangeArrowheads="1"/>
          </p:cNvSpPr>
          <p:nvPr/>
        </p:nvSpPr>
        <p:spPr bwMode="auto">
          <a:xfrm>
            <a:off x="3021994" y="3060700"/>
            <a:ext cx="64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Diced</a:t>
            </a:r>
          </a:p>
        </p:txBody>
      </p:sp>
      <p:sp>
        <p:nvSpPr>
          <p:cNvPr id="8" name="TextBox 9"/>
          <p:cNvSpPr txBox="1">
            <a:spLocks noChangeArrowheads="1"/>
          </p:cNvSpPr>
          <p:nvPr/>
        </p:nvSpPr>
        <p:spPr bwMode="auto">
          <a:xfrm>
            <a:off x="2072669" y="4119563"/>
            <a:ext cx="1111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Neck Fillets</a:t>
            </a:r>
          </a:p>
        </p:txBody>
      </p:sp>
      <p:sp>
        <p:nvSpPr>
          <p:cNvPr id="9" name="TextBox 10"/>
          <p:cNvSpPr txBox="1">
            <a:spLocks noChangeArrowheads="1"/>
          </p:cNvSpPr>
          <p:nvPr/>
        </p:nvSpPr>
        <p:spPr bwMode="auto">
          <a:xfrm>
            <a:off x="2614006" y="6405563"/>
            <a:ext cx="1458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Rolled Shoulder</a:t>
            </a:r>
          </a:p>
        </p:txBody>
      </p:sp>
      <p:sp>
        <p:nvSpPr>
          <p:cNvPr id="10" name="TextBox 11"/>
          <p:cNvSpPr txBox="1">
            <a:spLocks noChangeArrowheads="1"/>
          </p:cNvSpPr>
          <p:nvPr/>
        </p:nvSpPr>
        <p:spPr bwMode="auto">
          <a:xfrm>
            <a:off x="5657244" y="6561138"/>
            <a:ext cx="661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Mince</a:t>
            </a:r>
          </a:p>
        </p:txBody>
      </p:sp>
      <p:sp>
        <p:nvSpPr>
          <p:cNvPr id="11" name="TextBox 12"/>
          <p:cNvSpPr txBox="1">
            <a:spLocks noChangeArrowheads="1"/>
          </p:cNvSpPr>
          <p:nvPr/>
        </p:nvSpPr>
        <p:spPr bwMode="auto">
          <a:xfrm>
            <a:off x="6487506" y="5799138"/>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Kebabs</a:t>
            </a:r>
          </a:p>
        </p:txBody>
      </p:sp>
      <p:sp>
        <p:nvSpPr>
          <p:cNvPr id="12" name="TextBox 13"/>
          <p:cNvSpPr txBox="1">
            <a:spLocks noChangeArrowheads="1"/>
          </p:cNvSpPr>
          <p:nvPr/>
        </p:nvSpPr>
        <p:spPr bwMode="auto">
          <a:xfrm>
            <a:off x="7728931" y="5645150"/>
            <a:ext cx="1209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Rump Steak</a:t>
            </a:r>
          </a:p>
        </p:txBody>
      </p:sp>
      <p:sp>
        <p:nvSpPr>
          <p:cNvPr id="13" name="TextBox 14"/>
          <p:cNvSpPr txBox="1">
            <a:spLocks noChangeArrowheads="1"/>
          </p:cNvSpPr>
          <p:nvPr/>
        </p:nvSpPr>
        <p:spPr bwMode="auto">
          <a:xfrm>
            <a:off x="7954356" y="6443663"/>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Stir-fry Strips</a:t>
            </a:r>
          </a:p>
        </p:txBody>
      </p:sp>
      <p:sp>
        <p:nvSpPr>
          <p:cNvPr id="14" name="TextBox 15"/>
          <p:cNvSpPr txBox="1">
            <a:spLocks noChangeArrowheads="1"/>
          </p:cNvSpPr>
          <p:nvPr/>
        </p:nvSpPr>
        <p:spPr bwMode="auto">
          <a:xfrm>
            <a:off x="8849706" y="2574925"/>
            <a:ext cx="1868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Boneless Leg Steaks</a:t>
            </a:r>
          </a:p>
        </p:txBody>
      </p:sp>
      <p:sp>
        <p:nvSpPr>
          <p:cNvPr id="15" name="TextBox 16"/>
          <p:cNvSpPr txBox="1">
            <a:spLocks noChangeArrowheads="1"/>
          </p:cNvSpPr>
          <p:nvPr/>
        </p:nvSpPr>
        <p:spPr bwMode="auto">
          <a:xfrm>
            <a:off x="4230081" y="6251575"/>
            <a:ext cx="1377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Shoulder steak</a:t>
            </a:r>
          </a:p>
        </p:txBody>
      </p:sp>
      <p:sp>
        <p:nvSpPr>
          <p:cNvPr id="16" name="TextBox 17"/>
          <p:cNvSpPr txBox="1">
            <a:spLocks noChangeArrowheads="1"/>
          </p:cNvSpPr>
          <p:nvPr/>
        </p:nvSpPr>
        <p:spPr bwMode="auto">
          <a:xfrm>
            <a:off x="9438669" y="4065588"/>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Shank</a:t>
            </a:r>
          </a:p>
        </p:txBody>
      </p:sp>
      <p:sp>
        <p:nvSpPr>
          <p:cNvPr id="17" name="TextBox 18"/>
          <p:cNvSpPr txBox="1">
            <a:spLocks noChangeArrowheads="1"/>
          </p:cNvSpPr>
          <p:nvPr/>
        </p:nvSpPr>
        <p:spPr bwMode="auto">
          <a:xfrm>
            <a:off x="6373206" y="3694113"/>
            <a:ext cx="930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Noisettes</a:t>
            </a:r>
          </a:p>
        </p:txBody>
      </p:sp>
      <p:sp>
        <p:nvSpPr>
          <p:cNvPr id="18" name="TextBox 19"/>
          <p:cNvSpPr txBox="1">
            <a:spLocks noChangeArrowheads="1"/>
          </p:cNvSpPr>
          <p:nvPr/>
        </p:nvSpPr>
        <p:spPr bwMode="auto">
          <a:xfrm>
            <a:off x="7489219" y="3470275"/>
            <a:ext cx="1449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Boneless Rump</a:t>
            </a:r>
          </a:p>
        </p:txBody>
      </p:sp>
      <p:sp>
        <p:nvSpPr>
          <p:cNvPr id="19" name="TextBox 20"/>
          <p:cNvSpPr txBox="1">
            <a:spLocks noChangeArrowheads="1"/>
          </p:cNvSpPr>
          <p:nvPr/>
        </p:nvSpPr>
        <p:spPr bwMode="auto">
          <a:xfrm>
            <a:off x="4438044" y="3643313"/>
            <a:ext cx="741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Cutlets</a:t>
            </a:r>
          </a:p>
        </p:txBody>
      </p:sp>
      <p:sp>
        <p:nvSpPr>
          <p:cNvPr id="20" name="TextBox 21"/>
          <p:cNvSpPr txBox="1">
            <a:spLocks noChangeArrowheads="1"/>
          </p:cNvSpPr>
          <p:nvPr/>
        </p:nvSpPr>
        <p:spPr bwMode="auto">
          <a:xfrm>
            <a:off x="6247794" y="1978025"/>
            <a:ext cx="15160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Valentine Steaks</a:t>
            </a:r>
          </a:p>
        </p:txBody>
      </p:sp>
      <p:sp>
        <p:nvSpPr>
          <p:cNvPr id="21" name="TextBox 22"/>
          <p:cNvSpPr txBox="1">
            <a:spLocks noChangeArrowheads="1"/>
          </p:cNvSpPr>
          <p:nvPr/>
        </p:nvSpPr>
        <p:spPr bwMode="auto">
          <a:xfrm>
            <a:off x="4011006" y="2420938"/>
            <a:ext cx="68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Racks</a:t>
            </a:r>
          </a:p>
        </p:txBody>
      </p:sp>
      <p:sp>
        <p:nvSpPr>
          <p:cNvPr id="22" name="TextBox 23"/>
          <p:cNvSpPr txBox="1">
            <a:spLocks noChangeArrowheads="1"/>
          </p:cNvSpPr>
          <p:nvPr/>
        </p:nvSpPr>
        <p:spPr bwMode="auto">
          <a:xfrm>
            <a:off x="5535006" y="2563813"/>
            <a:ext cx="1090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Loin Chops</a:t>
            </a:r>
          </a:p>
        </p:txBody>
      </p:sp>
    </p:spTree>
    <p:extLst>
      <p:ext uri="{BB962C8B-B14F-4D97-AF65-F5344CB8AC3E}">
        <p14:creationId xmlns:p14="http://schemas.microsoft.com/office/powerpoint/2010/main" val="399522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Pork – examples of cuts produced by a butcher</a:t>
            </a:r>
            <a:endParaRPr lang="en-US" dirty="0"/>
          </a:p>
        </p:txBody>
      </p:sp>
      <p:pic>
        <p:nvPicPr>
          <p:cNvPr id="5" name="Picture 6" descr="C:\Documents and Settings\mrowcliffe\Desktop\Pork (resiz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39452" y="2081587"/>
            <a:ext cx="5892800"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596477" y="2838825"/>
            <a:ext cx="1885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Rolled Shoulder Joint</a:t>
            </a:r>
          </a:p>
        </p:txBody>
      </p:sp>
      <p:sp>
        <p:nvSpPr>
          <p:cNvPr id="7" name="TextBox 8"/>
          <p:cNvSpPr txBox="1">
            <a:spLocks noChangeArrowheads="1"/>
          </p:cNvSpPr>
          <p:nvPr/>
        </p:nvSpPr>
        <p:spPr bwMode="auto">
          <a:xfrm>
            <a:off x="5700164" y="6459912"/>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Stir-fry Strips</a:t>
            </a:r>
          </a:p>
        </p:txBody>
      </p:sp>
      <p:sp>
        <p:nvSpPr>
          <p:cNvPr id="8" name="TextBox 9"/>
          <p:cNvSpPr txBox="1">
            <a:spLocks noChangeArrowheads="1"/>
          </p:cNvSpPr>
          <p:nvPr/>
        </p:nvSpPr>
        <p:spPr bwMode="auto">
          <a:xfrm>
            <a:off x="3834852" y="5843962"/>
            <a:ext cx="100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Spare ribs</a:t>
            </a:r>
          </a:p>
        </p:txBody>
      </p:sp>
      <p:sp>
        <p:nvSpPr>
          <p:cNvPr id="9" name="TextBox 10"/>
          <p:cNvSpPr txBox="1">
            <a:spLocks noChangeArrowheads="1"/>
          </p:cNvSpPr>
          <p:nvPr/>
        </p:nvSpPr>
        <p:spPr bwMode="auto">
          <a:xfrm>
            <a:off x="3898352" y="6491662"/>
            <a:ext cx="64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Diced</a:t>
            </a:r>
          </a:p>
        </p:txBody>
      </p:sp>
      <p:sp>
        <p:nvSpPr>
          <p:cNvPr id="10" name="TextBox 11"/>
          <p:cNvSpPr txBox="1">
            <a:spLocks noChangeArrowheads="1"/>
          </p:cNvSpPr>
          <p:nvPr/>
        </p:nvSpPr>
        <p:spPr bwMode="auto">
          <a:xfrm>
            <a:off x="2034627" y="6131300"/>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Hock</a:t>
            </a:r>
          </a:p>
        </p:txBody>
      </p:sp>
      <p:sp>
        <p:nvSpPr>
          <p:cNvPr id="11" name="TextBox 12"/>
          <p:cNvSpPr txBox="1">
            <a:spLocks noChangeArrowheads="1"/>
          </p:cNvSpPr>
          <p:nvPr/>
        </p:nvSpPr>
        <p:spPr bwMode="auto">
          <a:xfrm>
            <a:off x="4104727" y="2040312"/>
            <a:ext cx="1111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Rack Roast</a:t>
            </a:r>
          </a:p>
        </p:txBody>
      </p:sp>
      <p:sp>
        <p:nvSpPr>
          <p:cNvPr id="12" name="TextBox 13"/>
          <p:cNvSpPr txBox="1">
            <a:spLocks noChangeArrowheads="1"/>
          </p:cNvSpPr>
          <p:nvPr/>
        </p:nvSpPr>
        <p:spPr bwMode="auto">
          <a:xfrm>
            <a:off x="4804814" y="3753225"/>
            <a:ext cx="111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Tender Loin</a:t>
            </a:r>
          </a:p>
        </p:txBody>
      </p:sp>
      <p:sp>
        <p:nvSpPr>
          <p:cNvPr id="13" name="TextBox 14"/>
          <p:cNvSpPr txBox="1">
            <a:spLocks noChangeArrowheads="1"/>
          </p:cNvSpPr>
          <p:nvPr/>
        </p:nvSpPr>
        <p:spPr bwMode="auto">
          <a:xfrm>
            <a:off x="7103514" y="2057775"/>
            <a:ext cx="1525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Valentine steaks</a:t>
            </a:r>
          </a:p>
        </p:txBody>
      </p:sp>
      <p:sp>
        <p:nvSpPr>
          <p:cNvPr id="14" name="TextBox 15"/>
          <p:cNvSpPr txBox="1">
            <a:spLocks noChangeArrowheads="1"/>
          </p:cNvSpPr>
          <p:nvPr/>
        </p:nvSpPr>
        <p:spPr bwMode="auto">
          <a:xfrm>
            <a:off x="7873452" y="3119812"/>
            <a:ext cx="12303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Rump steaks</a:t>
            </a:r>
          </a:p>
        </p:txBody>
      </p:sp>
      <p:sp>
        <p:nvSpPr>
          <p:cNvPr id="15" name="TextBox 16"/>
          <p:cNvSpPr txBox="1">
            <a:spLocks noChangeArrowheads="1"/>
          </p:cNvSpPr>
          <p:nvPr/>
        </p:nvSpPr>
        <p:spPr bwMode="auto">
          <a:xfrm>
            <a:off x="7867102" y="4062787"/>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Osso Busso</a:t>
            </a:r>
          </a:p>
        </p:txBody>
      </p:sp>
      <p:sp>
        <p:nvSpPr>
          <p:cNvPr id="16" name="TextBox 17"/>
          <p:cNvSpPr txBox="1">
            <a:spLocks noChangeArrowheads="1"/>
          </p:cNvSpPr>
          <p:nvPr/>
        </p:nvSpPr>
        <p:spPr bwMode="auto">
          <a:xfrm>
            <a:off x="7724227" y="6115425"/>
            <a:ext cx="127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Boneless Leg</a:t>
            </a:r>
          </a:p>
        </p:txBody>
      </p:sp>
      <p:sp>
        <p:nvSpPr>
          <p:cNvPr id="17" name="TextBox 18"/>
          <p:cNvSpPr txBox="1">
            <a:spLocks noChangeArrowheads="1"/>
          </p:cNvSpPr>
          <p:nvPr/>
        </p:nvSpPr>
        <p:spPr bwMode="auto">
          <a:xfrm>
            <a:off x="4771477" y="4961312"/>
            <a:ext cx="1052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Belly strips</a:t>
            </a:r>
          </a:p>
        </p:txBody>
      </p:sp>
      <p:sp>
        <p:nvSpPr>
          <p:cNvPr id="18" name="TextBox 19"/>
          <p:cNvSpPr txBox="1">
            <a:spLocks noChangeArrowheads="1"/>
          </p:cNvSpPr>
          <p:nvPr/>
        </p:nvSpPr>
        <p:spPr bwMode="auto">
          <a:xfrm>
            <a:off x="5215977" y="2838825"/>
            <a:ext cx="1887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Rolled Shoulder Joint</a:t>
            </a:r>
          </a:p>
        </p:txBody>
      </p:sp>
      <p:sp>
        <p:nvSpPr>
          <p:cNvPr id="19" name="TextBox 20"/>
          <p:cNvSpPr txBox="1">
            <a:spLocks noChangeArrowheads="1"/>
          </p:cNvSpPr>
          <p:nvPr/>
        </p:nvSpPr>
        <p:spPr bwMode="auto">
          <a:xfrm>
            <a:off x="5823989" y="5689975"/>
            <a:ext cx="1049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Leg steaks</a:t>
            </a:r>
          </a:p>
        </p:txBody>
      </p:sp>
      <p:sp>
        <p:nvSpPr>
          <p:cNvPr id="20" name="TextBox 21"/>
          <p:cNvSpPr txBox="1">
            <a:spLocks noChangeArrowheads="1"/>
          </p:cNvSpPr>
          <p:nvPr/>
        </p:nvSpPr>
        <p:spPr bwMode="auto">
          <a:xfrm>
            <a:off x="3682452" y="3704012"/>
            <a:ext cx="981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Rib chops</a:t>
            </a:r>
          </a:p>
        </p:txBody>
      </p:sp>
      <p:sp>
        <p:nvSpPr>
          <p:cNvPr id="21" name="TextBox 22"/>
          <p:cNvSpPr txBox="1">
            <a:spLocks noChangeArrowheads="1"/>
          </p:cNvSpPr>
          <p:nvPr/>
        </p:nvSpPr>
        <p:spPr bwMode="auto">
          <a:xfrm>
            <a:off x="6601864" y="3389687"/>
            <a:ext cx="132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T-Bone Chops</a:t>
            </a:r>
          </a:p>
        </p:txBody>
      </p:sp>
    </p:spTree>
    <p:extLst>
      <p:ext uri="{BB962C8B-B14F-4D97-AF65-F5344CB8AC3E}">
        <p14:creationId xmlns:p14="http://schemas.microsoft.com/office/powerpoint/2010/main" val="13078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6518-9CFE-483B-82DD-09CAF16DC5E1}"/>
              </a:ext>
            </a:extLst>
          </p:cNvPr>
          <p:cNvSpPr>
            <a:spLocks noGrp="1"/>
          </p:cNvSpPr>
          <p:nvPr>
            <p:ph type="ctrTitle"/>
          </p:nvPr>
        </p:nvSpPr>
        <p:spPr/>
        <p:txBody>
          <a:bodyPr/>
          <a:lstStyle/>
          <a:p>
            <a:r>
              <a:rPr lang="en-GB" dirty="0">
                <a:latin typeface="Arial"/>
                <a:cs typeface="Arial"/>
              </a:rPr>
              <a:t>Choice and variety</a:t>
            </a:r>
            <a:endParaRPr lang="en-GB" dirty="0"/>
          </a:p>
        </p:txBody>
      </p:sp>
      <p:sp>
        <p:nvSpPr>
          <p:cNvPr id="3" name="Subtitle 2">
            <a:extLst>
              <a:ext uri="{FF2B5EF4-FFF2-40B4-BE49-F238E27FC236}">
                <a16:creationId xmlns:a16="http://schemas.microsoft.com/office/drawing/2014/main" id="{B3B7C58F-D21E-4742-AD2E-96A05EA62060}"/>
              </a:ext>
            </a:extLst>
          </p:cNvPr>
          <p:cNvSpPr>
            <a:spLocks noGrp="1"/>
          </p:cNvSpPr>
          <p:nvPr>
            <p:ph type="subTitle" idx="1"/>
          </p:nvPr>
        </p:nvSpPr>
        <p:spPr>
          <a:xfrm>
            <a:off x="1169276" y="2571092"/>
            <a:ext cx="8209186" cy="3600000"/>
          </a:xfrm>
        </p:spPr>
        <p:txBody>
          <a:bodyPr/>
          <a:lstStyle/>
          <a:p>
            <a:pPr marL="0" indent="0" fontAlgn="base">
              <a:buNone/>
            </a:pPr>
            <a:r>
              <a:rPr lang="en-GB" sz="2000" dirty="0"/>
              <a:t>To add extra choice and variety, pork can be cured and smoked.</a:t>
            </a:r>
            <a:r>
              <a:rPr lang="en-US" sz="2000" dirty="0"/>
              <a:t>​</a:t>
            </a:r>
          </a:p>
          <a:p>
            <a:pPr marL="0" indent="0" fontAlgn="base">
              <a:buNone/>
            </a:pPr>
            <a:r>
              <a:rPr lang="en-GB" sz="2000" b="1" dirty="0"/>
              <a:t>Bacon</a:t>
            </a:r>
            <a:r>
              <a:rPr lang="en-US" sz="2000" dirty="0"/>
              <a:t>​</a:t>
            </a:r>
          </a:p>
          <a:p>
            <a:pPr marL="0" indent="0" fontAlgn="base">
              <a:buNone/>
            </a:pPr>
            <a:r>
              <a:rPr lang="en-GB" sz="2000" dirty="0"/>
              <a:t>Bacon is produced by curing pork with salt or in a brine solution. After maturing it is sold as unsmoked bacon. It can also be smoked to give the bacon a darker colour and distinctive flavour.</a:t>
            </a:r>
            <a:r>
              <a:rPr lang="en-US" sz="2000" dirty="0"/>
              <a:t>​</a:t>
            </a:r>
          </a:p>
          <a:p>
            <a:pPr marL="0" indent="0" fontAlgn="base">
              <a:buNone/>
            </a:pPr>
            <a:r>
              <a:rPr lang="en-GB" sz="2000" b="1" dirty="0"/>
              <a:t>Gammon</a:t>
            </a:r>
            <a:r>
              <a:rPr lang="en-US" sz="2000" dirty="0"/>
              <a:t>​</a:t>
            </a:r>
          </a:p>
          <a:p>
            <a:pPr marL="0" indent="0" fontAlgn="base">
              <a:buNone/>
            </a:pPr>
            <a:r>
              <a:rPr lang="en-GB" sz="2000" dirty="0"/>
              <a:t>Gammon is the cured whole leg of pork. It is often cut into easy to cook slices and eaten hot as gammon steaks. It is also sold cooked and cold as ham. Some hams may be cured and cooked to a special recipe to give distinctive flavours, such as ‘honey roast’.</a:t>
            </a:r>
            <a:endParaRPr lang="en-US" sz="2000" dirty="0"/>
          </a:p>
        </p:txBody>
      </p:sp>
      <p:pic>
        <p:nvPicPr>
          <p:cNvPr id="4" name="Picture 5" descr="Gammon">
            <a:extLst>
              <a:ext uri="{FF2B5EF4-FFF2-40B4-BE49-F238E27FC236}">
                <a16:creationId xmlns:a16="http://schemas.microsoft.com/office/drawing/2014/main" id="{62FCE115-D72C-474A-91BF-3343E3951A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24086" y="4149725"/>
            <a:ext cx="18764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acon">
            <a:extLst>
              <a:ext uri="{FF2B5EF4-FFF2-40B4-BE49-F238E27FC236}">
                <a16:creationId xmlns:a16="http://schemas.microsoft.com/office/drawing/2014/main" id="{DF165B0B-A6C6-40BF-A309-B691B18F66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1061" y="2060575"/>
            <a:ext cx="18764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197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0C46F-49C2-4DDF-B503-EB5877528AB6}"/>
              </a:ext>
            </a:extLst>
          </p:cNvPr>
          <p:cNvSpPr>
            <a:spLocks noGrp="1"/>
          </p:cNvSpPr>
          <p:nvPr>
            <p:ph type="ctrTitle"/>
          </p:nvPr>
        </p:nvSpPr>
        <p:spPr/>
        <p:txBody>
          <a:bodyPr/>
          <a:lstStyle/>
          <a:p>
            <a:r>
              <a:rPr lang="en-GB" dirty="0">
                <a:latin typeface="Arial"/>
                <a:cs typeface="Arial"/>
              </a:rPr>
              <a:t>Choice and variety</a:t>
            </a:r>
            <a:endParaRPr lang="en-GB" dirty="0"/>
          </a:p>
        </p:txBody>
      </p:sp>
      <p:sp>
        <p:nvSpPr>
          <p:cNvPr id="3" name="Subtitle 2">
            <a:extLst>
              <a:ext uri="{FF2B5EF4-FFF2-40B4-BE49-F238E27FC236}">
                <a16:creationId xmlns:a16="http://schemas.microsoft.com/office/drawing/2014/main" id="{DFAB8000-5CCC-482A-BD13-09A02140D950}"/>
              </a:ext>
            </a:extLst>
          </p:cNvPr>
          <p:cNvSpPr>
            <a:spLocks noGrp="1"/>
          </p:cNvSpPr>
          <p:nvPr>
            <p:ph type="subTitle" idx="1"/>
          </p:nvPr>
        </p:nvSpPr>
        <p:spPr>
          <a:xfrm>
            <a:off x="1169274" y="2283798"/>
            <a:ext cx="8349864" cy="3600000"/>
          </a:xfrm>
        </p:spPr>
        <p:txBody>
          <a:bodyPr/>
          <a:lstStyle/>
          <a:p>
            <a:pPr marL="0" indent="0">
              <a:buNone/>
            </a:pPr>
            <a:r>
              <a:rPr lang="en-US" sz="2000" dirty="0"/>
              <a:t>Offal is not strictly a meat cut – it is the word used to describe those parts of cattle, pigs and sheep which are cut away (off-falls) from the </a:t>
            </a:r>
            <a:r>
              <a:rPr lang="en-US" sz="2000" dirty="0" err="1"/>
              <a:t>carcase</a:t>
            </a:r>
            <a:r>
              <a:rPr lang="en-US" sz="2000" dirty="0"/>
              <a:t> when it is being prepared for sale.​</a:t>
            </a:r>
          </a:p>
          <a:p>
            <a:pPr marL="0" indent="0">
              <a:buNone/>
            </a:pPr>
            <a:endParaRPr lang="en-US" sz="2000" dirty="0"/>
          </a:p>
          <a:p>
            <a:pPr marL="0" indent="0" fontAlgn="base">
              <a:buNone/>
            </a:pPr>
            <a:r>
              <a:rPr lang="en-GB" sz="2000" b="1" dirty="0"/>
              <a:t>Offal types</a:t>
            </a:r>
            <a:r>
              <a:rPr lang="en-US" sz="2000" dirty="0"/>
              <a:t>​</a:t>
            </a:r>
          </a:p>
          <a:p>
            <a:pPr marL="0" indent="0" fontAlgn="base">
              <a:buNone/>
            </a:pPr>
            <a:r>
              <a:rPr lang="en-US" sz="2000" dirty="0"/>
              <a:t>I</a:t>
            </a:r>
            <a:r>
              <a:rPr lang="en-GB" sz="2000" dirty="0" err="1"/>
              <a:t>nside</a:t>
            </a:r>
            <a:r>
              <a:rPr lang="en-GB" sz="2000" dirty="0"/>
              <a:t> the carcase – these include liver, kidney, heart, tongue, sweetbreads and tripe. Blood is also a type of offal, and is used in the making of black pudding.</a:t>
            </a:r>
            <a:r>
              <a:rPr lang="en-US" sz="2000" dirty="0"/>
              <a:t>​</a:t>
            </a:r>
          </a:p>
          <a:p>
            <a:pPr marL="0" indent="0" fontAlgn="base">
              <a:buNone/>
            </a:pPr>
            <a:endParaRPr lang="en-US" sz="2000" dirty="0"/>
          </a:p>
          <a:p>
            <a:pPr marL="0" indent="0" fontAlgn="base">
              <a:buNone/>
            </a:pPr>
            <a:r>
              <a:rPr lang="en-US" sz="2000" dirty="0"/>
              <a:t>E</a:t>
            </a:r>
            <a:r>
              <a:rPr lang="en-GB" sz="2000" dirty="0" err="1"/>
              <a:t>xternal</a:t>
            </a:r>
            <a:r>
              <a:rPr lang="en-GB" sz="2000" dirty="0"/>
              <a:t> part of the carcase – these include pig trotters, ox cheeks and oxtail.</a:t>
            </a:r>
            <a:r>
              <a:rPr lang="en-US" sz="2000" dirty="0"/>
              <a:t>​</a:t>
            </a:r>
          </a:p>
          <a:p>
            <a:pPr marL="0" indent="0">
              <a:buNone/>
            </a:pPr>
            <a:endParaRPr lang="en-GB" dirty="0"/>
          </a:p>
        </p:txBody>
      </p:sp>
      <p:pic>
        <p:nvPicPr>
          <p:cNvPr id="4" name="Picture 7" descr="Fresh uncooked kidneys">
            <a:extLst>
              <a:ext uri="{FF2B5EF4-FFF2-40B4-BE49-F238E27FC236}">
                <a16:creationId xmlns:a16="http://schemas.microsoft.com/office/drawing/2014/main" id="{861BFA69-64A7-4233-A1E6-5C068A26191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38107" y="2283798"/>
            <a:ext cx="2163748" cy="135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wliver">
            <a:extLst>
              <a:ext uri="{FF2B5EF4-FFF2-40B4-BE49-F238E27FC236}">
                <a16:creationId xmlns:a16="http://schemas.microsoft.com/office/drawing/2014/main" id="{F4BFA106-1D2E-4D98-9167-CBF167CF51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00492" y="3995036"/>
            <a:ext cx="2161443" cy="140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47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Meat cuts and cooking</a:t>
            </a:r>
            <a:endParaRPr lang="en-GB" dirty="0"/>
          </a:p>
        </p:txBody>
      </p:sp>
      <p:sp>
        <p:nvSpPr>
          <p:cNvPr id="3" name="Subtitle 2"/>
          <p:cNvSpPr>
            <a:spLocks noGrp="1"/>
          </p:cNvSpPr>
          <p:nvPr>
            <p:ph type="subTitle" idx="1"/>
          </p:nvPr>
        </p:nvSpPr>
        <p:spPr>
          <a:xfrm>
            <a:off x="1169274" y="2252367"/>
            <a:ext cx="9720000"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The method of cooking selected for a cut of meat will depend on:</a:t>
            </a:r>
          </a:p>
          <a:p>
            <a:pPr>
              <a:spcBef>
                <a:spcPct val="50000"/>
              </a:spcBef>
              <a:buFontTx/>
              <a:buChar char="•"/>
            </a:pPr>
            <a:r>
              <a:rPr lang="en-GB" altLang="en-US" sz="2000" dirty="0">
                <a:latin typeface="Arial" panose="020B0604020202020204" pitchFamily="34" charset="0"/>
                <a:cs typeface="Arial" panose="020B0604020202020204" pitchFamily="34" charset="0"/>
              </a:rPr>
              <a:t> the type of muscle fibre it is made up from;</a:t>
            </a:r>
          </a:p>
          <a:p>
            <a:pPr>
              <a:spcBef>
                <a:spcPct val="50000"/>
              </a:spcBef>
              <a:buFontTx/>
              <a:buChar char="•"/>
            </a:pPr>
            <a:r>
              <a:rPr lang="en-GB" altLang="en-US" sz="2000" dirty="0">
                <a:latin typeface="Arial" panose="020B0604020202020204" pitchFamily="34" charset="0"/>
                <a:cs typeface="Arial" panose="020B0604020202020204" pitchFamily="34" charset="0"/>
              </a:rPr>
              <a:t> the amount of connective tissue it contains.</a:t>
            </a:r>
          </a:p>
          <a:p>
            <a:pPr>
              <a:spcBef>
                <a:spcPct val="50000"/>
              </a:spcBef>
              <a:buFontTx/>
              <a:buChar char="•"/>
            </a:pPr>
            <a:endParaRPr lang="en-GB" altLang="en-US" sz="2000" dirty="0">
              <a:latin typeface="Arial" panose="020B0604020202020204" pitchFamily="34" charset="0"/>
              <a:cs typeface="Arial" panose="020B0604020202020204" pitchFamily="34" charset="0"/>
            </a:endParaRPr>
          </a:p>
          <a:p>
            <a:pPr marL="0" indent="0">
              <a:spcBef>
                <a:spcPct val="50000"/>
              </a:spcBef>
              <a:buNone/>
            </a:pPr>
            <a:r>
              <a:rPr lang="en-GB" altLang="en-US" sz="2000" dirty="0">
                <a:latin typeface="Arial" panose="020B0604020202020204" pitchFamily="34" charset="0"/>
                <a:cs typeface="Arial" panose="020B0604020202020204" pitchFamily="34" charset="0"/>
              </a:rPr>
              <a:t>Cuts of meat which are from muscle areas which do a lot of work will need longer, slower cooking methods, e.g. stew, casserole.</a:t>
            </a:r>
          </a:p>
          <a:p>
            <a:pPr marL="0" indent="0">
              <a:spcBef>
                <a:spcPct val="50000"/>
              </a:spcBef>
              <a:buNone/>
            </a:pPr>
            <a:r>
              <a:rPr lang="en-GB" altLang="en-US" sz="2000" dirty="0">
                <a:latin typeface="Arial" panose="020B0604020202020204" pitchFamily="34" charset="0"/>
                <a:cs typeface="Arial" panose="020B0604020202020204" pitchFamily="34" charset="0"/>
              </a:rPr>
              <a:t>Cuts of meat which are from muscles areas not so heavily used by the animal can be cooked much more quickly, e.g. grilling, stir-frying.</a:t>
            </a:r>
          </a:p>
          <a:p>
            <a:pPr marL="0" indent="0">
              <a:spcBef>
                <a:spcPct val="50000"/>
              </a:spcBef>
              <a:buNone/>
            </a:pPr>
            <a:r>
              <a:rPr lang="en-GB" altLang="en-US" sz="2000" dirty="0">
                <a:latin typeface="Arial" panose="020B0604020202020204" pitchFamily="34" charset="0"/>
                <a:cs typeface="Arial" panose="020B0604020202020204" pitchFamily="34" charset="0"/>
              </a:rPr>
              <a:t>Offal such as oxtail and heart need longer, slower cooking such as braising or casseroling. Liver and kidney need shorter cooking methods. Liver can also be cooked and minced to make pâté</a:t>
            </a:r>
            <a:r>
              <a:rPr lang="en-GB" altLang="en-US" dirty="0">
                <a:latin typeface="Futura Bk" pitchFamily="34" charset="0"/>
              </a:rPr>
              <a:t>. </a:t>
            </a:r>
          </a:p>
          <a:p>
            <a:pPr marL="0" indent="0">
              <a:buNone/>
            </a:pPr>
            <a:endParaRPr lang="en-GB" dirty="0"/>
          </a:p>
        </p:txBody>
      </p:sp>
    </p:spTree>
    <p:extLst>
      <p:ext uri="{BB962C8B-B14F-4D97-AF65-F5344CB8AC3E}">
        <p14:creationId xmlns:p14="http://schemas.microsoft.com/office/powerpoint/2010/main" val="2639181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DAD8-5DB3-47A8-906E-12579ED4301D}"/>
              </a:ext>
            </a:extLst>
          </p:cNvPr>
          <p:cNvSpPr>
            <a:spLocks noGrp="1"/>
          </p:cNvSpPr>
          <p:nvPr>
            <p:ph type="ctrTitle"/>
          </p:nvPr>
        </p:nvSpPr>
        <p:spPr/>
        <p:txBody>
          <a:bodyPr/>
          <a:lstStyle/>
          <a:p>
            <a:r>
              <a:rPr lang="en-GB" dirty="0">
                <a:latin typeface="Arial"/>
                <a:cs typeface="Arial"/>
              </a:rPr>
              <a:t>Cooking techniques</a:t>
            </a:r>
            <a:endParaRPr lang="en-GB" dirty="0"/>
          </a:p>
        </p:txBody>
      </p:sp>
      <p:sp>
        <p:nvSpPr>
          <p:cNvPr id="3" name="Subtitle 2">
            <a:extLst>
              <a:ext uri="{FF2B5EF4-FFF2-40B4-BE49-F238E27FC236}">
                <a16:creationId xmlns:a16="http://schemas.microsoft.com/office/drawing/2014/main" id="{82B1DCD7-BB6F-480A-A41F-F9F2E5ED5F13}"/>
              </a:ext>
            </a:extLst>
          </p:cNvPr>
          <p:cNvSpPr>
            <a:spLocks noGrp="1"/>
          </p:cNvSpPr>
          <p:nvPr>
            <p:ph type="subTitle" idx="1"/>
          </p:nvPr>
        </p:nvSpPr>
        <p:spPr>
          <a:xfrm>
            <a:off x="1169274" y="2283798"/>
            <a:ext cx="7577774" cy="3600000"/>
          </a:xfrm>
        </p:spPr>
        <p:txBody>
          <a:bodyPr/>
          <a:lstStyle/>
          <a:p>
            <a:pPr marL="0" indent="0" fontAlgn="base">
              <a:buNone/>
            </a:pPr>
            <a:r>
              <a:rPr lang="en-GB" sz="2000" b="1" dirty="0"/>
              <a:t>Barbequing</a:t>
            </a:r>
            <a:r>
              <a:rPr lang="en-US" sz="2000" dirty="0"/>
              <a:t>​</a:t>
            </a:r>
          </a:p>
          <a:p>
            <a:pPr marL="0" indent="0" fontAlgn="base">
              <a:buNone/>
            </a:pPr>
            <a:r>
              <a:rPr lang="en-GB" sz="2000" dirty="0"/>
              <a:t>Cooking food (normally in an outdoor environment) on a pre-heated trivet or grill, over wood or charcoal embers or gas flame.</a:t>
            </a:r>
            <a:endParaRPr lang="en-US" sz="2000" dirty="0"/>
          </a:p>
          <a:p>
            <a:pPr marL="0" indent="0" fontAlgn="base">
              <a:buNone/>
            </a:pPr>
            <a:r>
              <a:rPr lang="en-GB" sz="2000" b="1" dirty="0"/>
              <a:t>Frying</a:t>
            </a:r>
            <a:r>
              <a:rPr lang="en-US" sz="2000" dirty="0"/>
              <a:t>​</a:t>
            </a:r>
          </a:p>
          <a:p>
            <a:pPr marL="0" indent="0" fontAlgn="base">
              <a:buNone/>
            </a:pPr>
            <a:r>
              <a:rPr lang="en-GB" sz="2000" dirty="0"/>
              <a:t>Shallow: cooking food, in a small amount of fat, in a shallow pan.</a:t>
            </a:r>
            <a:r>
              <a:rPr lang="en-US" sz="2000" dirty="0"/>
              <a:t>​</a:t>
            </a:r>
          </a:p>
          <a:p>
            <a:pPr marL="0" indent="0" fontAlgn="base">
              <a:buNone/>
            </a:pPr>
            <a:r>
              <a:rPr lang="en-GB" sz="2000" dirty="0"/>
              <a:t>Stir: quickly cooking food, with or without fat, over a high heat.</a:t>
            </a:r>
            <a:r>
              <a:rPr lang="en-US" sz="2000" dirty="0"/>
              <a:t>​</a:t>
            </a:r>
          </a:p>
          <a:p>
            <a:pPr marL="0" indent="0" fontAlgn="base">
              <a:buNone/>
            </a:pPr>
            <a:r>
              <a:rPr lang="en-GB" sz="2000" dirty="0"/>
              <a:t>Deep: cooking food in a large amount of pre-heated fat.</a:t>
            </a:r>
            <a:endParaRPr lang="en-GB" sz="2000" b="1" dirty="0"/>
          </a:p>
          <a:p>
            <a:pPr marL="0" indent="0" fontAlgn="base">
              <a:buNone/>
            </a:pPr>
            <a:r>
              <a:rPr lang="en-GB" sz="2000" b="1" dirty="0"/>
              <a:t>Grilling</a:t>
            </a:r>
            <a:r>
              <a:rPr lang="en-US" sz="2000" dirty="0"/>
              <a:t>​</a:t>
            </a:r>
          </a:p>
          <a:p>
            <a:pPr marL="0" indent="0" fontAlgn="base">
              <a:buNone/>
            </a:pPr>
            <a:r>
              <a:rPr lang="en-GB" sz="2000" dirty="0"/>
              <a:t>Quickly cooking or browning food under the radiant heat of an electric element or a gas flame. This is only appropriate for tender cuts of meat, no more than 5cm thick.</a:t>
            </a:r>
            <a:endParaRPr lang="en-US" sz="2000" dirty="0"/>
          </a:p>
          <a:p>
            <a:pPr marL="0" indent="0" fontAlgn="base">
              <a:buNone/>
            </a:pPr>
            <a:endParaRPr lang="en-US" dirty="0"/>
          </a:p>
        </p:txBody>
      </p:sp>
      <p:pic>
        <p:nvPicPr>
          <p:cNvPr id="4" name="Picture 14" descr="tipspic2">
            <a:extLst>
              <a:ext uri="{FF2B5EF4-FFF2-40B4-BE49-F238E27FC236}">
                <a16:creationId xmlns:a16="http://schemas.microsoft.com/office/drawing/2014/main" id="{BCC96B6F-4637-4386-AF58-FB79F3CB73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13806" y="4360111"/>
            <a:ext cx="1945247" cy="203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tipsbbq">
            <a:extLst>
              <a:ext uri="{FF2B5EF4-FFF2-40B4-BE49-F238E27FC236}">
                <a16:creationId xmlns:a16="http://schemas.microsoft.com/office/drawing/2014/main" id="{CCCE7E6A-CF76-4850-9FCA-D09B814A32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14732" y="1776551"/>
            <a:ext cx="1949084" cy="194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803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390" y="1351403"/>
            <a:ext cx="9720000" cy="720000"/>
          </a:xfrm>
        </p:spPr>
        <p:txBody>
          <a:bodyPr/>
          <a:lstStyle/>
          <a:p>
            <a:r>
              <a:rPr lang="en-GB" dirty="0">
                <a:latin typeface="Arial"/>
                <a:cs typeface="Arial"/>
              </a:rPr>
              <a:t>Cooking techniques - beef</a:t>
            </a:r>
            <a:endParaRPr lang="en-GB" dirty="0"/>
          </a:p>
        </p:txBody>
      </p:sp>
      <p:sp>
        <p:nvSpPr>
          <p:cNvPr id="4" name="Text Box 3">
            <a:extLst>
              <a:ext uri="{FF2B5EF4-FFF2-40B4-BE49-F238E27FC236}">
                <a16:creationId xmlns:a16="http://schemas.microsoft.com/office/drawing/2014/main" id="{39930295-A625-4977-BA51-AE871255B8B6}"/>
              </a:ext>
            </a:extLst>
          </p:cNvPr>
          <p:cNvSpPr txBox="1">
            <a:spLocks noChangeArrowheads="1"/>
          </p:cNvSpPr>
          <p:nvPr/>
        </p:nvSpPr>
        <p:spPr bwMode="auto">
          <a:xfrm>
            <a:off x="2010011" y="2181968"/>
            <a:ext cx="20875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a:cs typeface="Arial" panose="020B0604020202020204" pitchFamily="34" charset="0"/>
              </a:rPr>
              <a:t>Barbequing</a:t>
            </a:r>
          </a:p>
        </p:txBody>
      </p:sp>
      <p:sp>
        <p:nvSpPr>
          <p:cNvPr id="5" name="Text Box 4">
            <a:extLst>
              <a:ext uri="{FF2B5EF4-FFF2-40B4-BE49-F238E27FC236}">
                <a16:creationId xmlns:a16="http://schemas.microsoft.com/office/drawing/2014/main" id="{FAE62116-F41E-4837-92FF-E9208DA59ADB}"/>
              </a:ext>
            </a:extLst>
          </p:cNvPr>
          <p:cNvSpPr txBox="1">
            <a:spLocks noChangeArrowheads="1"/>
          </p:cNvSpPr>
          <p:nvPr/>
        </p:nvSpPr>
        <p:spPr bwMode="auto">
          <a:xfrm>
            <a:off x="8641177" y="2190815"/>
            <a:ext cx="12239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smtClean="0">
                <a:cs typeface="Arial" panose="020B0604020202020204" pitchFamily="34" charset="0"/>
              </a:rPr>
              <a:t>Grilling</a:t>
            </a:r>
            <a:endParaRPr lang="en-GB" altLang="en-US" sz="2000" b="1" dirty="0">
              <a:cs typeface="Arial" panose="020B0604020202020204" pitchFamily="34" charset="0"/>
            </a:endParaRPr>
          </a:p>
        </p:txBody>
      </p:sp>
      <p:sp>
        <p:nvSpPr>
          <p:cNvPr id="6" name="Text Box 5">
            <a:extLst>
              <a:ext uri="{FF2B5EF4-FFF2-40B4-BE49-F238E27FC236}">
                <a16:creationId xmlns:a16="http://schemas.microsoft.com/office/drawing/2014/main" id="{7A8A3C90-8F6E-428E-A323-DB48FD94362A}"/>
              </a:ext>
            </a:extLst>
          </p:cNvPr>
          <p:cNvSpPr txBox="1">
            <a:spLocks noChangeArrowheads="1"/>
          </p:cNvSpPr>
          <p:nvPr/>
        </p:nvSpPr>
        <p:spPr bwMode="auto">
          <a:xfrm>
            <a:off x="5324715" y="2190815"/>
            <a:ext cx="1657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a:cs typeface="Arial" panose="020B0604020202020204" pitchFamily="34" charset="0"/>
              </a:rPr>
              <a:t>Frying</a:t>
            </a:r>
          </a:p>
        </p:txBody>
      </p:sp>
      <p:pic>
        <p:nvPicPr>
          <p:cNvPr id="7" name="Picture 6">
            <a:extLst>
              <a:ext uri="{FF2B5EF4-FFF2-40B4-BE49-F238E27FC236}">
                <a16:creationId xmlns:a16="http://schemas.microsoft.com/office/drawing/2014/main" id="{8A2BB972-1AC2-49DD-A19D-6EDF08EC28E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276" y="2820902"/>
            <a:ext cx="2892425"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6D15EF05-CCB1-4BF0-8361-0B36410C1C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81224" y="2726956"/>
            <a:ext cx="2544762"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2C5112AB-89C0-4880-8DF9-472C098D3D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5111" y="2768710"/>
            <a:ext cx="2840037"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290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a:cs typeface="Arial"/>
              </a:rPr>
              <a:t>Cooking techniques - beef</a:t>
            </a:r>
            <a:endParaRPr lang="en-GB" dirty="0"/>
          </a:p>
        </p:txBody>
      </p:sp>
      <p:sp>
        <p:nvSpPr>
          <p:cNvPr id="4" name="Text Box 3">
            <a:extLst>
              <a:ext uri="{FF2B5EF4-FFF2-40B4-BE49-F238E27FC236}">
                <a16:creationId xmlns:a16="http://schemas.microsoft.com/office/drawing/2014/main" id="{FF65121F-9291-4086-9072-FC8B576C9924}"/>
              </a:ext>
            </a:extLst>
          </p:cNvPr>
          <p:cNvSpPr txBox="1">
            <a:spLocks noChangeArrowheads="1"/>
          </p:cNvSpPr>
          <p:nvPr/>
        </p:nvSpPr>
        <p:spPr bwMode="auto">
          <a:xfrm>
            <a:off x="1999489" y="2524801"/>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b="1">
                <a:latin typeface="Futura Bk" pitchFamily="34" charset="0"/>
              </a:rPr>
              <a:t>Roasting</a:t>
            </a:r>
          </a:p>
        </p:txBody>
      </p:sp>
      <p:sp>
        <p:nvSpPr>
          <p:cNvPr id="5" name="Text Box 4">
            <a:extLst>
              <a:ext uri="{FF2B5EF4-FFF2-40B4-BE49-F238E27FC236}">
                <a16:creationId xmlns:a16="http://schemas.microsoft.com/office/drawing/2014/main" id="{6AA8CB71-7010-4A73-91B2-D835DFBF1CFB}"/>
              </a:ext>
            </a:extLst>
          </p:cNvPr>
          <p:cNvSpPr txBox="1">
            <a:spLocks noChangeArrowheads="1"/>
          </p:cNvSpPr>
          <p:nvPr/>
        </p:nvSpPr>
        <p:spPr bwMode="auto">
          <a:xfrm>
            <a:off x="8092881" y="2389102"/>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b="1">
                <a:latin typeface="Futura Bk" pitchFamily="34" charset="0"/>
              </a:rPr>
              <a:t>Pot roasting</a:t>
            </a:r>
          </a:p>
        </p:txBody>
      </p:sp>
      <p:sp>
        <p:nvSpPr>
          <p:cNvPr id="6" name="Text Box 5">
            <a:extLst>
              <a:ext uri="{FF2B5EF4-FFF2-40B4-BE49-F238E27FC236}">
                <a16:creationId xmlns:a16="http://schemas.microsoft.com/office/drawing/2014/main" id="{312862F3-517F-4623-A6A0-C1DBC89A74D3}"/>
              </a:ext>
            </a:extLst>
          </p:cNvPr>
          <p:cNvSpPr txBox="1">
            <a:spLocks noChangeArrowheads="1"/>
          </p:cNvSpPr>
          <p:nvPr/>
        </p:nvSpPr>
        <p:spPr bwMode="auto">
          <a:xfrm>
            <a:off x="4452350" y="2244639"/>
            <a:ext cx="338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b="1">
                <a:latin typeface="Futura Bk" pitchFamily="34" charset="0"/>
              </a:rPr>
              <a:t>Casseroling/Braising/ Stewing</a:t>
            </a:r>
          </a:p>
        </p:txBody>
      </p:sp>
      <p:pic>
        <p:nvPicPr>
          <p:cNvPr id="7" name="Picture 6">
            <a:extLst>
              <a:ext uri="{FF2B5EF4-FFF2-40B4-BE49-F238E27FC236}">
                <a16:creationId xmlns:a16="http://schemas.microsoft.com/office/drawing/2014/main" id="{421BAA70-34A1-483E-A2C3-89BEC323F45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22633" y="3109870"/>
            <a:ext cx="2579688"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a:extLst>
              <a:ext uri="{FF2B5EF4-FFF2-40B4-BE49-F238E27FC236}">
                <a16:creationId xmlns:a16="http://schemas.microsoft.com/office/drawing/2014/main" id="{CC70503A-7E5E-4904-8C6B-AF287FE682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3192" y="3109870"/>
            <a:ext cx="2738438"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a:extLst>
              <a:ext uri="{FF2B5EF4-FFF2-40B4-BE49-F238E27FC236}">
                <a16:creationId xmlns:a16="http://schemas.microsoft.com/office/drawing/2014/main" id="{0E385444-4657-43A2-9F1E-78719AC1EF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66621" y="3036801"/>
            <a:ext cx="2643187"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12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a:cs typeface="Arial"/>
              </a:rPr>
              <a:t>Introduction</a:t>
            </a:r>
            <a:endParaRPr lang="en-US" dirty="0"/>
          </a:p>
        </p:txBody>
      </p:sp>
      <p:sp>
        <p:nvSpPr>
          <p:cNvPr id="7" name="Subtitle 6"/>
          <p:cNvSpPr>
            <a:spLocks noGrp="1"/>
          </p:cNvSpPr>
          <p:nvPr>
            <p:ph type="subTitle" idx="1"/>
          </p:nvPr>
        </p:nvSpPr>
        <p:spPr>
          <a:xfrm>
            <a:off x="1169276" y="2571092"/>
            <a:ext cx="7201001" cy="3600000"/>
          </a:xfrm>
        </p:spPr>
        <p:txBody>
          <a:bodyPr/>
          <a:lstStyle/>
          <a:p>
            <a:pPr marL="0" indent="0" fontAlgn="base">
              <a:buNone/>
            </a:pPr>
            <a:r>
              <a:rPr lang="en-GB" sz="2000" dirty="0"/>
              <a:t>Most people buy their meat in the form of cuts, joints or mince. Meat is also bought ready prepared, e.g. sausages, ham, burgers, kebabs.</a:t>
            </a:r>
            <a:r>
              <a:rPr lang="en-US" sz="2000" dirty="0"/>
              <a:t>​</a:t>
            </a:r>
          </a:p>
          <a:p>
            <a:pPr marL="0" indent="0" fontAlgn="base">
              <a:buNone/>
            </a:pPr>
            <a:endParaRPr lang="en-GB" sz="2000" dirty="0"/>
          </a:p>
          <a:p>
            <a:pPr marL="0" indent="0" fontAlgn="base">
              <a:buNone/>
            </a:pPr>
            <a:r>
              <a:rPr lang="en-GB" sz="2000" dirty="0"/>
              <a:t>Knowing where meat comes helps you know how to prepare, cook and serve it.</a:t>
            </a:r>
            <a:endParaRPr lang="en-US" sz="2000" dirty="0"/>
          </a:p>
          <a:p>
            <a:endParaRPr lang="en-GB" dirty="0"/>
          </a:p>
        </p:txBody>
      </p:sp>
      <p:pic>
        <p:nvPicPr>
          <p:cNvPr id="4" name="Picture 6" descr="Tuesday chop">
            <a:extLst>
              <a:ext uri="{FF2B5EF4-FFF2-40B4-BE49-F238E27FC236}">
                <a16:creationId xmlns:a16="http://schemas.microsoft.com/office/drawing/2014/main" id="{71FB28C9-5164-407B-82F1-03D5032638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14695" y="2571092"/>
            <a:ext cx="3823880" cy="300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a:cs typeface="Arial"/>
              </a:rPr>
              <a:t>Cooking techniques - </a:t>
            </a:r>
            <a:r>
              <a:rPr lang="en-GB" dirty="0" smtClean="0">
                <a:latin typeface="Arial"/>
                <a:cs typeface="Arial"/>
              </a:rPr>
              <a:t>lamb</a:t>
            </a:r>
            <a:endParaRPr lang="en-GB" dirty="0"/>
          </a:p>
        </p:txBody>
      </p:sp>
      <p:pic>
        <p:nvPicPr>
          <p:cNvPr id="4" name="Picture 6">
            <a:extLst>
              <a:ext uri="{FF2B5EF4-FFF2-40B4-BE49-F238E27FC236}">
                <a16:creationId xmlns:a16="http://schemas.microsoft.com/office/drawing/2014/main" id="{B3003011-E644-47C7-B285-5FEB7120B07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9140" y="3038431"/>
            <a:ext cx="2636838"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a:extLst>
              <a:ext uri="{FF2B5EF4-FFF2-40B4-BE49-F238E27FC236}">
                <a16:creationId xmlns:a16="http://schemas.microsoft.com/office/drawing/2014/main" id="{00CF307D-2AB1-4F99-BBD5-C1F935DFD6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45960" y="3038431"/>
            <a:ext cx="2582862"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a:extLst>
              <a:ext uri="{FF2B5EF4-FFF2-40B4-BE49-F238E27FC236}">
                <a16:creationId xmlns:a16="http://schemas.microsoft.com/office/drawing/2014/main" id="{6F2C94D5-62E9-48EE-851E-1D44987E1DF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9314" y="3038431"/>
            <a:ext cx="2649537"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9">
            <a:extLst>
              <a:ext uri="{FF2B5EF4-FFF2-40B4-BE49-F238E27FC236}">
                <a16:creationId xmlns:a16="http://schemas.microsoft.com/office/drawing/2014/main" id="{906D326E-9997-4874-AD4C-00B5393213D6}"/>
              </a:ext>
            </a:extLst>
          </p:cNvPr>
          <p:cNvSpPr txBox="1">
            <a:spLocks noChangeArrowheads="1"/>
          </p:cNvSpPr>
          <p:nvPr/>
        </p:nvSpPr>
        <p:spPr bwMode="auto">
          <a:xfrm>
            <a:off x="2108298" y="2503966"/>
            <a:ext cx="20875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a:cs typeface="Arial" panose="020B0604020202020204" pitchFamily="34" charset="0"/>
              </a:rPr>
              <a:t>Barbequing</a:t>
            </a:r>
          </a:p>
        </p:txBody>
      </p:sp>
      <p:sp>
        <p:nvSpPr>
          <p:cNvPr id="8" name="Text Box 10">
            <a:extLst>
              <a:ext uri="{FF2B5EF4-FFF2-40B4-BE49-F238E27FC236}">
                <a16:creationId xmlns:a16="http://schemas.microsoft.com/office/drawing/2014/main" id="{9B6F361A-53FD-4839-8F0B-63F464092471}"/>
              </a:ext>
            </a:extLst>
          </p:cNvPr>
          <p:cNvSpPr txBox="1">
            <a:spLocks noChangeArrowheads="1"/>
          </p:cNvSpPr>
          <p:nvPr/>
        </p:nvSpPr>
        <p:spPr bwMode="auto">
          <a:xfrm>
            <a:off x="8348903" y="2503966"/>
            <a:ext cx="12239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a:cs typeface="Arial" panose="020B0604020202020204" pitchFamily="34" charset="0"/>
              </a:rPr>
              <a:t>Grilling</a:t>
            </a:r>
          </a:p>
        </p:txBody>
      </p:sp>
      <p:sp>
        <p:nvSpPr>
          <p:cNvPr id="9" name="Text Box 11">
            <a:extLst>
              <a:ext uri="{FF2B5EF4-FFF2-40B4-BE49-F238E27FC236}">
                <a16:creationId xmlns:a16="http://schemas.microsoft.com/office/drawing/2014/main" id="{49180FEB-09C9-4C1D-B41C-6627C1D01FB6}"/>
              </a:ext>
            </a:extLst>
          </p:cNvPr>
          <p:cNvSpPr txBox="1">
            <a:spLocks noChangeArrowheads="1"/>
          </p:cNvSpPr>
          <p:nvPr/>
        </p:nvSpPr>
        <p:spPr bwMode="auto">
          <a:xfrm>
            <a:off x="5262085" y="2503966"/>
            <a:ext cx="1657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a:cs typeface="Arial" panose="020B0604020202020204" pitchFamily="34" charset="0"/>
              </a:rPr>
              <a:t>Frying</a:t>
            </a:r>
          </a:p>
        </p:txBody>
      </p:sp>
    </p:spTree>
    <p:extLst>
      <p:ext uri="{BB962C8B-B14F-4D97-AF65-F5344CB8AC3E}">
        <p14:creationId xmlns:p14="http://schemas.microsoft.com/office/powerpoint/2010/main" val="121734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a:cs typeface="Arial"/>
              </a:rPr>
              <a:t>Cooking techniques - lamb</a:t>
            </a:r>
            <a:endParaRPr lang="en-GB" dirty="0"/>
          </a:p>
        </p:txBody>
      </p:sp>
      <p:pic>
        <p:nvPicPr>
          <p:cNvPr id="4" name="Picture 6">
            <a:extLst>
              <a:ext uri="{FF2B5EF4-FFF2-40B4-BE49-F238E27FC236}">
                <a16:creationId xmlns:a16="http://schemas.microsoft.com/office/drawing/2014/main" id="{B3003011-E644-47C7-B285-5FEB7120B07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9140" y="2974423"/>
            <a:ext cx="2636838"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a:extLst>
              <a:ext uri="{FF2B5EF4-FFF2-40B4-BE49-F238E27FC236}">
                <a16:creationId xmlns:a16="http://schemas.microsoft.com/office/drawing/2014/main" id="{00CF307D-2AB1-4F99-BBD5-C1F935DFD6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45960" y="2974423"/>
            <a:ext cx="2582862"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a:extLst>
              <a:ext uri="{FF2B5EF4-FFF2-40B4-BE49-F238E27FC236}">
                <a16:creationId xmlns:a16="http://schemas.microsoft.com/office/drawing/2014/main" id="{6F2C94D5-62E9-48EE-851E-1D44987E1DF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9314" y="2974423"/>
            <a:ext cx="2649537"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9">
            <a:extLst>
              <a:ext uri="{FF2B5EF4-FFF2-40B4-BE49-F238E27FC236}">
                <a16:creationId xmlns:a16="http://schemas.microsoft.com/office/drawing/2014/main" id="{906D326E-9997-4874-AD4C-00B5393213D6}"/>
              </a:ext>
            </a:extLst>
          </p:cNvPr>
          <p:cNvSpPr txBox="1">
            <a:spLocks noChangeArrowheads="1"/>
          </p:cNvSpPr>
          <p:nvPr/>
        </p:nvSpPr>
        <p:spPr bwMode="auto">
          <a:xfrm>
            <a:off x="2108298" y="2439958"/>
            <a:ext cx="20875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a:cs typeface="Arial" panose="020B0604020202020204" pitchFamily="34" charset="0"/>
              </a:rPr>
              <a:t>Barbequing</a:t>
            </a:r>
          </a:p>
        </p:txBody>
      </p:sp>
      <p:sp>
        <p:nvSpPr>
          <p:cNvPr id="8" name="Text Box 10">
            <a:extLst>
              <a:ext uri="{FF2B5EF4-FFF2-40B4-BE49-F238E27FC236}">
                <a16:creationId xmlns:a16="http://schemas.microsoft.com/office/drawing/2014/main" id="{9B6F361A-53FD-4839-8F0B-63F464092471}"/>
              </a:ext>
            </a:extLst>
          </p:cNvPr>
          <p:cNvSpPr txBox="1">
            <a:spLocks noChangeArrowheads="1"/>
          </p:cNvSpPr>
          <p:nvPr/>
        </p:nvSpPr>
        <p:spPr bwMode="auto">
          <a:xfrm>
            <a:off x="8348903" y="2503966"/>
            <a:ext cx="12239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a:cs typeface="Arial" panose="020B0604020202020204" pitchFamily="34" charset="0"/>
              </a:rPr>
              <a:t>Grilling</a:t>
            </a:r>
          </a:p>
        </p:txBody>
      </p:sp>
      <p:sp>
        <p:nvSpPr>
          <p:cNvPr id="9" name="Text Box 11">
            <a:extLst>
              <a:ext uri="{FF2B5EF4-FFF2-40B4-BE49-F238E27FC236}">
                <a16:creationId xmlns:a16="http://schemas.microsoft.com/office/drawing/2014/main" id="{49180FEB-09C9-4C1D-B41C-6627C1D01FB6}"/>
              </a:ext>
            </a:extLst>
          </p:cNvPr>
          <p:cNvSpPr txBox="1">
            <a:spLocks noChangeArrowheads="1"/>
          </p:cNvSpPr>
          <p:nvPr/>
        </p:nvSpPr>
        <p:spPr bwMode="auto">
          <a:xfrm>
            <a:off x="5262085" y="2439958"/>
            <a:ext cx="1657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a:cs typeface="Arial" panose="020B0604020202020204" pitchFamily="34" charset="0"/>
              </a:rPr>
              <a:t>Frying</a:t>
            </a:r>
          </a:p>
        </p:txBody>
      </p:sp>
    </p:spTree>
    <p:extLst>
      <p:ext uri="{BB962C8B-B14F-4D97-AF65-F5344CB8AC3E}">
        <p14:creationId xmlns:p14="http://schemas.microsoft.com/office/powerpoint/2010/main" val="1703997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a:cs typeface="Arial"/>
              </a:rPr>
              <a:t>Cooking techniques - lamb</a:t>
            </a:r>
            <a:endParaRPr lang="en-GB" dirty="0"/>
          </a:p>
        </p:txBody>
      </p:sp>
      <p:pic>
        <p:nvPicPr>
          <p:cNvPr id="10" name="Picture 6">
            <a:extLst>
              <a:ext uri="{FF2B5EF4-FFF2-40B4-BE49-F238E27FC236}">
                <a16:creationId xmlns:a16="http://schemas.microsoft.com/office/drawing/2014/main" id="{36B61FBE-30D0-4DC1-A8C5-B6035B7932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16579" y="2852216"/>
            <a:ext cx="2506663"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a:extLst>
              <a:ext uri="{FF2B5EF4-FFF2-40B4-BE49-F238E27FC236}">
                <a16:creationId xmlns:a16="http://schemas.microsoft.com/office/drawing/2014/main" id="{2390CFC6-FA62-4450-9B65-FDE9AC3FC3F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0523" y="2852216"/>
            <a:ext cx="267017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a:extLst>
              <a:ext uri="{FF2B5EF4-FFF2-40B4-BE49-F238E27FC236}">
                <a16:creationId xmlns:a16="http://schemas.microsoft.com/office/drawing/2014/main" id="{8CAF0B45-0625-42B1-8A06-740AAD94DD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5709" y="2852216"/>
            <a:ext cx="287972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9">
            <a:extLst>
              <a:ext uri="{FF2B5EF4-FFF2-40B4-BE49-F238E27FC236}">
                <a16:creationId xmlns:a16="http://schemas.microsoft.com/office/drawing/2014/main" id="{78B2B5C3-870F-4434-A5AA-E1D7972B5349}"/>
              </a:ext>
            </a:extLst>
          </p:cNvPr>
          <p:cNvSpPr txBox="1">
            <a:spLocks noChangeArrowheads="1"/>
          </p:cNvSpPr>
          <p:nvPr/>
        </p:nvSpPr>
        <p:spPr bwMode="auto">
          <a:xfrm>
            <a:off x="2114311" y="2255077"/>
            <a:ext cx="18732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a:cs typeface="Arial" panose="020B0604020202020204" pitchFamily="34" charset="0"/>
              </a:rPr>
              <a:t>Roasting</a:t>
            </a:r>
          </a:p>
        </p:txBody>
      </p:sp>
      <p:sp>
        <p:nvSpPr>
          <p:cNvPr id="14" name="Text Box 10">
            <a:extLst>
              <a:ext uri="{FF2B5EF4-FFF2-40B4-BE49-F238E27FC236}">
                <a16:creationId xmlns:a16="http://schemas.microsoft.com/office/drawing/2014/main" id="{A4D7BC99-9AE3-4E94-9D92-73EDE6F6438F}"/>
              </a:ext>
            </a:extLst>
          </p:cNvPr>
          <p:cNvSpPr txBox="1">
            <a:spLocks noChangeArrowheads="1"/>
          </p:cNvSpPr>
          <p:nvPr/>
        </p:nvSpPr>
        <p:spPr bwMode="auto">
          <a:xfrm>
            <a:off x="8249456" y="2255077"/>
            <a:ext cx="1800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a:cs typeface="Arial" panose="020B0604020202020204" pitchFamily="34" charset="0"/>
              </a:rPr>
              <a:t>Pot roasting</a:t>
            </a:r>
          </a:p>
        </p:txBody>
      </p:sp>
      <p:sp>
        <p:nvSpPr>
          <p:cNvPr id="15" name="Text Box 11">
            <a:extLst>
              <a:ext uri="{FF2B5EF4-FFF2-40B4-BE49-F238E27FC236}">
                <a16:creationId xmlns:a16="http://schemas.microsoft.com/office/drawing/2014/main" id="{5C3FDE7A-15ED-4CB0-95FB-D58DAA6D8E1F}"/>
              </a:ext>
            </a:extLst>
          </p:cNvPr>
          <p:cNvSpPr txBox="1">
            <a:spLocks noChangeArrowheads="1"/>
          </p:cNvSpPr>
          <p:nvPr/>
        </p:nvSpPr>
        <p:spPr bwMode="auto">
          <a:xfrm>
            <a:off x="4462789" y="2110614"/>
            <a:ext cx="33845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a:cs typeface="Arial" panose="020B0604020202020204" pitchFamily="34" charset="0"/>
              </a:rPr>
              <a:t>Casseroling/Braising/ Stewing</a:t>
            </a:r>
          </a:p>
        </p:txBody>
      </p:sp>
    </p:spTree>
    <p:extLst>
      <p:ext uri="{BB962C8B-B14F-4D97-AF65-F5344CB8AC3E}">
        <p14:creationId xmlns:p14="http://schemas.microsoft.com/office/powerpoint/2010/main" val="2234187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a:cs typeface="Arial"/>
              </a:rPr>
              <a:t>Cooking techniques - pork</a:t>
            </a:r>
            <a:endParaRPr lang="en-GB" dirty="0"/>
          </a:p>
        </p:txBody>
      </p:sp>
      <p:pic>
        <p:nvPicPr>
          <p:cNvPr id="10" name="Picture 6">
            <a:extLst>
              <a:ext uri="{FF2B5EF4-FFF2-40B4-BE49-F238E27FC236}">
                <a16:creationId xmlns:a16="http://schemas.microsoft.com/office/drawing/2014/main" id="{2525483D-3B49-42B9-A422-509C3B2741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31357" y="3008791"/>
            <a:ext cx="2719388"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a:extLst>
              <a:ext uri="{FF2B5EF4-FFF2-40B4-BE49-F238E27FC236}">
                <a16:creationId xmlns:a16="http://schemas.microsoft.com/office/drawing/2014/main" id="{8792FC02-59D9-40F0-A332-7931D275CD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31928" y="2956600"/>
            <a:ext cx="263207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a:extLst>
              <a:ext uri="{FF2B5EF4-FFF2-40B4-BE49-F238E27FC236}">
                <a16:creationId xmlns:a16="http://schemas.microsoft.com/office/drawing/2014/main" id="{B5BA6934-DFE5-431A-8AD1-5AEE18EC70F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6220" y="2956600"/>
            <a:ext cx="301625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9">
            <a:extLst>
              <a:ext uri="{FF2B5EF4-FFF2-40B4-BE49-F238E27FC236}">
                <a16:creationId xmlns:a16="http://schemas.microsoft.com/office/drawing/2014/main" id="{3E1B47A4-7B38-434C-9220-24DE8BFF5343}"/>
              </a:ext>
            </a:extLst>
          </p:cNvPr>
          <p:cNvSpPr txBox="1">
            <a:spLocks noChangeArrowheads="1"/>
          </p:cNvSpPr>
          <p:nvPr/>
        </p:nvSpPr>
        <p:spPr bwMode="auto">
          <a:xfrm>
            <a:off x="2250010" y="2472651"/>
            <a:ext cx="20875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a:cs typeface="Arial" panose="020B0604020202020204" pitchFamily="34" charset="0"/>
              </a:rPr>
              <a:t>Barbequing</a:t>
            </a:r>
          </a:p>
        </p:txBody>
      </p:sp>
      <p:sp>
        <p:nvSpPr>
          <p:cNvPr id="14" name="Text Box 10">
            <a:extLst>
              <a:ext uri="{FF2B5EF4-FFF2-40B4-BE49-F238E27FC236}">
                <a16:creationId xmlns:a16="http://schemas.microsoft.com/office/drawing/2014/main" id="{3B7F53D4-D065-4339-8A06-54195836A6AE}"/>
              </a:ext>
            </a:extLst>
          </p:cNvPr>
          <p:cNvSpPr txBox="1">
            <a:spLocks noChangeArrowheads="1"/>
          </p:cNvSpPr>
          <p:nvPr/>
        </p:nvSpPr>
        <p:spPr bwMode="auto">
          <a:xfrm>
            <a:off x="8694746" y="2506049"/>
            <a:ext cx="12239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a:cs typeface="Arial" panose="020B0604020202020204" pitchFamily="34" charset="0"/>
              </a:rPr>
              <a:t>Grilling</a:t>
            </a:r>
          </a:p>
        </p:txBody>
      </p:sp>
      <p:sp>
        <p:nvSpPr>
          <p:cNvPr id="15" name="Text Box 11">
            <a:extLst>
              <a:ext uri="{FF2B5EF4-FFF2-40B4-BE49-F238E27FC236}">
                <a16:creationId xmlns:a16="http://schemas.microsoft.com/office/drawing/2014/main" id="{D159E772-2EB4-40BB-9378-9EF4E48FD938}"/>
              </a:ext>
            </a:extLst>
          </p:cNvPr>
          <p:cNvSpPr txBox="1">
            <a:spLocks noChangeArrowheads="1"/>
          </p:cNvSpPr>
          <p:nvPr/>
        </p:nvSpPr>
        <p:spPr bwMode="auto">
          <a:xfrm>
            <a:off x="5335153" y="2472651"/>
            <a:ext cx="1657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a:cs typeface="Arial" panose="020B0604020202020204" pitchFamily="34" charset="0"/>
              </a:rPr>
              <a:t>Frying</a:t>
            </a:r>
          </a:p>
        </p:txBody>
      </p:sp>
    </p:spTree>
    <p:extLst>
      <p:ext uri="{BB962C8B-B14F-4D97-AF65-F5344CB8AC3E}">
        <p14:creationId xmlns:p14="http://schemas.microsoft.com/office/powerpoint/2010/main" val="2524064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a:cs typeface="Arial"/>
              </a:rPr>
              <a:t>Cooking techniques - pork</a:t>
            </a:r>
            <a:endParaRPr lang="en-GB" dirty="0"/>
          </a:p>
        </p:txBody>
      </p:sp>
      <p:pic>
        <p:nvPicPr>
          <p:cNvPr id="4" name="Picture 6">
            <a:extLst>
              <a:ext uri="{FF2B5EF4-FFF2-40B4-BE49-F238E27FC236}">
                <a16:creationId xmlns:a16="http://schemas.microsoft.com/office/drawing/2014/main" id="{419D89B9-97ED-4D35-BFDB-E448234378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1723" y="2950701"/>
            <a:ext cx="276542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a:extLst>
              <a:ext uri="{FF2B5EF4-FFF2-40B4-BE49-F238E27FC236}">
                <a16:creationId xmlns:a16="http://schemas.microsoft.com/office/drawing/2014/main" id="{5BFB60C7-09E9-4ABC-8444-F3321D5F3B8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8373" y="2950701"/>
            <a:ext cx="2970212"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a:extLst>
              <a:ext uri="{FF2B5EF4-FFF2-40B4-BE49-F238E27FC236}">
                <a16:creationId xmlns:a16="http://schemas.microsoft.com/office/drawing/2014/main" id="{E6825DE7-C114-4C16-98FA-EE51A209DD2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99005" y="2950701"/>
            <a:ext cx="279082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9">
            <a:extLst>
              <a:ext uri="{FF2B5EF4-FFF2-40B4-BE49-F238E27FC236}">
                <a16:creationId xmlns:a16="http://schemas.microsoft.com/office/drawing/2014/main" id="{EA0234DB-7662-4128-A959-C8E7C450090D}"/>
              </a:ext>
            </a:extLst>
          </p:cNvPr>
          <p:cNvSpPr txBox="1">
            <a:spLocks noChangeArrowheads="1"/>
          </p:cNvSpPr>
          <p:nvPr/>
        </p:nvSpPr>
        <p:spPr bwMode="auto">
          <a:xfrm>
            <a:off x="1811599" y="2396946"/>
            <a:ext cx="18732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a:cs typeface="Arial" panose="020B0604020202020204" pitchFamily="34" charset="0"/>
              </a:rPr>
              <a:t>Roasting</a:t>
            </a:r>
          </a:p>
        </p:txBody>
      </p:sp>
      <p:sp>
        <p:nvSpPr>
          <p:cNvPr id="8" name="Text Box 10">
            <a:extLst>
              <a:ext uri="{FF2B5EF4-FFF2-40B4-BE49-F238E27FC236}">
                <a16:creationId xmlns:a16="http://schemas.microsoft.com/office/drawing/2014/main" id="{066BE6C0-0E24-49FA-8737-99932CE90308}"/>
              </a:ext>
            </a:extLst>
          </p:cNvPr>
          <p:cNvSpPr txBox="1">
            <a:spLocks noChangeArrowheads="1"/>
          </p:cNvSpPr>
          <p:nvPr/>
        </p:nvSpPr>
        <p:spPr bwMode="auto">
          <a:xfrm>
            <a:off x="8426908" y="2442968"/>
            <a:ext cx="1800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smtClean="0">
                <a:cs typeface="Arial" panose="020B0604020202020204" pitchFamily="34" charset="0"/>
              </a:rPr>
              <a:t>Pot roasting</a:t>
            </a:r>
            <a:endParaRPr lang="en-GB" altLang="en-US" sz="2000" b="1" dirty="0">
              <a:cs typeface="Arial" panose="020B0604020202020204" pitchFamily="34" charset="0"/>
            </a:endParaRPr>
          </a:p>
        </p:txBody>
      </p:sp>
      <p:sp>
        <p:nvSpPr>
          <p:cNvPr id="9" name="Text Box 11">
            <a:extLst>
              <a:ext uri="{FF2B5EF4-FFF2-40B4-BE49-F238E27FC236}">
                <a16:creationId xmlns:a16="http://schemas.microsoft.com/office/drawing/2014/main" id="{4962830B-DF8B-4AA0-A5A1-5FA25EA8AF41}"/>
              </a:ext>
            </a:extLst>
          </p:cNvPr>
          <p:cNvSpPr txBox="1">
            <a:spLocks noChangeArrowheads="1"/>
          </p:cNvSpPr>
          <p:nvPr/>
        </p:nvSpPr>
        <p:spPr bwMode="auto">
          <a:xfrm>
            <a:off x="4567172" y="2252483"/>
            <a:ext cx="33845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000" b="1" dirty="0">
                <a:cs typeface="Arial" panose="020B0604020202020204" pitchFamily="34" charset="0"/>
              </a:rPr>
              <a:t>Casseroling/Braising/ Stewing</a:t>
            </a:r>
          </a:p>
        </p:txBody>
      </p:sp>
    </p:spTree>
    <p:extLst>
      <p:ext uri="{BB962C8B-B14F-4D97-AF65-F5344CB8AC3E}">
        <p14:creationId xmlns:p14="http://schemas.microsoft.com/office/powerpoint/2010/main" val="3220608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C5A0-F456-424E-8F54-22ECFF96B506}"/>
              </a:ext>
            </a:extLst>
          </p:cNvPr>
          <p:cNvSpPr>
            <a:spLocks noGrp="1"/>
          </p:cNvSpPr>
          <p:nvPr>
            <p:ph type="ctrTitle"/>
          </p:nvPr>
        </p:nvSpPr>
        <p:spPr/>
        <p:txBody>
          <a:bodyPr/>
          <a:lstStyle/>
          <a:p>
            <a:r>
              <a:rPr lang="en-GB" dirty="0">
                <a:latin typeface="Arial"/>
                <a:cs typeface="Arial"/>
              </a:rPr>
              <a:t>Summary</a:t>
            </a:r>
            <a:endParaRPr lang="en-GB" dirty="0"/>
          </a:p>
        </p:txBody>
      </p:sp>
      <p:sp>
        <p:nvSpPr>
          <p:cNvPr id="3" name="Subtitle 2">
            <a:extLst>
              <a:ext uri="{FF2B5EF4-FFF2-40B4-BE49-F238E27FC236}">
                <a16:creationId xmlns:a16="http://schemas.microsoft.com/office/drawing/2014/main" id="{43B2E514-161F-412B-A3A8-E3234733173F}"/>
              </a:ext>
            </a:extLst>
          </p:cNvPr>
          <p:cNvSpPr>
            <a:spLocks noGrp="1"/>
          </p:cNvSpPr>
          <p:nvPr>
            <p:ph type="subTitle" idx="1"/>
          </p:nvPr>
        </p:nvSpPr>
        <p:spPr/>
        <p:txBody>
          <a:bodyPr/>
          <a:lstStyle/>
          <a:p>
            <a:pPr fontAlgn="base"/>
            <a:r>
              <a:rPr lang="en-GB" sz="2000" dirty="0"/>
              <a:t>Meat is available to buy in the form of cuts, joints or mince. It is also available ready prepared, e.g. sausages, ham, burgers.</a:t>
            </a:r>
            <a:r>
              <a:rPr lang="en-US" sz="2000" dirty="0"/>
              <a:t>​</a:t>
            </a:r>
          </a:p>
          <a:p>
            <a:pPr fontAlgn="base"/>
            <a:r>
              <a:rPr lang="en-GB" sz="2000" dirty="0"/>
              <a:t>These types of cuts make it easy for the consumer – they provide choice, and are convenient to prepare, simple to store and easy to cook.</a:t>
            </a:r>
            <a:r>
              <a:rPr lang="en-US" sz="2000" dirty="0"/>
              <a:t>​</a:t>
            </a:r>
          </a:p>
          <a:p>
            <a:pPr fontAlgn="base"/>
            <a:r>
              <a:rPr lang="en-GB" sz="2000" dirty="0"/>
              <a:t>Different cuts of meat have different characteristics, e.g. energy and nutrients, composition, weight, size and appearance.</a:t>
            </a:r>
            <a:r>
              <a:rPr lang="en-US" sz="2000" dirty="0"/>
              <a:t>​</a:t>
            </a:r>
          </a:p>
          <a:p>
            <a:pPr fontAlgn="base"/>
            <a:r>
              <a:rPr lang="en-GB" sz="2000" dirty="0"/>
              <a:t>Because of where the cut of meat comes from on the animal, different cuts require different cooking methods, e.g. slow (casserole), quicker (stir-fry).</a:t>
            </a:r>
            <a:r>
              <a:rPr lang="en-US" sz="2000" dirty="0"/>
              <a:t>​</a:t>
            </a:r>
          </a:p>
          <a:p>
            <a:pPr fontAlgn="base"/>
            <a:r>
              <a:rPr lang="en-GB" sz="2000" dirty="0"/>
              <a:t>To add choice and variety, pork is cured. Offal is also available to be used in a range of popular dishes, e.g. liver and bacon.</a:t>
            </a:r>
            <a:endParaRPr lang="en-US" sz="2000" dirty="0"/>
          </a:p>
          <a:p>
            <a:pPr marL="0" indent="0">
              <a:buNone/>
            </a:pPr>
            <a:endParaRPr lang="en-GB" dirty="0"/>
          </a:p>
        </p:txBody>
      </p:sp>
    </p:spTree>
    <p:extLst>
      <p:ext uri="{BB962C8B-B14F-4D97-AF65-F5344CB8AC3E}">
        <p14:creationId xmlns:p14="http://schemas.microsoft.com/office/powerpoint/2010/main" val="1999717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a:cs typeface="Arial"/>
              </a:rPr>
              <a:t>Meat types and cuts</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121900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9B0B-B6B5-4C11-89E5-4B2FDD13B0A6}"/>
              </a:ext>
            </a:extLst>
          </p:cNvPr>
          <p:cNvSpPr>
            <a:spLocks noGrp="1"/>
          </p:cNvSpPr>
          <p:nvPr>
            <p:ph type="ctrTitle"/>
          </p:nvPr>
        </p:nvSpPr>
        <p:spPr/>
        <p:txBody>
          <a:bodyPr/>
          <a:lstStyle/>
          <a:p>
            <a:r>
              <a:rPr lang="en-GB" dirty="0">
                <a:latin typeface="Arial"/>
                <a:cs typeface="Arial"/>
              </a:rPr>
              <a:t>Cuts of meat available</a:t>
            </a:r>
            <a:endParaRPr lang="en-GB" dirty="0"/>
          </a:p>
        </p:txBody>
      </p:sp>
      <p:sp>
        <p:nvSpPr>
          <p:cNvPr id="3" name="Subtitle 2">
            <a:extLst>
              <a:ext uri="{FF2B5EF4-FFF2-40B4-BE49-F238E27FC236}">
                <a16:creationId xmlns:a16="http://schemas.microsoft.com/office/drawing/2014/main" id="{B2C8E7E1-D1EA-4F54-9E97-7DB0B22685C1}"/>
              </a:ext>
            </a:extLst>
          </p:cNvPr>
          <p:cNvSpPr>
            <a:spLocks noGrp="1"/>
          </p:cNvSpPr>
          <p:nvPr>
            <p:ph type="subTitle" idx="1"/>
          </p:nvPr>
        </p:nvSpPr>
        <p:spPr>
          <a:xfrm>
            <a:off x="1169276" y="2571092"/>
            <a:ext cx="7599586" cy="3600000"/>
          </a:xfrm>
        </p:spPr>
        <p:txBody>
          <a:bodyPr/>
          <a:lstStyle/>
          <a:p>
            <a:pPr marL="0" indent="0" fontAlgn="base">
              <a:buNone/>
            </a:pPr>
            <a:r>
              <a:rPr lang="en-GB" dirty="0"/>
              <a:t>Cuts of meat are prepared by butchers in shops or supermarkets to meet the different needs of consumers. </a:t>
            </a:r>
            <a:r>
              <a:rPr lang="en-US" dirty="0"/>
              <a:t>​</a:t>
            </a:r>
            <a:endParaRPr lang="en-GB" dirty="0"/>
          </a:p>
          <a:p>
            <a:pPr marL="0" indent="0" fontAlgn="base">
              <a:buNone/>
            </a:pPr>
            <a:r>
              <a:rPr lang="en-GB" dirty="0"/>
              <a:t>A wide range of different cuts are available, giving greater choice and variety.</a:t>
            </a:r>
            <a:r>
              <a:rPr lang="en-US" dirty="0"/>
              <a:t>​</a:t>
            </a:r>
            <a:endParaRPr lang="en-GB" dirty="0"/>
          </a:p>
          <a:p>
            <a:pPr marL="0" indent="0" fontAlgn="base">
              <a:buNone/>
            </a:pPr>
            <a:r>
              <a:rPr lang="en-GB" dirty="0"/>
              <a:t>Carcase meat is prepared into cuts, joints and mince to make it:</a:t>
            </a:r>
            <a:r>
              <a:rPr lang="en-US" dirty="0"/>
              <a:t>​</a:t>
            </a:r>
          </a:p>
          <a:p>
            <a:pPr fontAlgn="base">
              <a:buFont typeface="Arial" panose="020B0604020202020204" pitchFamily="34" charset="0"/>
              <a:buChar char="•"/>
            </a:pPr>
            <a:r>
              <a:rPr lang="en-GB" dirty="0"/>
              <a:t>convenient to buy in smaller amounts;</a:t>
            </a:r>
            <a:r>
              <a:rPr lang="en-US" dirty="0"/>
              <a:t>​</a:t>
            </a:r>
          </a:p>
          <a:p>
            <a:pPr fontAlgn="base">
              <a:buFont typeface="Arial" panose="020B0604020202020204" pitchFamily="34" charset="0"/>
              <a:buChar char="•"/>
            </a:pPr>
            <a:r>
              <a:rPr lang="en-GB" dirty="0"/>
              <a:t>convenient to buy in suitable portions sizes, e.g. chops, steaks;</a:t>
            </a:r>
            <a:r>
              <a:rPr lang="en-US" dirty="0"/>
              <a:t>​</a:t>
            </a:r>
          </a:p>
          <a:p>
            <a:pPr fontAlgn="base">
              <a:buFont typeface="Arial" panose="020B0604020202020204" pitchFamily="34" charset="0"/>
              <a:buChar char="•"/>
            </a:pPr>
            <a:r>
              <a:rPr lang="en-GB" dirty="0"/>
              <a:t>easier to prepare and quicker to cook;</a:t>
            </a:r>
            <a:r>
              <a:rPr lang="en-US" dirty="0"/>
              <a:t>​</a:t>
            </a:r>
          </a:p>
          <a:p>
            <a:pPr fontAlgn="base">
              <a:buFont typeface="Arial" panose="020B0604020202020204" pitchFamily="34" charset="0"/>
              <a:buChar char="•"/>
            </a:pPr>
            <a:r>
              <a:rPr lang="en-GB" dirty="0"/>
              <a:t>easier to store safely.</a:t>
            </a:r>
            <a:r>
              <a:rPr lang="en-US" dirty="0"/>
              <a:t>​</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68862" y="2989443"/>
            <a:ext cx="3131586" cy="2080788"/>
          </a:xfrm>
          <a:prstGeom prst="rect">
            <a:avLst/>
          </a:prstGeom>
        </p:spPr>
      </p:pic>
    </p:spTree>
    <p:extLst>
      <p:ext uri="{BB962C8B-B14F-4D97-AF65-F5344CB8AC3E}">
        <p14:creationId xmlns:p14="http://schemas.microsoft.com/office/powerpoint/2010/main" val="99978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47B9-3B5D-4A41-92C2-5E42C3B79EB8}"/>
              </a:ext>
            </a:extLst>
          </p:cNvPr>
          <p:cNvSpPr>
            <a:spLocks noGrp="1"/>
          </p:cNvSpPr>
          <p:nvPr>
            <p:ph type="ctrTitle"/>
          </p:nvPr>
        </p:nvSpPr>
        <p:spPr/>
        <p:txBody>
          <a:bodyPr/>
          <a:lstStyle/>
          <a:p>
            <a:r>
              <a:rPr lang="en-GB" dirty="0">
                <a:latin typeface="Arial"/>
                <a:cs typeface="Arial"/>
              </a:rPr>
              <a:t>Meat today</a:t>
            </a:r>
            <a:endParaRPr lang="en-GB" dirty="0"/>
          </a:p>
        </p:txBody>
      </p:sp>
      <p:sp>
        <p:nvSpPr>
          <p:cNvPr id="3" name="Subtitle 2">
            <a:extLst>
              <a:ext uri="{FF2B5EF4-FFF2-40B4-BE49-F238E27FC236}">
                <a16:creationId xmlns:a16="http://schemas.microsoft.com/office/drawing/2014/main" id="{56E14E8A-A604-40FA-A1DE-6AB5AB5C514E}"/>
              </a:ext>
            </a:extLst>
          </p:cNvPr>
          <p:cNvSpPr>
            <a:spLocks noGrp="1"/>
          </p:cNvSpPr>
          <p:nvPr>
            <p:ph type="subTitle" idx="1"/>
          </p:nvPr>
        </p:nvSpPr>
        <p:spPr>
          <a:xfrm>
            <a:off x="1044016" y="2404078"/>
            <a:ext cx="9720000" cy="3600000"/>
          </a:xfrm>
        </p:spPr>
        <p:txBody>
          <a:bodyPr/>
          <a:lstStyle/>
          <a:p>
            <a:pPr marL="0" indent="0" fontAlgn="base">
              <a:buNone/>
            </a:pPr>
            <a:r>
              <a:rPr lang="en-GB" dirty="0"/>
              <a:t>Today the consumer is looking for meat that:</a:t>
            </a:r>
            <a:r>
              <a:rPr lang="en-US" dirty="0"/>
              <a:t>​</a:t>
            </a:r>
          </a:p>
          <a:p>
            <a:pPr fontAlgn="base"/>
            <a:r>
              <a:rPr lang="en-GB" dirty="0"/>
              <a:t> can be used in different ways;</a:t>
            </a:r>
            <a:r>
              <a:rPr lang="en-US" dirty="0"/>
              <a:t>​</a:t>
            </a:r>
          </a:p>
          <a:p>
            <a:pPr fontAlgn="base"/>
            <a:r>
              <a:rPr lang="en-GB" dirty="0"/>
              <a:t> is convenient to prepare;</a:t>
            </a:r>
            <a:r>
              <a:rPr lang="en-US" dirty="0"/>
              <a:t>​</a:t>
            </a:r>
          </a:p>
          <a:p>
            <a:pPr fontAlgn="base"/>
            <a:r>
              <a:rPr lang="en-GB" dirty="0"/>
              <a:t> simple to store;</a:t>
            </a:r>
            <a:r>
              <a:rPr lang="en-US" dirty="0"/>
              <a:t>​</a:t>
            </a:r>
          </a:p>
          <a:p>
            <a:pPr fontAlgn="base"/>
            <a:r>
              <a:rPr lang="en-GB" dirty="0"/>
              <a:t> easy to cook;</a:t>
            </a:r>
            <a:r>
              <a:rPr lang="en-US" dirty="0"/>
              <a:t>​</a:t>
            </a:r>
          </a:p>
          <a:p>
            <a:pPr fontAlgn="base"/>
            <a:r>
              <a:rPr lang="en-GB" dirty="0"/>
              <a:t> is low in fat.</a:t>
            </a:r>
            <a:endParaRPr lang="en-US" dirty="0"/>
          </a:p>
        </p:txBody>
      </p:sp>
      <p:pic>
        <p:nvPicPr>
          <p:cNvPr id="4" name="Picture 4" descr="tipspanfry">
            <a:extLst>
              <a:ext uri="{FF2B5EF4-FFF2-40B4-BE49-F238E27FC236}">
                <a16:creationId xmlns:a16="http://schemas.microsoft.com/office/drawing/2014/main" id="{5FB65728-1837-4CE5-8A11-EEAEF64EE17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06094" y="1736115"/>
            <a:ext cx="3160713"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irloin">
            <a:extLst>
              <a:ext uri="{FF2B5EF4-FFF2-40B4-BE49-F238E27FC236}">
                <a16:creationId xmlns:a16="http://schemas.microsoft.com/office/drawing/2014/main" id="{D1C68E2A-3C2D-4098-B6E4-CAE1263FB1C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71844" y="3387115"/>
            <a:ext cx="30956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00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12E80-F5FE-4ED3-AC65-19CE32EE2A3E}"/>
              </a:ext>
            </a:extLst>
          </p:cNvPr>
          <p:cNvSpPr>
            <a:spLocks noGrp="1"/>
          </p:cNvSpPr>
          <p:nvPr>
            <p:ph type="ctrTitle"/>
          </p:nvPr>
        </p:nvSpPr>
        <p:spPr/>
        <p:txBody>
          <a:bodyPr/>
          <a:lstStyle/>
          <a:p>
            <a:r>
              <a:rPr lang="en-GB" dirty="0">
                <a:latin typeface="Arial"/>
                <a:cs typeface="Arial"/>
              </a:rPr>
              <a:t>Where we buy meat</a:t>
            </a:r>
            <a:endParaRPr lang="en-GB" dirty="0"/>
          </a:p>
        </p:txBody>
      </p:sp>
      <p:pic>
        <p:nvPicPr>
          <p:cNvPr id="4" name="Picture 13" descr="butchers1">
            <a:extLst>
              <a:ext uri="{FF2B5EF4-FFF2-40B4-BE49-F238E27FC236}">
                <a16:creationId xmlns:a16="http://schemas.microsoft.com/office/drawing/2014/main" id="{F1CC4732-1F06-4A9A-94D6-A231C4B3C1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74198" y="1639184"/>
            <a:ext cx="35718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Counter Trio">
            <a:extLst>
              <a:ext uri="{FF2B5EF4-FFF2-40B4-BE49-F238E27FC236}">
                <a16:creationId xmlns:a16="http://schemas.microsoft.com/office/drawing/2014/main" id="{F8B3C6B3-C3F4-4FA1-9D8B-071C48EE34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71893" y="3548611"/>
            <a:ext cx="3816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A4655908-4CD3-4686-9910-4A2A617B76E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68488" y="2437361"/>
            <a:ext cx="3348038"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8162" y="3922242"/>
            <a:ext cx="3901440" cy="2602992"/>
          </a:xfrm>
          <a:prstGeom prst="rect">
            <a:avLst/>
          </a:prstGeom>
        </p:spPr>
      </p:pic>
    </p:spTree>
    <p:extLst>
      <p:ext uri="{BB962C8B-B14F-4D97-AF65-F5344CB8AC3E}">
        <p14:creationId xmlns:p14="http://schemas.microsoft.com/office/powerpoint/2010/main" val="1185785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86AA-945E-4281-9FAE-48A4893B9B58}"/>
              </a:ext>
            </a:extLst>
          </p:cNvPr>
          <p:cNvSpPr>
            <a:spLocks noGrp="1"/>
          </p:cNvSpPr>
          <p:nvPr>
            <p:ph type="ctrTitle"/>
          </p:nvPr>
        </p:nvSpPr>
        <p:spPr/>
        <p:txBody>
          <a:bodyPr/>
          <a:lstStyle/>
          <a:p>
            <a:r>
              <a:rPr lang="en-GB" dirty="0">
                <a:latin typeface="Arial"/>
                <a:cs typeface="Arial"/>
              </a:rPr>
              <a:t>Meat today</a:t>
            </a:r>
            <a:endParaRPr lang="en-GB" dirty="0"/>
          </a:p>
        </p:txBody>
      </p:sp>
      <p:sp>
        <p:nvSpPr>
          <p:cNvPr id="3" name="Subtitle 2">
            <a:extLst>
              <a:ext uri="{FF2B5EF4-FFF2-40B4-BE49-F238E27FC236}">
                <a16:creationId xmlns:a16="http://schemas.microsoft.com/office/drawing/2014/main" id="{E8C1D9CC-12D2-4DB8-BE06-9303D26349B1}"/>
              </a:ext>
            </a:extLst>
          </p:cNvPr>
          <p:cNvSpPr>
            <a:spLocks noGrp="1"/>
          </p:cNvSpPr>
          <p:nvPr>
            <p:ph type="subTitle" idx="1"/>
          </p:nvPr>
        </p:nvSpPr>
        <p:spPr>
          <a:xfrm>
            <a:off x="1169276" y="2571092"/>
            <a:ext cx="8021616" cy="3600000"/>
          </a:xfrm>
        </p:spPr>
        <p:txBody>
          <a:bodyPr/>
          <a:lstStyle/>
          <a:p>
            <a:pPr marL="0" indent="0" fontAlgn="base">
              <a:buNone/>
            </a:pPr>
            <a:r>
              <a:rPr lang="en-GB" b="1" dirty="0"/>
              <a:t>Boneless cuts</a:t>
            </a:r>
            <a:r>
              <a:rPr lang="en-GB" dirty="0"/>
              <a:t> (beef, pork and lamb) – economical and suitable for quick and easy methods of cooking, e.g. grilling.</a:t>
            </a:r>
            <a:r>
              <a:rPr lang="en-US" dirty="0"/>
              <a:t>​</a:t>
            </a:r>
          </a:p>
          <a:p>
            <a:pPr marL="0" indent="0" fontAlgn="base">
              <a:buNone/>
            </a:pPr>
            <a:r>
              <a:rPr lang="en-GB" dirty="0"/>
              <a:t>​</a:t>
            </a:r>
          </a:p>
          <a:p>
            <a:pPr marL="0" indent="0" fontAlgn="base">
              <a:buNone/>
            </a:pPr>
            <a:r>
              <a:rPr lang="en-GB" b="1" dirty="0"/>
              <a:t>Boned and rolled joints of meat</a:t>
            </a:r>
            <a:r>
              <a:rPr lang="en-GB" dirty="0"/>
              <a:t> – smaller joints to reduce cooking time and making it easier to carve.​</a:t>
            </a:r>
          </a:p>
          <a:p>
            <a:pPr fontAlgn="base"/>
            <a:endParaRPr lang="en-GB" dirty="0"/>
          </a:p>
          <a:p>
            <a:pPr marL="0" indent="0" fontAlgn="base">
              <a:buNone/>
            </a:pPr>
            <a:r>
              <a:rPr lang="en-GB" b="1" dirty="0"/>
              <a:t>Lean and extra lean cuts</a:t>
            </a:r>
            <a:r>
              <a:rPr lang="en-GB" dirty="0"/>
              <a:t> – trimmed cuts of meat which are lower in fat.</a:t>
            </a:r>
            <a:endParaRPr lang="en-US" dirty="0"/>
          </a:p>
          <a:p>
            <a:endParaRPr lang="en-GB" sz="2000" dirty="0"/>
          </a:p>
        </p:txBody>
      </p:sp>
      <p:pic>
        <p:nvPicPr>
          <p:cNvPr id="4" name="Picture 9">
            <a:extLst>
              <a:ext uri="{FF2B5EF4-FFF2-40B4-BE49-F238E27FC236}">
                <a16:creationId xmlns:a16="http://schemas.microsoft.com/office/drawing/2014/main" id="{932EF64D-C583-4283-B1ED-FD1210ACF71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38618" y="1663308"/>
            <a:ext cx="1528275" cy="152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a:extLst>
              <a:ext uri="{FF2B5EF4-FFF2-40B4-BE49-F238E27FC236}">
                <a16:creationId xmlns:a16="http://schemas.microsoft.com/office/drawing/2014/main" id="{93EA0513-7506-4B75-912B-1496A68EEE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26567" y="3370507"/>
            <a:ext cx="1353284" cy="135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b6">
            <a:extLst>
              <a:ext uri="{FF2B5EF4-FFF2-40B4-BE49-F238E27FC236}">
                <a16:creationId xmlns:a16="http://schemas.microsoft.com/office/drawing/2014/main" id="{67402D77-BE4D-4151-BC33-69F1EDE519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66489" y="4902715"/>
            <a:ext cx="1673441" cy="167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64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AEC1-9D01-4724-B070-4BED7DC904E4}"/>
              </a:ext>
            </a:extLst>
          </p:cNvPr>
          <p:cNvSpPr>
            <a:spLocks noGrp="1"/>
          </p:cNvSpPr>
          <p:nvPr>
            <p:ph type="ctrTitle"/>
          </p:nvPr>
        </p:nvSpPr>
        <p:spPr>
          <a:xfrm>
            <a:off x="974361" y="1563798"/>
            <a:ext cx="9914913" cy="720000"/>
          </a:xfrm>
        </p:spPr>
        <p:txBody>
          <a:bodyPr/>
          <a:lstStyle/>
          <a:p>
            <a:r>
              <a:rPr lang="en-GB" dirty="0">
                <a:latin typeface="Arial"/>
                <a:cs typeface="Arial"/>
              </a:rPr>
              <a:t>Meat today</a:t>
            </a:r>
            <a:endParaRPr lang="en-GB" dirty="0"/>
          </a:p>
        </p:txBody>
      </p:sp>
      <p:sp>
        <p:nvSpPr>
          <p:cNvPr id="3" name="Subtitle 2">
            <a:extLst>
              <a:ext uri="{FF2B5EF4-FFF2-40B4-BE49-F238E27FC236}">
                <a16:creationId xmlns:a16="http://schemas.microsoft.com/office/drawing/2014/main" id="{07495622-A314-45A6-B496-2A429708F111}"/>
              </a:ext>
            </a:extLst>
          </p:cNvPr>
          <p:cNvSpPr>
            <a:spLocks noGrp="1"/>
          </p:cNvSpPr>
          <p:nvPr>
            <p:ph type="subTitle" idx="1"/>
          </p:nvPr>
        </p:nvSpPr>
        <p:spPr>
          <a:xfrm>
            <a:off x="1169276" y="2571092"/>
            <a:ext cx="8440010" cy="3600000"/>
          </a:xfrm>
        </p:spPr>
        <p:txBody>
          <a:bodyPr/>
          <a:lstStyle/>
          <a:p>
            <a:pPr marL="0" indent="0" fontAlgn="base">
              <a:buNone/>
            </a:pPr>
            <a:r>
              <a:rPr lang="en-GB" sz="2000" b="1" dirty="0"/>
              <a:t>Cubes of meat</a:t>
            </a:r>
            <a:r>
              <a:rPr lang="en-GB" sz="2000" dirty="0"/>
              <a:t> – sold cut into cubes, ready for making stews, kebabs and casseroles.</a:t>
            </a:r>
            <a:r>
              <a:rPr lang="en-US" sz="2000" dirty="0"/>
              <a:t>​</a:t>
            </a:r>
          </a:p>
          <a:p>
            <a:pPr marL="0" indent="0" fontAlgn="base">
              <a:buNone/>
            </a:pPr>
            <a:endParaRPr lang="en-GB" sz="2000" dirty="0"/>
          </a:p>
          <a:p>
            <a:pPr marL="0" indent="0" fontAlgn="base">
              <a:buNone/>
            </a:pPr>
            <a:r>
              <a:rPr lang="en-GB" sz="2000" b="1" dirty="0"/>
              <a:t>Lean minced meat</a:t>
            </a:r>
            <a:r>
              <a:rPr lang="en-GB" sz="2000" dirty="0"/>
              <a:t> – meat is trimmed of fat and minced.</a:t>
            </a:r>
            <a:r>
              <a:rPr lang="en-US" sz="2000" dirty="0"/>
              <a:t>​</a:t>
            </a:r>
          </a:p>
          <a:p>
            <a:pPr marL="0" indent="0" fontAlgn="base">
              <a:buNone/>
            </a:pPr>
            <a:endParaRPr lang="en-GB" sz="2000" dirty="0"/>
          </a:p>
          <a:p>
            <a:pPr marL="0" indent="0" fontAlgn="base">
              <a:buNone/>
            </a:pPr>
            <a:r>
              <a:rPr lang="en-GB" sz="2000" b="1" dirty="0"/>
              <a:t>Thin strips</a:t>
            </a:r>
            <a:r>
              <a:rPr lang="en-GB" sz="2000" dirty="0"/>
              <a:t> – meat is pre-cut into strips, suitable for quick cooking methods, e.g. stir-frying.</a:t>
            </a:r>
            <a:endParaRPr lang="en-US" sz="2000" dirty="0"/>
          </a:p>
          <a:p>
            <a:pPr marL="0" indent="0">
              <a:buNone/>
            </a:pPr>
            <a:endParaRPr lang="en-GB" sz="2000" dirty="0">
              <a:cs typeface="Arial"/>
            </a:endParaRPr>
          </a:p>
          <a:p>
            <a:pPr marL="0" indent="0">
              <a:buNone/>
            </a:pPr>
            <a:endParaRPr lang="en-GB" dirty="0">
              <a:cs typeface="Arial"/>
            </a:endParaRPr>
          </a:p>
          <a:p>
            <a:pPr marL="0" indent="0">
              <a:buNone/>
            </a:pPr>
            <a:endParaRPr lang="en-GB" dirty="0">
              <a:cs typeface="Arial"/>
            </a:endParaRPr>
          </a:p>
        </p:txBody>
      </p:sp>
      <p:pic>
        <p:nvPicPr>
          <p:cNvPr id="4" name="Picture 7" descr="diced pork1">
            <a:extLst>
              <a:ext uri="{FF2B5EF4-FFF2-40B4-BE49-F238E27FC236}">
                <a16:creationId xmlns:a16="http://schemas.microsoft.com/office/drawing/2014/main" id="{323E7115-3B5D-4059-A3A6-9075A1AD70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53427" y="1668126"/>
            <a:ext cx="1684673" cy="168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41906842-FF68-4E33-92B3-7C5D3E485A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75228" y="4507437"/>
            <a:ext cx="2028092" cy="202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beef mince1">
            <a:extLst>
              <a:ext uri="{FF2B5EF4-FFF2-40B4-BE49-F238E27FC236}">
                <a16:creationId xmlns:a16="http://schemas.microsoft.com/office/drawing/2014/main" id="{E0A24046-0AEA-4825-AE08-B28659BA47F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41169" y="3457128"/>
            <a:ext cx="1496209" cy="149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99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13BFF-1C9C-4CEC-A7E9-87EF2EA0FA3E}"/>
              </a:ext>
            </a:extLst>
          </p:cNvPr>
          <p:cNvSpPr>
            <a:spLocks noGrp="1"/>
          </p:cNvSpPr>
          <p:nvPr>
            <p:ph type="ctrTitle"/>
          </p:nvPr>
        </p:nvSpPr>
        <p:spPr/>
        <p:txBody>
          <a:bodyPr/>
          <a:lstStyle/>
          <a:p>
            <a:r>
              <a:rPr lang="en-GB" dirty="0">
                <a:latin typeface="Arial"/>
                <a:cs typeface="Arial"/>
              </a:rPr>
              <a:t>Identifying cuts of meat</a:t>
            </a:r>
            <a:endParaRPr lang="en-GB" dirty="0"/>
          </a:p>
        </p:txBody>
      </p:sp>
      <p:sp>
        <p:nvSpPr>
          <p:cNvPr id="3" name="Subtitle 2">
            <a:extLst>
              <a:ext uri="{FF2B5EF4-FFF2-40B4-BE49-F238E27FC236}">
                <a16:creationId xmlns:a16="http://schemas.microsoft.com/office/drawing/2014/main" id="{00FBEE94-32AC-4E09-9CFB-7030B45810FE}"/>
              </a:ext>
            </a:extLst>
          </p:cNvPr>
          <p:cNvSpPr>
            <a:spLocks noGrp="1"/>
          </p:cNvSpPr>
          <p:nvPr>
            <p:ph type="subTitle" idx="1"/>
          </p:nvPr>
        </p:nvSpPr>
        <p:spPr>
          <a:xfrm>
            <a:off x="1169277" y="2571092"/>
            <a:ext cx="8232631" cy="3600000"/>
          </a:xfrm>
        </p:spPr>
        <p:txBody>
          <a:bodyPr/>
          <a:lstStyle/>
          <a:p>
            <a:pPr marL="0" indent="0" fontAlgn="base">
              <a:buNone/>
            </a:pPr>
            <a:r>
              <a:rPr lang="en-GB" sz="2000" dirty="0"/>
              <a:t>A carcase of beef, pork or lamb is divided into different cuts – which may vary according to the carcase weight and quality. Therefore cuts of meat vary in energy and nutrients, composition, weight and fat level.</a:t>
            </a:r>
            <a:r>
              <a:rPr lang="en-US" sz="2000" dirty="0"/>
              <a:t>​</a:t>
            </a:r>
          </a:p>
          <a:p>
            <a:pPr marL="0" indent="0" fontAlgn="base">
              <a:buNone/>
            </a:pPr>
            <a:endParaRPr lang="en-GB" sz="2000" dirty="0"/>
          </a:p>
          <a:p>
            <a:pPr marL="0" indent="0" fontAlgn="base">
              <a:buNone/>
            </a:pPr>
            <a:r>
              <a:rPr lang="en-GB" sz="2000" dirty="0"/>
              <a:t>Although there are these variations, retail cuts of meat are influenced by the structure and composition of the carcase, e.g. the position of bones and muscles.</a:t>
            </a:r>
            <a:endParaRPr lang="en-US" sz="2000" dirty="0"/>
          </a:p>
          <a:p>
            <a:pPr marL="0" indent="0">
              <a:buNone/>
            </a:pPr>
            <a:endParaRPr lang="en-GB" dirty="0"/>
          </a:p>
        </p:txBody>
      </p:sp>
      <p:pic>
        <p:nvPicPr>
          <p:cNvPr id="4" name="Picture 9">
            <a:extLst>
              <a:ext uri="{FF2B5EF4-FFF2-40B4-BE49-F238E27FC236}">
                <a16:creationId xmlns:a16="http://schemas.microsoft.com/office/drawing/2014/main" id="{D2E2AB45-263C-4D8F-A036-29A36CFDE45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96704" y="1940656"/>
            <a:ext cx="2371196" cy="15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a:extLst>
              <a:ext uri="{FF2B5EF4-FFF2-40B4-BE49-F238E27FC236}">
                <a16:creationId xmlns:a16="http://schemas.microsoft.com/office/drawing/2014/main" id="{CE5322B1-9AAC-454E-8D8B-9606FD1B85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96704" y="4072859"/>
            <a:ext cx="2371195" cy="157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66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75C5-E4E7-4CEF-BDA2-B621022E934B}"/>
              </a:ext>
            </a:extLst>
          </p:cNvPr>
          <p:cNvSpPr>
            <a:spLocks noGrp="1"/>
          </p:cNvSpPr>
          <p:nvPr>
            <p:ph type="ctrTitle"/>
          </p:nvPr>
        </p:nvSpPr>
        <p:spPr/>
        <p:txBody>
          <a:bodyPr/>
          <a:lstStyle/>
          <a:p>
            <a:r>
              <a:rPr lang="en-GB" dirty="0">
                <a:latin typeface="Arial"/>
                <a:cs typeface="Arial"/>
              </a:rPr>
              <a:t>Identifying cuts of meat</a:t>
            </a:r>
            <a:endParaRPr lang="en-GB" dirty="0"/>
          </a:p>
        </p:txBody>
      </p:sp>
      <p:sp>
        <p:nvSpPr>
          <p:cNvPr id="3" name="Subtitle 2">
            <a:extLst>
              <a:ext uri="{FF2B5EF4-FFF2-40B4-BE49-F238E27FC236}">
                <a16:creationId xmlns:a16="http://schemas.microsoft.com/office/drawing/2014/main" id="{C88BFDC1-621A-443A-B57E-DECB49ED4B0F}"/>
              </a:ext>
            </a:extLst>
          </p:cNvPr>
          <p:cNvSpPr>
            <a:spLocks noGrp="1"/>
          </p:cNvSpPr>
          <p:nvPr>
            <p:ph type="subTitle" idx="1"/>
          </p:nvPr>
        </p:nvSpPr>
        <p:spPr>
          <a:xfrm>
            <a:off x="1169276" y="2571092"/>
            <a:ext cx="7360933" cy="3600000"/>
          </a:xfrm>
        </p:spPr>
        <p:txBody>
          <a:bodyPr/>
          <a:lstStyle/>
          <a:p>
            <a:pPr marL="0" indent="0" fontAlgn="base">
              <a:buNone/>
            </a:pPr>
            <a:r>
              <a:rPr lang="en-GB" dirty="0"/>
              <a:t>In general terms:</a:t>
            </a:r>
            <a:r>
              <a:rPr lang="en-US" dirty="0"/>
              <a:t>​</a:t>
            </a:r>
          </a:p>
          <a:p>
            <a:pPr fontAlgn="base"/>
            <a:r>
              <a:rPr lang="en-GB" dirty="0"/>
              <a:t>the front half (forequarter) of a carcase has more muscles (per cut of meat) which have worked harder, contain more connective tissue and therefore give less tender meat;</a:t>
            </a:r>
            <a:r>
              <a:rPr lang="en-US" dirty="0"/>
              <a:t>​</a:t>
            </a:r>
          </a:p>
          <a:p>
            <a:pPr fontAlgn="base"/>
            <a:r>
              <a:rPr lang="en-GB" dirty="0"/>
              <a:t>cuts of meat from the neck and shoulder muscles, in particular, have long thick fibres and contain a lot of connective tissue. </a:t>
            </a:r>
            <a:endParaRPr lang="en-US" dirty="0"/>
          </a:p>
        </p:txBody>
      </p:sp>
      <p:sp>
        <p:nvSpPr>
          <p:cNvPr id="4" name="Rectangle 3"/>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814630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2BEAF15335464E935945466AF0125E" ma:contentTypeVersion="8" ma:contentTypeDescription="Create a new document." ma:contentTypeScope="" ma:versionID="12a4b26940872ee6617947d01d405834">
  <xsd:schema xmlns:xsd="http://www.w3.org/2001/XMLSchema" xmlns:xs="http://www.w3.org/2001/XMLSchema" xmlns:p="http://schemas.microsoft.com/office/2006/metadata/properties" xmlns:ns3="79831e4c-bd95-4b56-8744-b5a4e29a34fc" targetNamespace="http://schemas.microsoft.com/office/2006/metadata/properties" ma:root="true" ma:fieldsID="1db35abc2c16fc9cff20674120453fb7" ns3:_="">
    <xsd:import namespace="79831e4c-bd95-4b56-8744-b5a4e29a34f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831e4c-bd95-4b56-8744-b5a4e29a34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86DF07-4F84-4C80-9D38-99FCE9A58F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831e4c-bd95-4b56-8744-b5a4e29a34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F4D851-86E2-4C4F-94D3-EF909DAC0F34}">
  <ds:schemaRefs>
    <ds:schemaRef ds:uri="http://schemas.microsoft.com/sharepoint/v3/contenttype/forms"/>
  </ds:schemaRefs>
</ds:datastoreItem>
</file>

<file path=customXml/itemProps3.xml><?xml version="1.0" encoding="utf-8"?>
<ds:datastoreItem xmlns:ds="http://schemas.openxmlformats.org/officeDocument/2006/customXml" ds:itemID="{E8226A2B-05AC-41B2-A7BB-FA4BF2BB9FBB}">
  <ds:schemaRefs>
    <ds:schemaRef ds:uri="http://purl.org/dc/terms/"/>
    <ds:schemaRef ds:uri="http://schemas.openxmlformats.org/package/2006/metadata/core-properties"/>
    <ds:schemaRef ds:uri="http://purl.org/dc/dcmitype/"/>
    <ds:schemaRef ds:uri="79831e4c-bd95-4b56-8744-b5a4e29a34fc"/>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133</TotalTime>
  <Words>480</Words>
  <Application>Microsoft Office PowerPoint</Application>
  <PresentationFormat>Widescreen</PresentationFormat>
  <Paragraphs>165</Paragraphs>
  <Slides>26</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26</vt:i4>
      </vt:variant>
    </vt:vector>
  </HeadingPairs>
  <TitlesOfParts>
    <vt:vector size="34" baseType="lpstr">
      <vt:lpstr>Arial</vt:lpstr>
      <vt:lpstr>Calibri</vt:lpstr>
      <vt:lpstr>Futura Bk</vt:lpstr>
      <vt:lpstr>Times New Roman</vt:lpstr>
      <vt:lpstr>Office Theme</vt:lpstr>
      <vt:lpstr>Custom Design</vt:lpstr>
      <vt:lpstr>1_Custom Design</vt:lpstr>
      <vt:lpstr>3_Custom Design</vt:lpstr>
      <vt:lpstr>Meat types and cuts </vt:lpstr>
      <vt:lpstr>Introduction</vt:lpstr>
      <vt:lpstr>Cuts of meat available</vt:lpstr>
      <vt:lpstr>Meat today</vt:lpstr>
      <vt:lpstr>Where we buy meat</vt:lpstr>
      <vt:lpstr>Meat today</vt:lpstr>
      <vt:lpstr>Meat today</vt:lpstr>
      <vt:lpstr>Identifying cuts of meat</vt:lpstr>
      <vt:lpstr>Identifying cuts of meat</vt:lpstr>
      <vt:lpstr>Identifying cuts of meat</vt:lpstr>
      <vt:lpstr>Beef – examples of cuts produced by a butcher</vt:lpstr>
      <vt:lpstr>Lamb – examples of cuts produced by a butcher</vt:lpstr>
      <vt:lpstr>Pork – examples of cuts produced by a butcher</vt:lpstr>
      <vt:lpstr>Choice and variety</vt:lpstr>
      <vt:lpstr>Choice and variety</vt:lpstr>
      <vt:lpstr>Meat cuts and cooking</vt:lpstr>
      <vt:lpstr>Cooking techniques</vt:lpstr>
      <vt:lpstr>Cooking techniques - beef</vt:lpstr>
      <vt:lpstr>Cooking techniques - beef</vt:lpstr>
      <vt:lpstr>Cooking techniques - lamb</vt:lpstr>
      <vt:lpstr>Cooking techniques - lamb</vt:lpstr>
      <vt:lpstr>Cooking techniques - lamb</vt:lpstr>
      <vt:lpstr>Cooking techniques - pork</vt:lpstr>
      <vt:lpstr>Cooking techniques - pork</vt:lpstr>
      <vt:lpstr>Summary</vt:lpstr>
      <vt:lpstr>Meat types and cuts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480</cp:revision>
  <dcterms:created xsi:type="dcterms:W3CDTF">2018-10-10T09:22:08Z</dcterms:created>
  <dcterms:modified xsi:type="dcterms:W3CDTF">2019-09-19T18:31:42Z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0x010100A52BEAF15335464E935945466AF0125E</vt:lpwstr>
  </property>
</Properties>
</file>