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738" r:id="rId3"/>
    <p:sldMasterId id="2147483743" r:id="rId4"/>
    <p:sldMasterId id="2147483745" r:id="rId5"/>
    <p:sldMasterId id="2147483747" r:id="rId6"/>
  </p:sldMasterIdLst>
  <p:notesMasterIdLst>
    <p:notesMasterId r:id="rId35"/>
  </p:notesMasterIdLst>
  <p:handoutMasterIdLst>
    <p:handoutMasterId r:id="rId36"/>
  </p:handoutMasterIdLst>
  <p:sldIdLst>
    <p:sldId id="388"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59" r:id="rId33"/>
    <p:sldId id="362"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Lockyer" initials="SL" lastIdx="9" clrIdx="0">
    <p:extLst>
      <p:ext uri="{19B8F6BF-5375-455C-9EA6-DF929625EA0E}">
        <p15:presenceInfo xmlns:p15="http://schemas.microsoft.com/office/powerpoint/2012/main" userId="S-1-5-21-1974762338-2042246095-630515929-1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1415" autoAdjust="0"/>
  </p:normalViewPr>
  <p:slideViewPr>
    <p:cSldViewPr snapToGrid="0" snapToObjects="1">
      <p:cViewPr varScale="1">
        <p:scale>
          <a:sx n="105" d="100"/>
          <a:sy n="105" d="100"/>
        </p:scale>
        <p:origin x="61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92D050"/>
              </a:solidFill>
            </c:spPr>
            <c:extLst>
              <c:ext xmlns:c16="http://schemas.microsoft.com/office/drawing/2014/chart" uri="{C3380CC4-5D6E-409C-BE32-E72D297353CC}">
                <c16:uniqueId val="{00000001-8928-406C-A2B1-3D4CC0258955}"/>
              </c:ext>
            </c:extLst>
          </c:dPt>
          <c:dPt>
            <c:idx val="1"/>
            <c:invertIfNegative val="0"/>
            <c:bubble3D val="0"/>
            <c:spPr>
              <a:solidFill>
                <a:srgbClr val="FF0000"/>
              </a:solidFill>
            </c:spPr>
            <c:extLst>
              <c:ext xmlns:c16="http://schemas.microsoft.com/office/drawing/2014/chart" uri="{C3380CC4-5D6E-409C-BE32-E72D297353CC}">
                <c16:uniqueId val="{00000003-8928-406C-A2B1-3D4CC0258955}"/>
              </c:ext>
            </c:extLst>
          </c:dPt>
          <c:dPt>
            <c:idx val="2"/>
            <c:invertIfNegative val="0"/>
            <c:bubble3D val="0"/>
            <c:spPr>
              <a:solidFill>
                <a:srgbClr val="00B0F0"/>
              </a:solidFill>
            </c:spPr>
            <c:extLst>
              <c:ext xmlns:c16="http://schemas.microsoft.com/office/drawing/2014/chart" uri="{C3380CC4-5D6E-409C-BE32-E72D297353CC}">
                <c16:uniqueId val="{00000005-8928-406C-A2B1-3D4CC0258955}"/>
              </c:ext>
            </c:extLst>
          </c:dPt>
          <c:dPt>
            <c:idx val="3"/>
            <c:invertIfNegative val="0"/>
            <c:bubble3D val="0"/>
            <c:spPr>
              <a:solidFill>
                <a:schemeClr val="accent4"/>
              </a:solidFill>
            </c:spPr>
            <c:extLst>
              <c:ext xmlns:c16="http://schemas.microsoft.com/office/drawing/2014/chart" uri="{C3380CC4-5D6E-409C-BE32-E72D297353CC}">
                <c16:uniqueId val="{00000007-8928-406C-A2B1-3D4CC0258955}"/>
              </c:ext>
            </c:extLst>
          </c:dPt>
          <c:dPt>
            <c:idx val="4"/>
            <c:invertIfNegative val="0"/>
            <c:bubble3D val="0"/>
            <c:spPr>
              <a:solidFill>
                <a:srgbClr val="7030A0"/>
              </a:solidFill>
            </c:spPr>
            <c:extLst>
              <c:ext xmlns:c16="http://schemas.microsoft.com/office/drawing/2014/chart" uri="{C3380CC4-5D6E-409C-BE32-E72D297353CC}">
                <c16:uniqueId val="{00000009-8928-406C-A2B1-3D4CC0258955}"/>
              </c:ext>
            </c:extLst>
          </c:dPt>
          <c:dPt>
            <c:idx val="5"/>
            <c:invertIfNegative val="0"/>
            <c:bubble3D val="0"/>
            <c:spPr>
              <a:solidFill>
                <a:srgbClr val="FFFF00"/>
              </a:solidFill>
            </c:spPr>
            <c:extLst>
              <c:ext xmlns:c16="http://schemas.microsoft.com/office/drawing/2014/chart" uri="{C3380CC4-5D6E-409C-BE32-E72D297353CC}">
                <c16:uniqueId val="{0000000B-8928-406C-A2B1-3D4CC0258955}"/>
              </c:ext>
            </c:extLst>
          </c:dPt>
          <c:cat>
            <c:strRef>
              <c:f>Sheet1!$A$4:$A$9</c:f>
              <c:strCache>
                <c:ptCount val="6"/>
                <c:pt idx="0">
                  <c:v>1.5-3</c:v>
                </c:pt>
                <c:pt idx="1">
                  <c:v>4-10</c:v>
                </c:pt>
                <c:pt idx="2">
                  <c:v>11-18</c:v>
                </c:pt>
                <c:pt idx="3">
                  <c:v>19-64</c:v>
                </c:pt>
                <c:pt idx="4">
                  <c:v>65+</c:v>
                </c:pt>
                <c:pt idx="5">
                  <c:v>75+</c:v>
                </c:pt>
              </c:strCache>
            </c:strRef>
          </c:cat>
          <c:val>
            <c:numRef>
              <c:f>Sheet1!$B$4:$B$9</c:f>
              <c:numCache>
                <c:formatCode>General</c:formatCode>
                <c:ptCount val="6"/>
                <c:pt idx="0">
                  <c:v>11.3</c:v>
                </c:pt>
                <c:pt idx="1">
                  <c:v>13.5</c:v>
                </c:pt>
                <c:pt idx="2">
                  <c:v>14.1</c:v>
                </c:pt>
                <c:pt idx="3">
                  <c:v>11.1</c:v>
                </c:pt>
                <c:pt idx="4">
                  <c:v>11.2</c:v>
                </c:pt>
                <c:pt idx="5">
                  <c:v>11.3</c:v>
                </c:pt>
              </c:numCache>
            </c:numRef>
          </c:val>
          <c:extLst>
            <c:ext xmlns:c16="http://schemas.microsoft.com/office/drawing/2014/chart" uri="{C3380CC4-5D6E-409C-BE32-E72D297353CC}">
              <c16:uniqueId val="{0000000C-8928-406C-A2B1-3D4CC0258955}"/>
            </c:ext>
          </c:extLst>
        </c:ser>
        <c:dLbls>
          <c:showLegendKey val="0"/>
          <c:showVal val="0"/>
          <c:showCatName val="0"/>
          <c:showSerName val="0"/>
          <c:showPercent val="0"/>
          <c:showBubbleSize val="0"/>
        </c:dLbls>
        <c:gapWidth val="150"/>
        <c:axId val="53729920"/>
        <c:axId val="53736192"/>
      </c:barChart>
      <c:catAx>
        <c:axId val="53729920"/>
        <c:scaling>
          <c:orientation val="minMax"/>
        </c:scaling>
        <c:delete val="0"/>
        <c:axPos val="b"/>
        <c:title>
          <c:tx>
            <c:rich>
              <a:bodyPr/>
              <a:lstStyle/>
              <a:p>
                <a:pPr>
                  <a:defRPr/>
                </a:pPr>
                <a:r>
                  <a:rPr lang="en-GB"/>
                  <a:t>Age group</a:t>
                </a:r>
              </a:p>
              <a:p>
                <a:pPr>
                  <a:defRPr/>
                </a:pPr>
                <a:r>
                  <a:rPr lang="en-GB"/>
                  <a:t> (years)</a:t>
                </a:r>
              </a:p>
            </c:rich>
          </c:tx>
          <c:layout/>
          <c:overlay val="0"/>
        </c:title>
        <c:numFmt formatCode="General" sourceLinked="0"/>
        <c:majorTickMark val="out"/>
        <c:minorTickMark val="none"/>
        <c:tickLblPos val="nextTo"/>
        <c:crossAx val="53736192"/>
        <c:crosses val="autoZero"/>
        <c:auto val="1"/>
        <c:lblAlgn val="ctr"/>
        <c:lblOffset val="100"/>
        <c:noMultiLvlLbl val="0"/>
      </c:catAx>
      <c:valAx>
        <c:axId val="53736192"/>
        <c:scaling>
          <c:orientation val="minMax"/>
        </c:scaling>
        <c:delete val="0"/>
        <c:axPos val="l"/>
        <c:majorGridlines/>
        <c:title>
          <c:tx>
            <c:rich>
              <a:bodyPr rot="-5400000" vert="horz"/>
              <a:lstStyle/>
              <a:p>
                <a:pPr>
                  <a:defRPr/>
                </a:pPr>
                <a:r>
                  <a:rPr lang="en-GB"/>
                  <a:t> Energy from free sugars (%)</a:t>
                </a:r>
              </a:p>
            </c:rich>
          </c:tx>
          <c:layout/>
          <c:overlay val="0"/>
        </c:title>
        <c:numFmt formatCode="General" sourceLinked="1"/>
        <c:majorTickMark val="out"/>
        <c:minorTickMark val="none"/>
        <c:tickLblPos val="nextTo"/>
        <c:crossAx val="53729920"/>
        <c:crosses val="autoZero"/>
        <c:crossBetween val="between"/>
      </c:valAx>
    </c:plotArea>
    <c:plotVisOnly val="1"/>
    <c:dispBlanksAs val="gap"/>
    <c:showDLblsOverMax val="0"/>
  </c:chart>
  <c:spPr>
    <a:ln w="12700" cmpd="sng">
      <a:solidFill>
        <a:schemeClr val="tx1"/>
      </a:solid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1B08CF3D-FF37-4C1C-82E8-430E71F90BAD}" type="datetimeFigureOut">
              <a:rPr lang="en-GB" smtClean="0"/>
              <a:t>23/09/2019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C1F54C-240F-49B2-893A-16BFF9AD5089}" type="slidenum">
              <a:rPr lang="en-GB" smtClean="0"/>
              <a:t>‹#›</a:t>
            </a:fld>
            <a:endParaRPr lang="en-GB"/>
          </a:p>
        </p:txBody>
      </p:sp>
    </p:spTree>
    <p:extLst>
      <p:ext uri="{BB962C8B-B14F-4D97-AF65-F5344CB8AC3E}">
        <p14:creationId xmlns:p14="http://schemas.microsoft.com/office/powerpoint/2010/main" val="17013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AAB554F4-ED46-4F26-A2D6-3B07EEE860FA}" type="datetimeFigureOut">
              <a:rPr lang="en-GB" smtClean="0"/>
              <a:t>23/09/2019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666ED-86A5-4133-9AFC-9F5F8839214E}" type="slidenum">
              <a:rPr lang="en-GB" smtClean="0"/>
              <a:t>‹#›</a:t>
            </a:fld>
            <a:endParaRPr lang="en-GB"/>
          </a:p>
        </p:txBody>
      </p:sp>
    </p:spTree>
    <p:extLst>
      <p:ext uri="{BB962C8B-B14F-4D97-AF65-F5344CB8AC3E}">
        <p14:creationId xmlns:p14="http://schemas.microsoft.com/office/powerpoint/2010/main" val="429208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a:t>
            </a:fld>
            <a:endParaRPr lang="en-GB"/>
          </a:p>
        </p:txBody>
      </p:sp>
    </p:spTree>
    <p:extLst>
      <p:ext uri="{BB962C8B-B14F-4D97-AF65-F5344CB8AC3E}">
        <p14:creationId xmlns:p14="http://schemas.microsoft.com/office/powerpoint/2010/main" val="529673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10</a:t>
            </a:fld>
            <a:endParaRPr lang="en-GB"/>
          </a:p>
        </p:txBody>
      </p:sp>
    </p:spTree>
    <p:extLst>
      <p:ext uri="{BB962C8B-B14F-4D97-AF65-F5344CB8AC3E}">
        <p14:creationId xmlns:p14="http://schemas.microsoft.com/office/powerpoint/2010/main" val="166800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11</a:t>
            </a:fld>
            <a:endParaRPr lang="en-GB"/>
          </a:p>
        </p:txBody>
      </p:sp>
    </p:spTree>
    <p:extLst>
      <p:ext uri="{BB962C8B-B14F-4D97-AF65-F5344CB8AC3E}">
        <p14:creationId xmlns:p14="http://schemas.microsoft.com/office/powerpoint/2010/main" val="427559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12</a:t>
            </a:fld>
            <a:endParaRPr lang="en-GB"/>
          </a:p>
        </p:txBody>
      </p:sp>
    </p:spTree>
    <p:extLst>
      <p:ext uri="{BB962C8B-B14F-4D97-AF65-F5344CB8AC3E}">
        <p14:creationId xmlns:p14="http://schemas.microsoft.com/office/powerpoint/2010/main" val="926457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13</a:t>
            </a:fld>
            <a:endParaRPr lang="en-GB"/>
          </a:p>
        </p:txBody>
      </p:sp>
    </p:spTree>
    <p:extLst>
      <p:ext uri="{BB962C8B-B14F-4D97-AF65-F5344CB8AC3E}">
        <p14:creationId xmlns:p14="http://schemas.microsoft.com/office/powerpoint/2010/main" val="214527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14</a:t>
            </a:fld>
            <a:endParaRPr lang="en-GB"/>
          </a:p>
        </p:txBody>
      </p:sp>
    </p:spTree>
    <p:extLst>
      <p:ext uri="{BB962C8B-B14F-4D97-AF65-F5344CB8AC3E}">
        <p14:creationId xmlns:p14="http://schemas.microsoft.com/office/powerpoint/2010/main" val="3614953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15</a:t>
            </a:fld>
            <a:endParaRPr lang="en-GB"/>
          </a:p>
        </p:txBody>
      </p:sp>
    </p:spTree>
    <p:extLst>
      <p:ext uri="{BB962C8B-B14F-4D97-AF65-F5344CB8AC3E}">
        <p14:creationId xmlns:p14="http://schemas.microsoft.com/office/powerpoint/2010/main" val="473289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16</a:t>
            </a:fld>
            <a:endParaRPr lang="en-GB"/>
          </a:p>
        </p:txBody>
      </p:sp>
    </p:spTree>
    <p:extLst>
      <p:ext uri="{BB962C8B-B14F-4D97-AF65-F5344CB8AC3E}">
        <p14:creationId xmlns:p14="http://schemas.microsoft.com/office/powerpoint/2010/main" val="957367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17</a:t>
            </a:fld>
            <a:endParaRPr lang="en-GB"/>
          </a:p>
        </p:txBody>
      </p:sp>
    </p:spTree>
    <p:extLst>
      <p:ext uri="{BB962C8B-B14F-4D97-AF65-F5344CB8AC3E}">
        <p14:creationId xmlns:p14="http://schemas.microsoft.com/office/powerpoint/2010/main" val="364827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18</a:t>
            </a:fld>
            <a:endParaRPr lang="en-GB"/>
          </a:p>
        </p:txBody>
      </p:sp>
    </p:spTree>
    <p:extLst>
      <p:ext uri="{BB962C8B-B14F-4D97-AF65-F5344CB8AC3E}">
        <p14:creationId xmlns:p14="http://schemas.microsoft.com/office/powerpoint/2010/main" val="2835305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19</a:t>
            </a:fld>
            <a:endParaRPr lang="en-GB"/>
          </a:p>
        </p:txBody>
      </p:sp>
    </p:spTree>
    <p:extLst>
      <p:ext uri="{BB962C8B-B14F-4D97-AF65-F5344CB8AC3E}">
        <p14:creationId xmlns:p14="http://schemas.microsoft.com/office/powerpoint/2010/main" val="126266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2</a:t>
            </a:fld>
            <a:endParaRPr lang="en-GB"/>
          </a:p>
        </p:txBody>
      </p:sp>
    </p:spTree>
    <p:extLst>
      <p:ext uri="{BB962C8B-B14F-4D97-AF65-F5344CB8AC3E}">
        <p14:creationId xmlns:p14="http://schemas.microsoft.com/office/powerpoint/2010/main" val="1922419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20</a:t>
            </a:fld>
            <a:endParaRPr lang="en-GB"/>
          </a:p>
        </p:txBody>
      </p:sp>
    </p:spTree>
    <p:extLst>
      <p:ext uri="{BB962C8B-B14F-4D97-AF65-F5344CB8AC3E}">
        <p14:creationId xmlns:p14="http://schemas.microsoft.com/office/powerpoint/2010/main" val="230078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21</a:t>
            </a:fld>
            <a:endParaRPr lang="en-GB"/>
          </a:p>
        </p:txBody>
      </p:sp>
    </p:spTree>
    <p:extLst>
      <p:ext uri="{BB962C8B-B14F-4D97-AF65-F5344CB8AC3E}">
        <p14:creationId xmlns:p14="http://schemas.microsoft.com/office/powerpoint/2010/main" val="3110132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982479-FCA9-4B0C-870A-A97B1DFE6432}" type="slidenum">
              <a:rPr lang="en-GB" smtClean="0"/>
              <a:t>22</a:t>
            </a:fld>
            <a:endParaRPr lang="en-GB"/>
          </a:p>
        </p:txBody>
      </p:sp>
    </p:spTree>
    <p:extLst>
      <p:ext uri="{BB962C8B-B14F-4D97-AF65-F5344CB8AC3E}">
        <p14:creationId xmlns:p14="http://schemas.microsoft.com/office/powerpoint/2010/main" val="3865877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982479-FCA9-4B0C-870A-A97B1DFE6432}" type="slidenum">
              <a:rPr lang="en-GB" smtClean="0"/>
              <a:t>23</a:t>
            </a:fld>
            <a:endParaRPr lang="en-GB"/>
          </a:p>
        </p:txBody>
      </p:sp>
    </p:spTree>
    <p:extLst>
      <p:ext uri="{BB962C8B-B14F-4D97-AF65-F5344CB8AC3E}">
        <p14:creationId xmlns:p14="http://schemas.microsoft.com/office/powerpoint/2010/main" val="334552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24</a:t>
            </a:fld>
            <a:endParaRPr lang="en-GB"/>
          </a:p>
        </p:txBody>
      </p:sp>
    </p:spTree>
    <p:extLst>
      <p:ext uri="{BB962C8B-B14F-4D97-AF65-F5344CB8AC3E}">
        <p14:creationId xmlns:p14="http://schemas.microsoft.com/office/powerpoint/2010/main" val="2799354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D982479-FCA9-4B0C-870A-A97B1DFE6432}" type="slidenum">
              <a:rPr lang="en-GB" smtClean="0"/>
              <a:t>25</a:t>
            </a:fld>
            <a:endParaRPr lang="en-GB"/>
          </a:p>
        </p:txBody>
      </p:sp>
    </p:spTree>
    <p:extLst>
      <p:ext uri="{BB962C8B-B14F-4D97-AF65-F5344CB8AC3E}">
        <p14:creationId xmlns:p14="http://schemas.microsoft.com/office/powerpoint/2010/main" val="320701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26</a:t>
            </a:fld>
            <a:endParaRPr lang="en-GB"/>
          </a:p>
        </p:txBody>
      </p:sp>
    </p:spTree>
    <p:extLst>
      <p:ext uri="{BB962C8B-B14F-4D97-AF65-F5344CB8AC3E}">
        <p14:creationId xmlns:p14="http://schemas.microsoft.com/office/powerpoint/2010/main" val="2210423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27</a:t>
            </a:fld>
            <a:endParaRPr lang="en-GB"/>
          </a:p>
        </p:txBody>
      </p:sp>
    </p:spTree>
    <p:extLst>
      <p:ext uri="{BB962C8B-B14F-4D97-AF65-F5344CB8AC3E}">
        <p14:creationId xmlns:p14="http://schemas.microsoft.com/office/powerpoint/2010/main" val="174738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3</a:t>
            </a:fld>
            <a:endParaRPr lang="en-GB"/>
          </a:p>
        </p:txBody>
      </p:sp>
    </p:spTree>
    <p:extLst>
      <p:ext uri="{BB962C8B-B14F-4D97-AF65-F5344CB8AC3E}">
        <p14:creationId xmlns:p14="http://schemas.microsoft.com/office/powerpoint/2010/main" val="152578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4</a:t>
            </a:fld>
            <a:endParaRPr lang="en-GB"/>
          </a:p>
        </p:txBody>
      </p:sp>
    </p:spTree>
    <p:extLst>
      <p:ext uri="{BB962C8B-B14F-4D97-AF65-F5344CB8AC3E}">
        <p14:creationId xmlns:p14="http://schemas.microsoft.com/office/powerpoint/2010/main" val="135103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5</a:t>
            </a:fld>
            <a:endParaRPr lang="en-GB"/>
          </a:p>
        </p:txBody>
      </p:sp>
    </p:spTree>
    <p:extLst>
      <p:ext uri="{BB962C8B-B14F-4D97-AF65-F5344CB8AC3E}">
        <p14:creationId xmlns:p14="http://schemas.microsoft.com/office/powerpoint/2010/main" val="346183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6</a:t>
            </a:fld>
            <a:endParaRPr lang="en-GB"/>
          </a:p>
        </p:txBody>
      </p:sp>
    </p:spTree>
    <p:extLst>
      <p:ext uri="{BB962C8B-B14F-4D97-AF65-F5344CB8AC3E}">
        <p14:creationId xmlns:p14="http://schemas.microsoft.com/office/powerpoint/2010/main" val="129438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7</a:t>
            </a:fld>
            <a:endParaRPr lang="en-GB"/>
          </a:p>
        </p:txBody>
      </p:sp>
    </p:spTree>
    <p:extLst>
      <p:ext uri="{BB962C8B-B14F-4D97-AF65-F5344CB8AC3E}">
        <p14:creationId xmlns:p14="http://schemas.microsoft.com/office/powerpoint/2010/main" val="127812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0D982479-FCA9-4B0C-870A-A97B1DFE6432}" type="slidenum">
              <a:rPr lang="en-GB" smtClean="0"/>
              <a:t>8</a:t>
            </a:fld>
            <a:endParaRPr lang="en-GB"/>
          </a:p>
        </p:txBody>
      </p:sp>
    </p:spTree>
    <p:extLst>
      <p:ext uri="{BB962C8B-B14F-4D97-AF65-F5344CB8AC3E}">
        <p14:creationId xmlns:p14="http://schemas.microsoft.com/office/powerpoint/2010/main" val="94843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982479-FCA9-4B0C-870A-A97B1DFE6432}" type="slidenum">
              <a:rPr lang="en-GB" smtClean="0"/>
              <a:t>9</a:t>
            </a:fld>
            <a:endParaRPr lang="en-GB"/>
          </a:p>
        </p:txBody>
      </p:sp>
    </p:spTree>
    <p:extLst>
      <p:ext uri="{BB962C8B-B14F-4D97-AF65-F5344CB8AC3E}">
        <p14:creationId xmlns:p14="http://schemas.microsoft.com/office/powerpoint/2010/main" val="331921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a:t>Title here</a:t>
            </a:r>
            <a:endParaRPr lang="en-GB" dirty="0"/>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dirty="0"/>
              <a:t>Click to edit</a:t>
            </a:r>
            <a:endParaRPr lang="en-GB" dirty="0"/>
          </a:p>
        </p:txBody>
      </p:sp>
    </p:spTree>
    <p:extLst>
      <p:ext uri="{BB962C8B-B14F-4D97-AF65-F5344CB8AC3E}">
        <p14:creationId xmlns:p14="http://schemas.microsoft.com/office/powerpoint/2010/main" val="331456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a:t>
            </a:r>
            <a:endParaRPr lang="en-GB" dirty="0"/>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dirty="0"/>
              <a:t>Click to edit </a:t>
            </a:r>
            <a:endParaRPr lang="en-GB" dirty="0"/>
          </a:p>
        </p:txBody>
      </p:sp>
      <p:sp>
        <p:nvSpPr>
          <p:cNvPr id="6" name="Picture Placeholder 5"/>
          <p:cNvSpPr>
            <a:spLocks noGrp="1"/>
          </p:cNvSpPr>
          <p:nvPr>
            <p:ph type="pic" sz="quarter" idx="11"/>
          </p:nvPr>
        </p:nvSpPr>
        <p:spPr>
          <a:xfrm>
            <a:off x="8075613" y="1854200"/>
            <a:ext cx="3798887" cy="4044950"/>
          </a:xfrm>
        </p:spPr>
        <p:txBody>
          <a:bodyPr/>
          <a:lstStyle/>
          <a:p>
            <a:endParaRPr lang="en-GB" dirty="0"/>
          </a:p>
        </p:txBody>
      </p:sp>
    </p:spTree>
    <p:extLst>
      <p:ext uri="{BB962C8B-B14F-4D97-AF65-F5344CB8AC3E}">
        <p14:creationId xmlns:p14="http://schemas.microsoft.com/office/powerpoint/2010/main" val="100927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837127"/>
            <a:ext cx="11128310" cy="624819"/>
          </a:xfrm>
          <a:prstGeom prst="rect">
            <a:avLst/>
          </a:prstGeom>
        </p:spPr>
        <p:txBody>
          <a:bodyPr/>
          <a:lstStyle>
            <a:lvl1pPr>
              <a:defRPr sz="3600" b="1" baseline="0">
                <a:latin typeface="Arial" charset="0"/>
                <a:ea typeface="Arial" charset="0"/>
                <a:cs typeface="Arial" charset="0"/>
              </a:defRPr>
            </a:lvl1pPr>
          </a:lstStyle>
          <a:p>
            <a:r>
              <a:rPr lang="en-US" dirty="0"/>
              <a:t>Title here</a:t>
            </a:r>
            <a:endParaRPr lang="en-GB" dirty="0"/>
          </a:p>
        </p:txBody>
      </p:sp>
      <p:sp>
        <p:nvSpPr>
          <p:cNvPr id="8" name="Text Placeholder 3"/>
          <p:cNvSpPr>
            <a:spLocks noGrp="1"/>
          </p:cNvSpPr>
          <p:nvPr>
            <p:ph type="body" sz="quarter" idx="10"/>
          </p:nvPr>
        </p:nvSpPr>
        <p:spPr>
          <a:xfrm>
            <a:off x="609600" y="1854200"/>
            <a:ext cx="11123613" cy="4070350"/>
          </a:xfrm>
          <a:prstGeom prst="rect">
            <a:avLst/>
          </a:prstGeom>
        </p:spPr>
        <p:txBody>
          <a:bodyPr>
            <a:normAutofit/>
          </a:bodyPr>
          <a:lstStyle>
            <a:lvl1pPr marL="0" indent="0">
              <a:buFontTx/>
              <a:buNone/>
              <a:defRPr sz="2000">
                <a:latin typeface="Arial" charset="0"/>
                <a:ea typeface="Arial" charset="0"/>
                <a:cs typeface="Arial" charset="0"/>
              </a:defRPr>
            </a:lvl1pPr>
          </a:lstStyle>
          <a:p>
            <a:pPr lvl="0"/>
            <a:r>
              <a:rPr lang="en-US" dirty="0"/>
              <a:t>Click to edit</a:t>
            </a:r>
            <a:endParaRPr lang="en-GB" dirty="0"/>
          </a:p>
        </p:txBody>
      </p:sp>
    </p:spTree>
    <p:extLst>
      <p:ext uri="{BB962C8B-B14F-4D97-AF65-F5344CB8AC3E}">
        <p14:creationId xmlns:p14="http://schemas.microsoft.com/office/powerpoint/2010/main" val="44392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599" y="837127"/>
            <a:ext cx="11268269" cy="624819"/>
          </a:xfrm>
          <a:prstGeom prst="rect">
            <a:avLst/>
          </a:prstGeom>
        </p:spPr>
        <p:txBody>
          <a:bodyPr/>
          <a:lstStyle>
            <a:lvl1pPr>
              <a:defRPr sz="3600" b="1" baseline="0">
                <a:latin typeface="Arial" charset="0"/>
                <a:ea typeface="Arial" charset="0"/>
                <a:cs typeface="Arial" charset="0"/>
              </a:defRPr>
            </a:lvl1pPr>
          </a:lstStyle>
          <a:p>
            <a:r>
              <a:rPr lang="en-US" dirty="0"/>
              <a:t>Title here</a:t>
            </a:r>
            <a:endParaRPr lang="en-GB" dirty="0"/>
          </a:p>
        </p:txBody>
      </p:sp>
      <p:sp>
        <p:nvSpPr>
          <p:cNvPr id="8" name="Text Placeholder 3"/>
          <p:cNvSpPr>
            <a:spLocks noGrp="1"/>
          </p:cNvSpPr>
          <p:nvPr>
            <p:ph type="body" sz="quarter" idx="10"/>
          </p:nvPr>
        </p:nvSpPr>
        <p:spPr>
          <a:xfrm>
            <a:off x="609600" y="1854021"/>
            <a:ext cx="7362825" cy="4044950"/>
          </a:xfrm>
          <a:prstGeom prst="rect">
            <a:avLst/>
          </a:prstGeom>
        </p:spPr>
        <p:txBody>
          <a:bodyPr>
            <a:normAutofit/>
          </a:bodyPr>
          <a:lstStyle>
            <a:lvl1pPr marL="0" indent="0">
              <a:buFontTx/>
              <a:buNone/>
              <a:defRPr sz="2000" baseline="0">
                <a:latin typeface="Arial" charset="0"/>
                <a:ea typeface="Arial" charset="0"/>
                <a:cs typeface="Arial" charset="0"/>
              </a:defRPr>
            </a:lvl1pPr>
          </a:lstStyle>
          <a:p>
            <a:pPr lvl="0"/>
            <a:r>
              <a:rPr lang="en-US" dirty="0"/>
              <a:t>Click to edit </a:t>
            </a:r>
            <a:endParaRPr lang="en-GB" dirty="0"/>
          </a:p>
        </p:txBody>
      </p:sp>
      <p:sp>
        <p:nvSpPr>
          <p:cNvPr id="9" name="Picture Placeholder 5"/>
          <p:cNvSpPr>
            <a:spLocks noGrp="1"/>
          </p:cNvSpPr>
          <p:nvPr>
            <p:ph type="pic" sz="quarter" idx="11"/>
          </p:nvPr>
        </p:nvSpPr>
        <p:spPr>
          <a:xfrm>
            <a:off x="8075613" y="1854200"/>
            <a:ext cx="3798887" cy="4044950"/>
          </a:xfrm>
          <a:prstGeom prst="rect">
            <a:avLst/>
          </a:prstGeom>
        </p:spPr>
        <p:txBody>
          <a:bodyPr/>
          <a:lstStyle>
            <a:lvl1pPr marL="0" indent="0">
              <a:buFontTx/>
              <a:buNone/>
              <a:defRPr sz="2400">
                <a:latin typeface="Arial" charset="0"/>
                <a:ea typeface="Arial" charset="0"/>
                <a:cs typeface="Arial" charset="0"/>
              </a:defRPr>
            </a:lvl1pPr>
          </a:lstStyle>
          <a:p>
            <a:endParaRPr lang="en-GB" dirty="0"/>
          </a:p>
        </p:txBody>
      </p:sp>
    </p:spTree>
    <p:extLst>
      <p:ext uri="{BB962C8B-B14F-4D97-AF65-F5344CB8AC3E}">
        <p14:creationId xmlns:p14="http://schemas.microsoft.com/office/powerpoint/2010/main" val="64758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Text here</a:t>
            </a:r>
            <a:endParaRPr lang="en-US" dirty="0"/>
          </a:p>
        </p:txBody>
      </p:sp>
    </p:spTree>
    <p:extLst>
      <p:ext uri="{BB962C8B-B14F-4D97-AF65-F5344CB8AC3E}">
        <p14:creationId xmlns:p14="http://schemas.microsoft.com/office/powerpoint/2010/main" val="191622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Text</a:t>
            </a:r>
            <a:endParaRPr lang="en-US" dirty="0"/>
          </a:p>
        </p:txBody>
      </p:sp>
    </p:spTree>
    <p:extLst>
      <p:ext uri="{BB962C8B-B14F-4D97-AF65-F5344CB8AC3E}">
        <p14:creationId xmlns:p14="http://schemas.microsoft.com/office/powerpoint/2010/main" val="9671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8537385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hyperlink" Target="http://www.foodafactoflife.org.uk/" TargetMode="Externa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92" y="0"/>
            <a:ext cx="12172508" cy="6847036"/>
          </a:xfrm>
          <a:prstGeom prst="rect">
            <a:avLst/>
          </a:prstGeom>
        </p:spPr>
      </p:pic>
    </p:spTree>
    <p:extLst>
      <p:ext uri="{BB962C8B-B14F-4D97-AF65-F5344CB8AC3E}">
        <p14:creationId xmlns:p14="http://schemas.microsoft.com/office/powerpoint/2010/main" val="103244347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dirty="0"/>
              <a:t>Title here</a:t>
            </a:r>
            <a:endParaRPr lang="en-GB" dirty="0"/>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dirty="0">
                <a:latin typeface="Arial" panose="020B0604020202020204" pitchFamily="34" charset="0"/>
                <a:cs typeface="Arial" panose="020B0604020202020204" pitchFamily="34" charset="0"/>
              </a:rPr>
              <a:t>Click to add text</a:t>
            </a:r>
            <a:endParaRPr lang="en-GB" dirty="0"/>
          </a:p>
        </p:txBody>
      </p:sp>
    </p:spTree>
    <p:extLst>
      <p:ext uri="{BB962C8B-B14F-4D97-AF65-F5344CB8AC3E}">
        <p14:creationId xmlns:p14="http://schemas.microsoft.com/office/powerpoint/2010/main" val="1450869770"/>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591442"/>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dirty="0" smtClean="0">
                <a:solidFill>
                  <a:prstClr val="black"/>
                </a:solidFill>
                <a:latin typeface="Arial" charset="0"/>
                <a:ea typeface="Arial" charset="0"/>
                <a:cs typeface="Arial" charset="0"/>
                <a:hlinkClick r:id="rId4"/>
              </a:rPr>
              <a:t>www.foodafactoflife.org.uk</a:t>
            </a:r>
            <a:r>
              <a:rPr lang="en-US" sz="675" dirty="0" smtClean="0">
                <a:solidFill>
                  <a:prstClr val="black"/>
                </a:solidFill>
                <a:latin typeface="Arial" charset="0"/>
                <a:ea typeface="Arial" charset="0"/>
                <a:cs typeface="Arial" charset="0"/>
              </a:rPr>
              <a:t>    © Food – a fact of life 2019</a:t>
            </a:r>
            <a:endParaRPr lang="en-US" sz="675"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1438286082"/>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b="0" i="0" dirty="0" smtClean="0">
                <a:solidFill>
                  <a:schemeClr val="tx1"/>
                </a:solidFill>
                <a:latin typeface="Arial" charset="0"/>
                <a:ea typeface="Arial" charset="0"/>
                <a:cs typeface="Arial" charset="0"/>
                <a:hlinkClick r:id="rId4"/>
              </a:rPr>
              <a:t>www.foodafactoflife.org.uk</a:t>
            </a:r>
            <a:r>
              <a:rPr lang="en-US" sz="675" b="0" i="0" baseline="0" dirty="0" smtClean="0">
                <a:solidFill>
                  <a:schemeClr val="tx1"/>
                </a:solidFill>
                <a:latin typeface="Arial" charset="0"/>
                <a:ea typeface="Arial" charset="0"/>
                <a:cs typeface="Arial" charset="0"/>
              </a:rPr>
              <a:t>    </a:t>
            </a:r>
            <a:r>
              <a:rPr lang="en-US" sz="675" b="0" i="0" dirty="0" smtClean="0">
                <a:solidFill>
                  <a:schemeClr val="tx1"/>
                </a:solidFill>
                <a:latin typeface="Arial" charset="0"/>
                <a:ea typeface="Arial" charset="0"/>
                <a:cs typeface="Arial" charset="0"/>
              </a:rPr>
              <a:t>© Food – a fact of life 2019</a:t>
            </a:r>
            <a:endParaRPr lang="en-US" sz="675"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614256877"/>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233581278"/>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nhs.uk/change4life/food-facts/fat" TargetMode="External"/><Relationship Id="rId3" Type="http://schemas.openxmlformats.org/officeDocument/2006/relationships/image" Target="../media/image43.jpeg"/><Relationship Id="rId7" Type="http://schemas.openxmlformats.org/officeDocument/2006/relationships/image" Target="../media/image47.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saturated-fats-and-health-sacn-report"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ov.uk/government/statistics/ndns-results-from-years-7-and-8-combin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www.nutrition.org.uk/bnf-talks.html?coconut-oil---a-nutty-idea?" TargetMode="External"/><Relationship Id="rId4" Type="http://schemas.openxmlformats.org/officeDocument/2006/relationships/hyperlink" Target="https://www.nutrition.org.uk/healthyliving/helpingyoueatwell/coconutoilfaq.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1.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gov.uk/government/statistics/ndns-results-from-years-7-and-8-combined" TargetMode="External"/><Relationship Id="rId5" Type="http://schemas.openxmlformats.org/officeDocument/2006/relationships/hyperlink" Target="http://bit.ly/1CGGi33" TargetMode="Externa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nutrition.org.uk/healthyliving/resources/funwaytofibre.html" TargetMode="External"/><Relationship Id="rId5" Type="http://schemas.openxmlformats.org/officeDocument/2006/relationships/hyperlink" Target="https://www.nutrition.org.uk/healthyliving/helpingyoueatwell/7-day-meal-plan.html" TargetMode="Externa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33.png"/><Relationship Id="rId7"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34.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gov.uk/government/statistics/ndns-results-from-years-7-and-8-combined"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s://digital.nhs.uk/data-and-information/publications/statistical/health-survey-for-england/20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hyperlink" Target="https://www.gov.uk/government/statistics/ndns-results-from-years-7-and-8-combined" TargetMode="Externa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hyperlink" Target="https://www.gov.uk/government/publications/the-eatwell-guid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082590"/>
            <a:ext cx="9144000" cy="733096"/>
          </a:xfrm>
        </p:spPr>
        <p:txBody>
          <a:bodyPr/>
          <a:lstStyle/>
          <a:p>
            <a:r>
              <a:rPr lang="en-GB" dirty="0"/>
              <a:t>The </a:t>
            </a:r>
            <a:r>
              <a:rPr lang="en-GB" dirty="0" err="1"/>
              <a:t>Eatwell</a:t>
            </a:r>
            <a:r>
              <a:rPr lang="en-GB" dirty="0"/>
              <a:t> Guide – an in-depth look at healthy eating and nutrition</a:t>
            </a:r>
            <a:endParaRPr lang="en-US" dirty="0"/>
          </a:p>
        </p:txBody>
      </p:sp>
    </p:spTree>
    <p:extLst>
      <p:ext uri="{BB962C8B-B14F-4D97-AF65-F5344CB8AC3E}">
        <p14:creationId xmlns:p14="http://schemas.microsoft.com/office/powerpoint/2010/main" val="66787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Saturated and unsaturated fats</a:t>
            </a:r>
          </a:p>
        </p:txBody>
      </p:sp>
      <p:pic>
        <p:nvPicPr>
          <p:cNvPr id="4" name="Picture 2" descr="C:\Users\Jenny\AppData\Local\Microsoft\Windows\INetCache\IE\D5NUX21A\Unsaturated-Fat[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0645" y="4367180"/>
            <a:ext cx="2537912" cy="2301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enny\AppData\Local\Microsoft\Windows\INetCache\IE\ERINJ939\image_650_365[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562347" y="2283799"/>
            <a:ext cx="2959223" cy="19411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645" y="2283797"/>
            <a:ext cx="2809151" cy="1941124"/>
          </a:xfrm>
          <a:prstGeom prst="rect">
            <a:avLst/>
          </a:prstGeom>
        </p:spPr>
      </p:pic>
      <p:pic>
        <p:nvPicPr>
          <p:cNvPr id="2050" name="Picture 1"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4870" y="2283799"/>
            <a:ext cx="5243561" cy="331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8786" r="7724"/>
          <a:stretch/>
        </p:blipFill>
        <p:spPr>
          <a:xfrm>
            <a:off x="3562346" y="4338094"/>
            <a:ext cx="2959223" cy="2353467"/>
          </a:xfrm>
          <a:prstGeom prst="rect">
            <a:avLst/>
          </a:prstGeom>
        </p:spPr>
      </p:pic>
      <p:sp>
        <p:nvSpPr>
          <p:cNvPr id="7" name="TextBox 6"/>
          <p:cNvSpPr txBox="1"/>
          <p:nvPr/>
        </p:nvSpPr>
        <p:spPr>
          <a:xfrm>
            <a:off x="10536703" y="6139543"/>
            <a:ext cx="1391728" cy="338554"/>
          </a:xfrm>
          <a:prstGeom prst="rect">
            <a:avLst/>
          </a:prstGeom>
          <a:noFill/>
        </p:spPr>
        <p:txBody>
          <a:bodyPr wrap="none" rtlCol="0">
            <a:spAutoFit/>
          </a:bodyPr>
          <a:lstStyle/>
          <a:p>
            <a:r>
              <a:rPr lang="en-GB" sz="1600" dirty="0" smtClean="0">
                <a:latin typeface="Arial" panose="020B0604020202020204" pitchFamily="34" charset="0"/>
                <a:cs typeface="Arial" panose="020B0604020202020204" pitchFamily="34" charset="0"/>
                <a:hlinkClick r:id="rId8"/>
              </a:rPr>
              <a:t>Change 4 life</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568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Saturated fats and health</a:t>
            </a:r>
          </a:p>
        </p:txBody>
      </p:sp>
      <p:sp>
        <p:nvSpPr>
          <p:cNvPr id="3" name="Subtitle 2"/>
          <p:cNvSpPr>
            <a:spLocks noGrp="1"/>
          </p:cNvSpPr>
          <p:nvPr>
            <p:ph type="subTitle" idx="1"/>
          </p:nvPr>
        </p:nvSpPr>
        <p:spPr>
          <a:xfrm>
            <a:off x="1169277" y="2571092"/>
            <a:ext cx="5688724" cy="3600000"/>
          </a:xfrm>
        </p:spPr>
        <p:txBody>
          <a:bodyPr/>
          <a:lstStyle/>
          <a:p>
            <a:pPr marL="342900" indent="-342900">
              <a:buFont typeface="Arial" panose="020B0604020202020204" pitchFamily="34" charset="0"/>
              <a:buChar char="•"/>
            </a:pPr>
            <a:r>
              <a:rPr lang="en-GB" sz="2000" dirty="0"/>
              <a:t>Examples of food high in saturated fat include: Fatty cuts of meat and processed meat products, cheese, butter, coconut oil and palm oil, cakes, biscuits and pastries and chocolate.</a:t>
            </a:r>
          </a:p>
          <a:p>
            <a:pPr marL="342900" indent="-342900">
              <a:buFont typeface="Arial" panose="020B0604020202020204" pitchFamily="34" charset="0"/>
              <a:buChar char="•"/>
            </a:pPr>
            <a:r>
              <a:rPr lang="en-GB" sz="2000" dirty="0" smtClean="0"/>
              <a:t>High </a:t>
            </a:r>
            <a:r>
              <a:rPr lang="en-GB" sz="2000" dirty="0"/>
              <a:t>intakes of saturated fat in the diet increases blood cholesterol.</a:t>
            </a:r>
          </a:p>
          <a:p>
            <a:pPr marL="342900" indent="-342900">
              <a:buFont typeface="Arial" panose="020B0604020202020204" pitchFamily="34" charset="0"/>
              <a:buChar char="•"/>
            </a:pPr>
            <a:r>
              <a:rPr lang="en-GB" sz="2000" dirty="0"/>
              <a:t>Having high blood cholesterol raises your risk of heart disease.</a:t>
            </a:r>
          </a:p>
          <a:p>
            <a:r>
              <a:rPr lang="en-GB" sz="2000" b="1" dirty="0">
                <a:solidFill>
                  <a:srgbClr val="00B050"/>
                </a:solidFill>
              </a:rPr>
              <a:t>Reducing intake of saturated fat </a:t>
            </a:r>
            <a:r>
              <a:rPr lang="en-GB" sz="2000" dirty="0"/>
              <a:t>and </a:t>
            </a:r>
            <a:r>
              <a:rPr lang="en-GB" sz="2000" b="1" dirty="0">
                <a:solidFill>
                  <a:srgbClr val="00B050"/>
                </a:solidFill>
              </a:rPr>
              <a:t>replacing with unsaturated fat </a:t>
            </a:r>
            <a:r>
              <a:rPr lang="en-GB" sz="2000" dirty="0"/>
              <a:t>reduces total cholesterol and LDL (bad) cholesterol</a:t>
            </a:r>
            <a:r>
              <a:rPr lang="en-GB" sz="2000" dirty="0" smtClean="0"/>
              <a:t>.</a:t>
            </a:r>
            <a:endParaRPr lang="en-GB" sz="2000" dirty="0"/>
          </a:p>
        </p:txBody>
      </p:sp>
      <p:sp>
        <p:nvSpPr>
          <p:cNvPr id="4" name="Rectangle 3"/>
          <p:cNvSpPr/>
          <p:nvPr/>
        </p:nvSpPr>
        <p:spPr>
          <a:xfrm>
            <a:off x="442693" y="6171092"/>
            <a:ext cx="4219575" cy="307777"/>
          </a:xfrm>
          <a:prstGeom prst="rect">
            <a:avLst/>
          </a:prstGeom>
        </p:spPr>
        <p:txBody>
          <a:bodyPr wrap="square">
            <a:spAutoFit/>
          </a:bodyPr>
          <a:lstStyle/>
          <a:p>
            <a:pPr fontAlgn="base"/>
            <a:r>
              <a:rPr lang="en-GB" sz="1400" dirty="0">
                <a:latin typeface="Arial" panose="020B0604020202020204" pitchFamily="34" charset="0"/>
                <a:cs typeface="Arial" panose="020B0604020202020204" pitchFamily="34" charset="0"/>
                <a:hlinkClick r:id="rId3"/>
              </a:rPr>
              <a:t>Saturated fats and health: SACN report</a:t>
            </a:r>
            <a:endParaRPr lang="en-GB"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97616" y="2594471"/>
            <a:ext cx="5080310" cy="2031022"/>
          </a:xfrm>
          <a:prstGeom prst="rect">
            <a:avLst/>
          </a:prstGeom>
        </p:spPr>
      </p:pic>
      <p:sp>
        <p:nvSpPr>
          <p:cNvPr id="6" name="TextBox 5"/>
          <p:cNvSpPr txBox="1"/>
          <p:nvPr/>
        </p:nvSpPr>
        <p:spPr>
          <a:xfrm>
            <a:off x="7046624" y="4961788"/>
            <a:ext cx="4891687" cy="923330"/>
          </a:xfrm>
          <a:prstGeom prst="rect">
            <a:avLst/>
          </a:prstGeom>
          <a:solidFill>
            <a:schemeClr val="accent1">
              <a:lumMod val="40000"/>
              <a:lumOff val="60000"/>
            </a:schemeClr>
          </a:solidFill>
          <a:ln>
            <a:solidFill>
              <a:schemeClr val="accent1"/>
            </a:solidFill>
          </a:ln>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Current recommendation - swapping foods with a high proportion of saturated fats for those rich in unsaturated </a:t>
            </a:r>
            <a:r>
              <a:rPr lang="en-GB" b="1" dirty="0" smtClean="0">
                <a:solidFill>
                  <a:srgbClr val="0070C0"/>
                </a:solidFill>
                <a:latin typeface="Arial" panose="020B0604020202020204" pitchFamily="34" charset="0"/>
                <a:cs typeface="Arial" panose="020B0604020202020204" pitchFamily="34" charset="0"/>
              </a:rPr>
              <a:t>fats.</a:t>
            </a:r>
            <a:endParaRPr lang="en-GB"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97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Saturated fats and health</a:t>
            </a:r>
            <a:endParaRPr lang="en-US" dirty="0"/>
          </a:p>
        </p:txBody>
      </p:sp>
      <p:sp>
        <p:nvSpPr>
          <p:cNvPr id="4" name="TextBox 3"/>
          <p:cNvSpPr txBox="1"/>
          <p:nvPr/>
        </p:nvSpPr>
        <p:spPr>
          <a:xfrm>
            <a:off x="609600" y="2298959"/>
            <a:ext cx="4891687" cy="923330"/>
          </a:xfrm>
          <a:prstGeom prst="rect">
            <a:avLst/>
          </a:prstGeom>
          <a:solidFill>
            <a:schemeClr val="accent1">
              <a:lumMod val="40000"/>
              <a:lumOff val="60000"/>
            </a:schemeClr>
          </a:solidFill>
          <a:ln>
            <a:solidFill>
              <a:schemeClr val="accent1"/>
            </a:solidFill>
          </a:ln>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Current recommendation - saturated fatty acids should make up no more than </a:t>
            </a:r>
            <a:r>
              <a:rPr lang="en-GB" b="1" dirty="0" smtClean="0">
                <a:solidFill>
                  <a:srgbClr val="0070C0"/>
                </a:solidFill>
                <a:latin typeface="Arial" panose="020B0604020202020204" pitchFamily="34" charset="0"/>
                <a:cs typeface="Arial" panose="020B0604020202020204" pitchFamily="34" charset="0"/>
              </a:rPr>
              <a:t>11% </a:t>
            </a:r>
            <a:r>
              <a:rPr lang="en-GB" b="1" dirty="0">
                <a:solidFill>
                  <a:srgbClr val="0070C0"/>
                </a:solidFill>
                <a:latin typeface="Arial" panose="020B0604020202020204" pitchFamily="34" charset="0"/>
                <a:cs typeface="Arial" panose="020B0604020202020204" pitchFamily="34" charset="0"/>
              </a:rPr>
              <a:t>of </a:t>
            </a:r>
            <a:r>
              <a:rPr lang="en-GB" b="1" dirty="0" smtClean="0">
                <a:solidFill>
                  <a:schemeClr val="accent1">
                    <a:lumMod val="75000"/>
                  </a:schemeClr>
                </a:solidFill>
                <a:latin typeface="Arial" panose="020B0604020202020204" pitchFamily="34" charset="0"/>
                <a:cs typeface="Arial" panose="020B0604020202020204" pitchFamily="34" charset="0"/>
              </a:rPr>
              <a:t>food energy</a:t>
            </a:r>
            <a:r>
              <a:rPr lang="en-GB" b="1" dirty="0" smtClean="0">
                <a:solidFill>
                  <a:srgbClr val="0070C0"/>
                </a:solidFill>
                <a:latin typeface="Arial" panose="020B0604020202020204" pitchFamily="34" charset="0"/>
                <a:cs typeface="Arial" panose="020B0604020202020204" pitchFamily="34" charset="0"/>
              </a:rPr>
              <a:t>.</a:t>
            </a:r>
            <a:endParaRPr lang="en-GB" b="1" dirty="0">
              <a:solidFill>
                <a:srgbClr val="0070C0"/>
              </a:solidFill>
              <a:latin typeface="Arial" panose="020B0604020202020204" pitchFamily="34" charset="0"/>
              <a:cs typeface="Arial" panose="020B0604020202020204" pitchFamily="34" charset="0"/>
            </a:endParaRPr>
          </a:p>
        </p:txBody>
      </p:sp>
      <p:pic>
        <p:nvPicPr>
          <p:cNvPr id="5" name="Picture 2" descr="https://www.nutrition.training/media/3528/sat-fat-intake-adults-and-childre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3454" y="2215362"/>
            <a:ext cx="6377010" cy="40687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nvPr>
        </p:nvGraphicFramePr>
        <p:xfrm>
          <a:off x="609600" y="3360619"/>
          <a:ext cx="4064000" cy="2621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tblGrid>
              <a:tr h="370840">
                <a:tc gridSpan="2">
                  <a:txBody>
                    <a:bodyPr/>
                    <a:lstStyle/>
                    <a:p>
                      <a:r>
                        <a:rPr lang="en-GB" dirty="0" smtClean="0">
                          <a:latin typeface="Arial" panose="020B0604020202020204" pitchFamily="34" charset="0"/>
                          <a:cs typeface="Arial" panose="020B0604020202020204" pitchFamily="34" charset="0"/>
                        </a:rPr>
                        <a:t>Top contributors </a:t>
                      </a:r>
                      <a:r>
                        <a:rPr lang="en-GB" dirty="0" smtClean="0">
                          <a:solidFill>
                            <a:schemeClr val="bg1"/>
                          </a:solidFill>
                          <a:latin typeface="Arial" panose="020B0604020202020204" pitchFamily="34" charset="0"/>
                          <a:cs typeface="Arial" panose="020B0604020202020204" pitchFamily="34" charset="0"/>
                        </a:rPr>
                        <a:t>to saturated fat intake </a:t>
                      </a:r>
                      <a:r>
                        <a:rPr lang="en-GB" dirty="0" smtClean="0">
                          <a:latin typeface="Arial" panose="020B0604020202020204" pitchFamily="34" charset="0"/>
                          <a:cs typeface="Arial" panose="020B0604020202020204" pitchFamily="34" charset="0"/>
                        </a:rPr>
                        <a:t>(adults</a:t>
                      </a:r>
                      <a:r>
                        <a:rPr lang="en-GB" baseline="0" dirty="0" smtClean="0">
                          <a:latin typeface="Arial" panose="020B0604020202020204" pitchFamily="34" charset="0"/>
                          <a:cs typeface="Arial" panose="020B0604020202020204" pitchFamily="34" charset="0"/>
                        </a:rPr>
                        <a:t> 19-64 years)</a:t>
                      </a:r>
                      <a:endParaRPr lang="en-GB" dirty="0">
                        <a:latin typeface="Arial" panose="020B0604020202020204" pitchFamily="34" charset="0"/>
                        <a:cs typeface="Arial" panose="020B0604020202020204" pitchFamily="34" charset="0"/>
                      </a:endParaRPr>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dirty="0" smtClean="0">
                          <a:latin typeface="Arial" panose="020B0604020202020204" pitchFamily="34" charset="0"/>
                          <a:cs typeface="Arial" panose="020B0604020202020204" pitchFamily="34" charset="0"/>
                        </a:rPr>
                        <a:t>Meat products</a:t>
                      </a:r>
                      <a:endParaRPr lang="en-GB" dirty="0">
                        <a:latin typeface="Arial" panose="020B0604020202020204" pitchFamily="34" charset="0"/>
                        <a:cs typeface="Arial" panose="020B0604020202020204" pitchFamily="34" charset="0"/>
                      </a:endParaRPr>
                    </a:p>
                  </a:txBody>
                  <a:tcPr/>
                </a:tc>
                <a:tc>
                  <a:txBody>
                    <a:bodyPr/>
                    <a:lstStyle/>
                    <a:p>
                      <a:pPr algn="ctr"/>
                      <a:r>
                        <a:rPr lang="en-GB" dirty="0" smtClean="0">
                          <a:latin typeface="Arial" panose="020B0604020202020204" pitchFamily="34" charset="0"/>
                          <a:cs typeface="Arial" panose="020B0604020202020204" pitchFamily="34" charset="0"/>
                        </a:rPr>
                        <a:t>24%</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GB" dirty="0" smtClean="0">
                          <a:latin typeface="Arial" panose="020B0604020202020204" pitchFamily="34" charset="0"/>
                          <a:cs typeface="Arial" panose="020B0604020202020204" pitchFamily="34" charset="0"/>
                        </a:rPr>
                        <a:t>Cereal</a:t>
                      </a:r>
                      <a:r>
                        <a:rPr lang="en-GB" baseline="0" dirty="0" smtClean="0">
                          <a:latin typeface="Arial" panose="020B0604020202020204" pitchFamily="34" charset="0"/>
                          <a:cs typeface="Arial" panose="020B0604020202020204" pitchFamily="34" charset="0"/>
                        </a:rPr>
                        <a:t> products</a:t>
                      </a:r>
                      <a:endParaRPr lang="en-GB" dirty="0">
                        <a:latin typeface="Arial" panose="020B0604020202020204" pitchFamily="34" charset="0"/>
                        <a:cs typeface="Arial" panose="020B0604020202020204" pitchFamily="34" charset="0"/>
                      </a:endParaRPr>
                    </a:p>
                  </a:txBody>
                  <a:tcPr/>
                </a:tc>
                <a:tc>
                  <a:txBody>
                    <a:bodyPr/>
                    <a:lstStyle/>
                    <a:p>
                      <a:pPr algn="ctr"/>
                      <a:r>
                        <a:rPr lang="en-GB" dirty="0" smtClean="0">
                          <a:latin typeface="Arial" panose="020B0604020202020204" pitchFamily="34" charset="0"/>
                          <a:cs typeface="Arial" panose="020B0604020202020204" pitchFamily="34" charset="0"/>
                        </a:rPr>
                        <a:t>21%</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GB" dirty="0" smtClean="0">
                          <a:latin typeface="Arial" panose="020B0604020202020204" pitchFamily="34" charset="0"/>
                          <a:cs typeface="Arial" panose="020B0604020202020204" pitchFamily="34" charset="0"/>
                        </a:rPr>
                        <a:t>Milk products</a:t>
                      </a:r>
                      <a:endParaRPr lang="en-GB" dirty="0">
                        <a:latin typeface="Arial" panose="020B0604020202020204" pitchFamily="34" charset="0"/>
                        <a:cs typeface="Arial" panose="020B0604020202020204" pitchFamily="34" charset="0"/>
                      </a:endParaRPr>
                    </a:p>
                  </a:txBody>
                  <a:tcPr/>
                </a:tc>
                <a:tc>
                  <a:txBody>
                    <a:bodyPr/>
                    <a:lstStyle/>
                    <a:p>
                      <a:pPr algn="ctr"/>
                      <a:r>
                        <a:rPr lang="en-GB" dirty="0" smtClean="0">
                          <a:latin typeface="Arial" panose="020B0604020202020204" pitchFamily="34" charset="0"/>
                          <a:cs typeface="Arial" panose="020B0604020202020204" pitchFamily="34" charset="0"/>
                        </a:rPr>
                        <a:t>21%</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GB" dirty="0" smtClean="0">
                          <a:latin typeface="Arial" panose="020B0604020202020204" pitchFamily="34" charset="0"/>
                          <a:cs typeface="Arial" panose="020B0604020202020204" pitchFamily="34" charset="0"/>
                        </a:rPr>
                        <a:t>Fat spreads</a:t>
                      </a:r>
                      <a:endParaRPr lang="en-GB"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9%</a:t>
                      </a:r>
                    </a:p>
                    <a:p>
                      <a:pPr algn="ct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GB" dirty="0" smtClean="0">
                          <a:latin typeface="Arial" panose="020B0604020202020204" pitchFamily="34" charset="0"/>
                          <a:cs typeface="Arial" panose="020B0604020202020204" pitchFamily="34" charset="0"/>
                        </a:rPr>
                        <a:t>Vegetables</a:t>
                      </a:r>
                      <a:r>
                        <a:rPr lang="en-GB" baseline="0" dirty="0" smtClean="0">
                          <a:latin typeface="Arial" panose="020B0604020202020204" pitchFamily="34" charset="0"/>
                          <a:cs typeface="Arial" panose="020B0604020202020204" pitchFamily="34" charset="0"/>
                        </a:rPr>
                        <a:t> and potatoes</a:t>
                      </a:r>
                      <a:endParaRPr lang="en-GB" dirty="0">
                        <a:latin typeface="Arial" panose="020B0604020202020204" pitchFamily="34" charset="0"/>
                        <a:cs typeface="Arial" panose="020B0604020202020204" pitchFamily="34" charset="0"/>
                      </a:endParaRPr>
                    </a:p>
                  </a:txBody>
                  <a:tcPr/>
                </a:tc>
                <a:tc>
                  <a:txBody>
                    <a:bodyPr/>
                    <a:lstStyle/>
                    <a:p>
                      <a:pPr algn="ctr"/>
                      <a:r>
                        <a:rPr lang="en-GB" dirty="0" smtClean="0">
                          <a:latin typeface="Arial" panose="020B0604020202020204" pitchFamily="34" charset="0"/>
                          <a:cs typeface="Arial" panose="020B0604020202020204" pitchFamily="34" charset="0"/>
                        </a:rPr>
                        <a:t>6%</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7" name="Rectangle 6"/>
          <p:cNvSpPr/>
          <p:nvPr/>
        </p:nvSpPr>
        <p:spPr>
          <a:xfrm>
            <a:off x="7810889" y="6235748"/>
            <a:ext cx="4219575" cy="307777"/>
          </a:xfrm>
          <a:prstGeom prst="rect">
            <a:avLst/>
          </a:prstGeom>
        </p:spPr>
        <p:txBody>
          <a:bodyPr wrap="square">
            <a:spAutoFit/>
          </a:bodyPr>
          <a:lstStyle/>
          <a:p>
            <a:pPr fontAlgn="base"/>
            <a:r>
              <a:rPr lang="en-GB" sz="1400" dirty="0" smtClean="0">
                <a:latin typeface="Arial" panose="020B0604020202020204" pitchFamily="34" charset="0"/>
                <a:cs typeface="Arial" panose="020B0604020202020204" pitchFamily="34" charset="0"/>
                <a:hlinkClick r:id="rId4"/>
              </a:rPr>
              <a:t>National Diet and Nutrition Survey, years 7 and 8</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242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Coconut oil</a:t>
            </a:r>
          </a:p>
        </p:txBody>
      </p:sp>
      <p:sp>
        <p:nvSpPr>
          <p:cNvPr id="3" name="Subtitle 2"/>
          <p:cNvSpPr>
            <a:spLocks noGrp="1"/>
          </p:cNvSpPr>
          <p:nvPr>
            <p:ph type="subTitle" idx="1"/>
          </p:nvPr>
        </p:nvSpPr>
        <p:spPr>
          <a:xfrm>
            <a:off x="1169276" y="2571092"/>
            <a:ext cx="6370368" cy="3600000"/>
          </a:xfrm>
        </p:spPr>
        <p:txBody>
          <a:bodyPr/>
          <a:lstStyle/>
          <a:p>
            <a:pPr marL="342900" indent="-342900">
              <a:buFont typeface="Arial" panose="020B0604020202020204" pitchFamily="34" charset="0"/>
              <a:buChar char="•"/>
            </a:pPr>
            <a:r>
              <a:rPr lang="en-GB" sz="2000" dirty="0"/>
              <a:t>Fats and oils provide the same number of calories (9kcal/g) regardless of where they come from. This means that too much of any type of fat can encourage weight gain. </a:t>
            </a:r>
          </a:p>
          <a:p>
            <a:pPr marL="342900" indent="-342900">
              <a:buFont typeface="Arial" panose="020B0604020202020204" pitchFamily="34" charset="0"/>
              <a:buChar char="•"/>
            </a:pPr>
            <a:r>
              <a:rPr lang="en-GB" sz="2000" dirty="0"/>
              <a:t>There is very little scientific evidence to support health benefits from eating coconut oil. </a:t>
            </a:r>
          </a:p>
          <a:p>
            <a:pPr marL="342900" indent="-342900">
              <a:buFont typeface="Arial" panose="020B0604020202020204" pitchFamily="34" charset="0"/>
              <a:buChar char="•"/>
            </a:pPr>
            <a:r>
              <a:rPr lang="en-GB" sz="2000" dirty="0"/>
              <a:t>Coconut oil is very high in saturated fat (</a:t>
            </a:r>
            <a:r>
              <a:rPr lang="en-GB" sz="2000" dirty="0">
                <a:solidFill>
                  <a:srgbClr val="00B050"/>
                </a:solidFill>
              </a:rPr>
              <a:t>around 90%</a:t>
            </a:r>
            <a:r>
              <a:rPr lang="en-GB" sz="2000" dirty="0"/>
              <a:t>).</a:t>
            </a:r>
          </a:p>
          <a:p>
            <a:pPr marL="342900" indent="-342900">
              <a:buFont typeface="Arial" panose="020B0604020202020204" pitchFamily="34" charset="0"/>
              <a:buChar char="•"/>
            </a:pPr>
            <a:r>
              <a:rPr lang="en-GB" sz="2000" dirty="0"/>
              <a:t>Just two tablespoons of coconut oil contains more than our reference intake of around 20g saturated fat.</a:t>
            </a:r>
          </a:p>
          <a:p>
            <a:pPr marL="342900" indent="-342900">
              <a:buFont typeface="Arial" panose="020B0604020202020204" pitchFamily="34" charset="0"/>
              <a:buChar char="•"/>
            </a:pPr>
            <a:r>
              <a:rPr lang="en-GB" sz="2000" dirty="0"/>
              <a:t>There is some evidence that consuming coconut oil in place of unsaturated oils raises blood cholesterol.</a:t>
            </a:r>
          </a:p>
          <a:p>
            <a:endParaRPr lang="en-US" sz="2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0960" y="2765276"/>
            <a:ext cx="4181744" cy="2789223"/>
          </a:xfrm>
          <a:prstGeom prst="rect">
            <a:avLst/>
          </a:prstGeom>
        </p:spPr>
      </p:pic>
      <p:sp>
        <p:nvSpPr>
          <p:cNvPr id="6" name="Rectangle 5"/>
          <p:cNvSpPr/>
          <p:nvPr/>
        </p:nvSpPr>
        <p:spPr>
          <a:xfrm>
            <a:off x="10373450" y="6215740"/>
            <a:ext cx="1489254"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hlinkClick r:id="rId4"/>
              </a:rPr>
              <a:t>Coconut oil FAQ</a:t>
            </a:r>
            <a:endParaRPr lang="en-GB" sz="1400" dirty="0">
              <a:latin typeface="Arial" panose="020B0604020202020204" pitchFamily="34" charset="0"/>
              <a:cs typeface="Arial" panose="020B0604020202020204" pitchFamily="34" charset="0"/>
            </a:endParaRPr>
          </a:p>
        </p:txBody>
      </p:sp>
      <p:sp>
        <p:nvSpPr>
          <p:cNvPr id="7" name="Rectangle 6"/>
          <p:cNvSpPr/>
          <p:nvPr/>
        </p:nvSpPr>
        <p:spPr>
          <a:xfrm>
            <a:off x="8964090" y="6215739"/>
            <a:ext cx="1409360"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hlinkClick r:id="rId5"/>
              </a:rPr>
              <a:t>Coconut oil </a:t>
            </a:r>
            <a:r>
              <a:rPr lang="en-GB" sz="1400" dirty="0" smtClean="0">
                <a:latin typeface="Arial" panose="020B0604020202020204" pitchFamily="34" charset="0"/>
                <a:cs typeface="Arial" panose="020B0604020202020204" pitchFamily="34" charset="0"/>
                <a:hlinkClick r:id="rId5"/>
              </a:rPr>
              <a:t>talk</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769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Fatty acid composition of edible oils</a:t>
            </a:r>
            <a:endParaRPr lang="en-US" dirty="0"/>
          </a:p>
        </p:txBody>
      </p:sp>
      <p:graphicFrame>
        <p:nvGraphicFramePr>
          <p:cNvPr id="4" name="Object 3"/>
          <p:cNvGraphicFramePr>
            <a:graphicFrameLocks noGrp="1" noChangeAspect="1"/>
          </p:cNvGraphicFramePr>
          <p:nvPr>
            <p:extLst/>
          </p:nvPr>
        </p:nvGraphicFramePr>
        <p:xfrm>
          <a:off x="474663" y="2138363"/>
          <a:ext cx="7983537" cy="4719637"/>
        </p:xfrm>
        <a:graphic>
          <a:graphicData uri="http://schemas.openxmlformats.org/presentationml/2006/ole">
            <mc:AlternateContent xmlns:mc="http://schemas.openxmlformats.org/markup-compatibility/2006">
              <mc:Choice xmlns:v="urn:schemas-microsoft-com:vml" Requires="v">
                <p:oleObj spid="_x0000_s3082" name="Worksheet" r:id="rId4" imgW="7781841" imgH="4600673" progId="Excel.Sheet.8">
                  <p:embed/>
                </p:oleObj>
              </mc:Choice>
              <mc:Fallback>
                <p:oleObj name="Worksheet" r:id="rId4" imgW="7781841" imgH="4600673" progId="Excel.Sheet.8">
                  <p:embed/>
                  <p:pic>
                    <p:nvPicPr>
                      <p:cNvPr id="4"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3" y="2138363"/>
                        <a:ext cx="7983537" cy="4719637"/>
                      </a:xfrm>
                      <a:prstGeom prst="rect">
                        <a:avLst/>
                      </a:prstGeom>
                      <a:noFill/>
                      <a:ln w="9525">
                        <a:noFill/>
                        <a:miter lim="800000"/>
                        <a:headEnd/>
                        <a:tailEnd/>
                      </a:ln>
                    </p:spPr>
                  </p:pic>
                </p:oleObj>
              </mc:Fallback>
            </mc:AlternateContent>
          </a:graphicData>
        </a:graphic>
      </p:graphicFrame>
      <p:sp>
        <p:nvSpPr>
          <p:cNvPr id="5" name="TextBox 4"/>
          <p:cNvSpPr txBox="1"/>
          <p:nvPr/>
        </p:nvSpPr>
        <p:spPr>
          <a:xfrm>
            <a:off x="8599022" y="5873611"/>
            <a:ext cx="3488162" cy="584775"/>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Source: </a:t>
            </a:r>
            <a:r>
              <a:rPr lang="en-GB" sz="1600" dirty="0" err="1" smtClean="0">
                <a:latin typeface="Arial" panose="020B0604020202020204" pitchFamily="34" charset="0"/>
                <a:cs typeface="Arial" panose="020B0604020202020204" pitchFamily="34" charset="0"/>
              </a:rPr>
              <a:t>McCance</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and </a:t>
            </a:r>
            <a:r>
              <a:rPr lang="en-GB" sz="1600" dirty="0" err="1" smtClean="0">
                <a:latin typeface="Arial" panose="020B0604020202020204" pitchFamily="34" charset="0"/>
                <a:cs typeface="Arial" panose="020B0604020202020204" pitchFamily="34" charset="0"/>
              </a:rPr>
              <a:t>Widdowson’s</a:t>
            </a:r>
            <a:r>
              <a:rPr lang="en-GB" sz="1600" dirty="0" smtClean="0">
                <a:latin typeface="Arial" panose="020B0604020202020204" pitchFamily="34" charset="0"/>
                <a:cs typeface="Arial" panose="020B0604020202020204" pitchFamily="34" charset="0"/>
              </a:rPr>
              <a:t> Composition of Foods </a:t>
            </a:r>
            <a:endParaRPr lang="en-GB"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171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Cardiovascular </a:t>
            </a:r>
            <a:r>
              <a:rPr lang="en-GB" dirty="0" smtClean="0"/>
              <a:t>Disease (CVD): </a:t>
            </a:r>
            <a:r>
              <a:rPr lang="en-GB" dirty="0"/>
              <a:t>Diet, Nutrition and Emerging Risk Factors</a:t>
            </a:r>
            <a:endParaRPr lang="en-US" dirty="0"/>
          </a:p>
        </p:txBody>
      </p:sp>
      <p:sp>
        <p:nvSpPr>
          <p:cNvPr id="3" name="Subtitle 2"/>
          <p:cNvSpPr>
            <a:spLocks noGrp="1"/>
          </p:cNvSpPr>
          <p:nvPr>
            <p:ph type="subTitle" idx="1"/>
          </p:nvPr>
        </p:nvSpPr>
        <p:spPr>
          <a:xfrm>
            <a:off x="1169276" y="2571092"/>
            <a:ext cx="7106043" cy="3600000"/>
          </a:xfrm>
        </p:spPr>
        <p:txBody>
          <a:bodyPr/>
          <a:lstStyle/>
          <a:p>
            <a:pPr marL="342900" indent="-342900">
              <a:buFont typeface="Arial" panose="020B0604020202020204" pitchFamily="34" charset="0"/>
              <a:buChar char="•"/>
            </a:pPr>
            <a:r>
              <a:rPr lang="en-GB" sz="2000" dirty="0"/>
              <a:t>CVD risk is not just about single nutrients, like saturated fat, or individual foods.</a:t>
            </a:r>
          </a:p>
          <a:p>
            <a:pPr marL="342900" indent="-342900">
              <a:buFont typeface="Arial" panose="020B0604020202020204" pitchFamily="34" charset="0"/>
              <a:buChar char="•"/>
            </a:pPr>
            <a:r>
              <a:rPr lang="en-GB" sz="2000" b="1" dirty="0"/>
              <a:t>Healthier dietary patterns and lifestyle habits </a:t>
            </a:r>
            <a:r>
              <a:rPr lang="en-GB" sz="2000" dirty="0"/>
              <a:t>are key to CVD prevention.</a:t>
            </a:r>
          </a:p>
          <a:p>
            <a:pPr marL="342900" indent="-342900">
              <a:buFont typeface="Arial" panose="020B0604020202020204" pitchFamily="34" charset="0"/>
              <a:buChar char="•"/>
            </a:pPr>
            <a:r>
              <a:rPr lang="en-GB" sz="2000" dirty="0"/>
              <a:t>Healthier dietary patterns have higher intakes of </a:t>
            </a:r>
            <a:r>
              <a:rPr lang="en-GB" sz="2000" b="1" dirty="0">
                <a:solidFill>
                  <a:srgbClr val="00B050"/>
                </a:solidFill>
              </a:rPr>
              <a:t>vegetables, fruit, </a:t>
            </a:r>
            <a:r>
              <a:rPr lang="en-GB" sz="2000" b="1" dirty="0" smtClean="0">
                <a:solidFill>
                  <a:srgbClr val="00B050"/>
                </a:solidFill>
              </a:rPr>
              <a:t>pulses, </a:t>
            </a:r>
            <a:r>
              <a:rPr lang="en-GB" sz="2000" b="1" dirty="0">
                <a:solidFill>
                  <a:srgbClr val="00B050"/>
                </a:solidFill>
              </a:rPr>
              <a:t>wholegrains, low-fat dairy, seafood, nuts and seeds</a:t>
            </a:r>
            <a:r>
              <a:rPr lang="en-GB" sz="2000" dirty="0"/>
              <a:t> and lower intakes of </a:t>
            </a:r>
            <a:r>
              <a:rPr lang="en-GB" sz="2000" b="1" dirty="0">
                <a:solidFill>
                  <a:srgbClr val="FF0000"/>
                </a:solidFill>
              </a:rPr>
              <a:t>fatty/processed meat, refined grains, sugars-sweetened foods and drinks, salt and saturates.</a:t>
            </a:r>
          </a:p>
          <a:p>
            <a:pPr marL="342900" indent="-342900">
              <a:buFont typeface="Arial" panose="020B0604020202020204" pitchFamily="34" charset="0"/>
              <a:buChar char="•"/>
            </a:pPr>
            <a:r>
              <a:rPr lang="en-GB" sz="2000" dirty="0"/>
              <a:t>Increasing </a:t>
            </a:r>
            <a:r>
              <a:rPr lang="en-GB" sz="2000" dirty="0" smtClean="0"/>
              <a:t>physical activity </a:t>
            </a:r>
            <a:r>
              <a:rPr lang="en-GB" sz="2000" dirty="0"/>
              <a:t>and reducing time sitting (sedentary behaviour) is also </a:t>
            </a:r>
            <a:r>
              <a:rPr lang="en-GB" sz="2000" dirty="0" smtClean="0"/>
              <a:t>important as is not smoking and maintaining a healthy weight.</a:t>
            </a:r>
            <a:endParaRPr lang="en-GB"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84" y="2498498"/>
            <a:ext cx="2780864" cy="3967364"/>
          </a:xfrm>
          <a:prstGeom prst="rect">
            <a:avLst/>
          </a:prstGeom>
        </p:spPr>
      </p:pic>
    </p:spTree>
    <p:extLst>
      <p:ext uri="{BB962C8B-B14F-4D97-AF65-F5344CB8AC3E}">
        <p14:creationId xmlns:p14="http://schemas.microsoft.com/office/powerpoint/2010/main" val="470224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Carbohydrate</a:t>
            </a:r>
            <a:endParaRPr lang="en-US" dirty="0"/>
          </a:p>
        </p:txBody>
      </p:sp>
      <p:pic>
        <p:nvPicPr>
          <p:cNvPr id="4" name="Picture 3" descr="C:\Users\AWhite\Downloads\shutterstock_102250891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65322" y="3201521"/>
            <a:ext cx="2562111" cy="22747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White\Downloads\shutterstock_531958480.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67050" y="2619212"/>
            <a:ext cx="2116507" cy="34461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Eatwell pie-1.ps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3175" y="2283798"/>
            <a:ext cx="3422557" cy="4332689"/>
          </a:xfrm>
          <a:prstGeom prst="rect">
            <a:avLst/>
          </a:prstGeom>
        </p:spPr>
      </p:pic>
    </p:spTree>
    <p:extLst>
      <p:ext uri="{BB962C8B-B14F-4D97-AF65-F5344CB8AC3E}">
        <p14:creationId xmlns:p14="http://schemas.microsoft.com/office/powerpoint/2010/main" val="3945887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668835" y="4127199"/>
            <a:ext cx="1438259" cy="215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dirty="0"/>
              <a:t>Free sugars</a:t>
            </a:r>
          </a:p>
        </p:txBody>
      </p:sp>
      <p:sp>
        <p:nvSpPr>
          <p:cNvPr id="3" name="Subtitle 2"/>
          <p:cNvSpPr>
            <a:spLocks noGrp="1"/>
          </p:cNvSpPr>
          <p:nvPr>
            <p:ph type="subTitle" idx="1"/>
          </p:nvPr>
        </p:nvSpPr>
        <p:spPr>
          <a:xfrm>
            <a:off x="1169276" y="2571092"/>
            <a:ext cx="8016288" cy="3600000"/>
          </a:xfrm>
        </p:spPr>
        <p:txBody>
          <a:bodyPr/>
          <a:lstStyle/>
          <a:p>
            <a:pPr marL="0" indent="0">
              <a:buNone/>
            </a:pPr>
            <a:r>
              <a:rPr lang="en-GB" sz="2400" b="1" dirty="0"/>
              <a:t>What are free sugars</a:t>
            </a:r>
            <a:r>
              <a:rPr lang="en-GB" sz="2400" b="1" dirty="0" smtClean="0"/>
              <a:t>?</a:t>
            </a:r>
            <a:endParaRPr lang="en-GB" sz="2400" b="1" dirty="0"/>
          </a:p>
          <a:p>
            <a:pPr marL="0" indent="0">
              <a:buNone/>
            </a:pPr>
            <a:r>
              <a:rPr lang="en-GB" sz="2000" dirty="0"/>
              <a:t>All sugars added to foods by the manufacturer, cook or consumer, plus sugars naturally present in honey, syrups and unsweetened fruit juice.</a:t>
            </a:r>
          </a:p>
          <a:p>
            <a:pPr marL="0" indent="0">
              <a:buNone/>
            </a:pPr>
            <a:r>
              <a:rPr lang="en-GB" sz="2000" dirty="0" smtClean="0"/>
              <a:t>Free </a:t>
            </a:r>
            <a:r>
              <a:rPr lang="en-GB" sz="2000" dirty="0"/>
              <a:t>sugars are the type of sugars we need to be reducing in our diets.</a:t>
            </a:r>
          </a:p>
          <a:p>
            <a:pPr marL="0" indent="0">
              <a:buNone/>
              <a:defRPr/>
            </a:pPr>
            <a:endParaRPr lang="en-GB" sz="2400" b="1" kern="0" dirty="0" smtClean="0"/>
          </a:p>
          <a:p>
            <a:pPr marL="0" indent="0">
              <a:buNone/>
              <a:defRPr/>
            </a:pPr>
            <a:r>
              <a:rPr lang="en-GB" sz="2400" b="1" kern="0" dirty="0" smtClean="0"/>
              <a:t>What </a:t>
            </a:r>
            <a:r>
              <a:rPr lang="en-GB" sz="2400" b="1" kern="0" dirty="0"/>
              <a:t>sugars do not count as free sugar? </a:t>
            </a:r>
            <a:endParaRPr lang="en-GB" sz="2000" kern="0" dirty="0"/>
          </a:p>
          <a:p>
            <a:pPr marL="0" indent="0">
              <a:buNone/>
              <a:defRPr/>
            </a:pPr>
            <a:r>
              <a:rPr lang="en-GB" sz="2000" kern="0" dirty="0"/>
              <a:t>Lactose (the sugar in milk) when naturally present in milk and milk products and the sugars contained within the cellular structure of foods (e.g. in fruit and vegetables)</a:t>
            </a:r>
            <a:r>
              <a:rPr lang="en-GB" sz="2000" dirty="0"/>
              <a:t>.</a:t>
            </a:r>
            <a:endParaRPr lang="en-GB" sz="2000" kern="0" dirty="0"/>
          </a:p>
          <a:p>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490112" y="2024217"/>
            <a:ext cx="2455872" cy="164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207790" y="3611682"/>
            <a:ext cx="1622154" cy="177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391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Free sugars</a:t>
            </a:r>
            <a:endParaRPr lang="en-US" dirty="0"/>
          </a:p>
        </p:txBody>
      </p:sp>
      <p:sp>
        <p:nvSpPr>
          <p:cNvPr id="3" name="Subtitle 2"/>
          <p:cNvSpPr>
            <a:spLocks noGrp="1"/>
          </p:cNvSpPr>
          <p:nvPr>
            <p:ph type="subTitle" idx="1"/>
          </p:nvPr>
        </p:nvSpPr>
        <p:spPr>
          <a:xfrm>
            <a:off x="1169276" y="2571092"/>
            <a:ext cx="6544935" cy="3600000"/>
          </a:xfrm>
        </p:spPr>
        <p:txBody>
          <a:bodyPr/>
          <a:lstStyle/>
          <a:p>
            <a:pPr marL="342900" indent="-342900">
              <a:buFont typeface="Arial" panose="020B0604020202020204" pitchFamily="34" charset="0"/>
              <a:buChar char="•"/>
            </a:pPr>
            <a:r>
              <a:rPr lang="en-GB" sz="2000" dirty="0"/>
              <a:t>Higher consumption of sugars and sugar containing food is associated with a greater risk of </a:t>
            </a:r>
            <a:r>
              <a:rPr lang="en-GB" sz="2000" b="1" dirty="0">
                <a:solidFill>
                  <a:srgbClr val="FF0000"/>
                </a:solidFill>
              </a:rPr>
              <a:t>tooth decay</a:t>
            </a:r>
            <a:r>
              <a:rPr lang="en-GB" sz="2000" dirty="0"/>
              <a:t>.</a:t>
            </a:r>
          </a:p>
          <a:p>
            <a:pPr marL="342900" indent="-342900">
              <a:buFont typeface="Arial" panose="020B0604020202020204" pitchFamily="34" charset="0"/>
              <a:buChar char="•"/>
            </a:pPr>
            <a:r>
              <a:rPr lang="en-GB" sz="2000" dirty="0"/>
              <a:t>Increasing total energy (calorie) intake from sugars leads to an </a:t>
            </a:r>
            <a:r>
              <a:rPr lang="en-GB" sz="2000" b="1" dirty="0">
                <a:solidFill>
                  <a:srgbClr val="FF0000"/>
                </a:solidFill>
              </a:rPr>
              <a:t>increase in energy intake</a:t>
            </a:r>
            <a:r>
              <a:rPr lang="en-GB" sz="2000" dirty="0"/>
              <a:t>.</a:t>
            </a:r>
          </a:p>
          <a:p>
            <a:pPr marL="342900" indent="-342900">
              <a:buFont typeface="Arial" panose="020B0604020202020204" pitchFamily="34" charset="0"/>
              <a:buChar char="•"/>
            </a:pPr>
            <a:r>
              <a:rPr lang="en-GB" sz="2000" dirty="0"/>
              <a:t>Consumption of sugars-sweetened drinks results in greater </a:t>
            </a:r>
            <a:r>
              <a:rPr lang="en-GB" sz="2000" b="1" dirty="0">
                <a:solidFill>
                  <a:srgbClr val="FF0000"/>
                </a:solidFill>
              </a:rPr>
              <a:t>weight gain</a:t>
            </a:r>
            <a:r>
              <a:rPr lang="en-GB" sz="2000" dirty="0"/>
              <a:t> and increases in </a:t>
            </a:r>
            <a:r>
              <a:rPr lang="en-GB" sz="2000" b="1" dirty="0">
                <a:solidFill>
                  <a:srgbClr val="FF0000"/>
                </a:solidFill>
              </a:rPr>
              <a:t>BMI</a:t>
            </a:r>
            <a:r>
              <a:rPr lang="en-GB" sz="2000" dirty="0"/>
              <a:t> in children and adolescents.</a:t>
            </a:r>
          </a:p>
          <a:p>
            <a:pPr marL="342900" indent="-342900">
              <a:buFont typeface="Arial" panose="020B0604020202020204" pitchFamily="34" charset="0"/>
              <a:buChar char="•"/>
            </a:pPr>
            <a:r>
              <a:rPr lang="en-GB" sz="2000" dirty="0"/>
              <a:t>Greater consumption of sugars-sweetened drinks is associated with increased risk of </a:t>
            </a:r>
            <a:r>
              <a:rPr lang="en-GB" sz="2000" b="1" dirty="0">
                <a:solidFill>
                  <a:srgbClr val="FF0000"/>
                </a:solidFill>
              </a:rPr>
              <a:t>type 2 diabetes</a:t>
            </a:r>
            <a:r>
              <a:rPr lang="en-GB" sz="2000" dirty="0"/>
              <a:t>.</a:t>
            </a:r>
          </a:p>
          <a:p>
            <a:endParaRPr lang="en-US" sz="2000" dirty="0"/>
          </a:p>
        </p:txBody>
      </p:sp>
      <p:pic>
        <p:nvPicPr>
          <p:cNvPr id="4" name="Picture 3" descr="C:\Users\AWhite\Downloads\shutterstock_102250891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350583" y="1963528"/>
            <a:ext cx="1811216" cy="16080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p:cNvGraphicFramePr>
            <a:graphicFrameLocks/>
          </p:cNvGraphicFramePr>
          <p:nvPr>
            <p:extLst/>
          </p:nvPr>
        </p:nvGraphicFramePr>
        <p:xfrm>
          <a:off x="7964565" y="3753192"/>
          <a:ext cx="3979660" cy="250577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325579" y="6258962"/>
            <a:ext cx="3916822" cy="338554"/>
          </a:xfrm>
          <a:prstGeom prst="rect">
            <a:avLst/>
          </a:prstGeom>
        </p:spPr>
        <p:txBody>
          <a:bodyPr wrap="square">
            <a:spAutoFit/>
          </a:bodyPr>
          <a:lstStyle/>
          <a:p>
            <a:pPr fontAlgn="base"/>
            <a:r>
              <a:rPr lang="en-GB" sz="1600" dirty="0">
                <a:latin typeface="Arial" panose="020B0604020202020204" pitchFamily="34" charset="0"/>
                <a:cs typeface="Arial" panose="020B0604020202020204" pitchFamily="34" charset="0"/>
                <a:hlinkClick r:id="rId5"/>
              </a:rPr>
              <a:t>SACN Carbohydrates and Health </a:t>
            </a:r>
            <a:r>
              <a:rPr lang="en-GB" sz="1600" dirty="0" smtClean="0">
                <a:latin typeface="Arial" panose="020B0604020202020204" pitchFamily="34" charset="0"/>
                <a:cs typeface="Arial" panose="020B0604020202020204" pitchFamily="34" charset="0"/>
                <a:hlinkClick r:id="rId5"/>
              </a:rPr>
              <a:t>Report</a:t>
            </a:r>
            <a:endParaRPr lang="en-GB" sz="1600" dirty="0">
              <a:latin typeface="Arial" panose="020B0604020202020204" pitchFamily="34" charset="0"/>
              <a:cs typeface="Arial" panose="020B0604020202020204" pitchFamily="34" charset="0"/>
            </a:endParaRPr>
          </a:p>
        </p:txBody>
      </p:sp>
      <p:sp>
        <p:nvSpPr>
          <p:cNvPr id="7" name="TextBox 6"/>
          <p:cNvSpPr txBox="1"/>
          <p:nvPr/>
        </p:nvSpPr>
        <p:spPr>
          <a:xfrm>
            <a:off x="896751" y="5482600"/>
            <a:ext cx="6515100" cy="646331"/>
          </a:xfrm>
          <a:prstGeom prst="rect">
            <a:avLst/>
          </a:prstGeom>
          <a:solidFill>
            <a:schemeClr val="accent1">
              <a:lumMod val="40000"/>
              <a:lumOff val="60000"/>
            </a:schemeClr>
          </a:solidFill>
          <a:ln>
            <a:solidFill>
              <a:schemeClr val="accent1"/>
            </a:solidFill>
          </a:ln>
        </p:spPr>
        <p:txBody>
          <a:bodyPr wrap="square" rtlCol="0">
            <a:spAutoFit/>
          </a:bodyPr>
          <a:lstStyle/>
          <a:p>
            <a:r>
              <a:rPr lang="en-GB" b="1" dirty="0">
                <a:solidFill>
                  <a:srgbClr val="0070C0"/>
                </a:solidFill>
                <a:latin typeface="Arial" panose="020B0604020202020204" pitchFamily="34" charset="0"/>
                <a:cs typeface="Arial" panose="020B0604020202020204" pitchFamily="34" charset="0"/>
              </a:rPr>
              <a:t>Current recommendation – free sugars should make up no more than 5% of total </a:t>
            </a:r>
            <a:r>
              <a:rPr lang="en-GB" b="1" dirty="0" smtClean="0">
                <a:solidFill>
                  <a:srgbClr val="0070C0"/>
                </a:solidFill>
                <a:latin typeface="Arial" panose="020B0604020202020204" pitchFamily="34" charset="0"/>
                <a:cs typeface="Arial" panose="020B0604020202020204" pitchFamily="34" charset="0"/>
              </a:rPr>
              <a:t>energy</a:t>
            </a:r>
            <a:r>
              <a:rPr lang="en-GB" dirty="0">
                <a:latin typeface="Arial" panose="020B0604020202020204" pitchFamily="34" charset="0"/>
                <a:cs typeface="Arial" panose="020B0604020202020204" pitchFamily="34" charset="0"/>
              </a:rPr>
              <a:t>.</a:t>
            </a:r>
          </a:p>
        </p:txBody>
      </p:sp>
      <p:sp>
        <p:nvSpPr>
          <p:cNvPr id="8" name="Rectangle 7"/>
          <p:cNvSpPr/>
          <p:nvPr/>
        </p:nvSpPr>
        <p:spPr>
          <a:xfrm>
            <a:off x="7972425" y="6258962"/>
            <a:ext cx="4219575" cy="307777"/>
          </a:xfrm>
          <a:prstGeom prst="rect">
            <a:avLst/>
          </a:prstGeom>
        </p:spPr>
        <p:txBody>
          <a:bodyPr wrap="square">
            <a:spAutoFit/>
          </a:bodyPr>
          <a:lstStyle/>
          <a:p>
            <a:pPr fontAlgn="base"/>
            <a:r>
              <a:rPr lang="en-GB" sz="1400" dirty="0" smtClean="0">
                <a:latin typeface="Arial" panose="020B0604020202020204" pitchFamily="34" charset="0"/>
                <a:cs typeface="Arial" panose="020B0604020202020204" pitchFamily="34" charset="0"/>
                <a:hlinkClick r:id="rId6"/>
              </a:rPr>
              <a:t>National Diet and Nutrition Survey, years 7 and 8</a:t>
            </a:r>
            <a:endParaRPr lang="en-GB" sz="1400" dirty="0">
              <a:latin typeface="Arial" panose="020B0604020202020204" pitchFamily="34" charset="0"/>
              <a:cs typeface="Arial" panose="020B0604020202020204" pitchFamily="34" charset="0"/>
            </a:endParaRPr>
          </a:p>
        </p:txBody>
      </p:sp>
      <p:cxnSp>
        <p:nvCxnSpPr>
          <p:cNvPr id="10" name="Straight Connector 9"/>
          <p:cNvCxnSpPr/>
          <p:nvPr/>
        </p:nvCxnSpPr>
        <p:spPr>
          <a:xfrm>
            <a:off x="8479766" y="5026356"/>
            <a:ext cx="3464459" cy="0"/>
          </a:xfrm>
          <a:prstGeom prst="line">
            <a:avLst/>
          </a:prstGeom>
          <a:ln w="12700">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53033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Fibre</a:t>
            </a:r>
            <a:endParaRPr lang="en-US" dirty="0"/>
          </a:p>
        </p:txBody>
      </p:sp>
      <p:sp>
        <p:nvSpPr>
          <p:cNvPr id="3" name="Subtitle 2"/>
          <p:cNvSpPr>
            <a:spLocks noGrp="1"/>
          </p:cNvSpPr>
          <p:nvPr>
            <p:ph type="subTitle" idx="1"/>
          </p:nvPr>
        </p:nvSpPr>
        <p:spPr>
          <a:xfrm>
            <a:off x="1169276" y="2571092"/>
            <a:ext cx="6569493" cy="3600000"/>
          </a:xfrm>
        </p:spPr>
        <p:txBody>
          <a:bodyPr/>
          <a:lstStyle/>
          <a:p>
            <a:pPr marL="0" indent="0">
              <a:buNone/>
              <a:defRPr/>
            </a:pPr>
            <a:r>
              <a:rPr lang="en-GB" sz="2000" dirty="0"/>
              <a:t>Adults are </a:t>
            </a:r>
            <a:r>
              <a:rPr lang="en-GB" sz="2000" b="1" dirty="0">
                <a:solidFill>
                  <a:srgbClr val="00B050"/>
                </a:solidFill>
              </a:rPr>
              <a:t>recommended</a:t>
            </a:r>
            <a:r>
              <a:rPr lang="en-GB" sz="2000" dirty="0"/>
              <a:t> to eat </a:t>
            </a:r>
            <a:r>
              <a:rPr lang="en-GB" sz="2000" b="1" dirty="0">
                <a:solidFill>
                  <a:srgbClr val="00B050"/>
                </a:solidFill>
              </a:rPr>
              <a:t>30g of fibre per day</a:t>
            </a:r>
            <a:r>
              <a:rPr lang="en-GB" sz="2000" dirty="0"/>
              <a:t>.</a:t>
            </a:r>
          </a:p>
          <a:p>
            <a:pPr marL="0" indent="0">
              <a:buNone/>
              <a:defRPr/>
            </a:pPr>
            <a:r>
              <a:rPr lang="en-GB" sz="2000" b="1" dirty="0">
                <a:solidFill>
                  <a:schemeClr val="accent2"/>
                </a:solidFill>
              </a:rPr>
              <a:t>Current adult intake </a:t>
            </a:r>
            <a:r>
              <a:rPr lang="en-GB" sz="2000" dirty="0"/>
              <a:t>is around </a:t>
            </a:r>
            <a:r>
              <a:rPr lang="en-GB" sz="2000" b="1" dirty="0">
                <a:solidFill>
                  <a:schemeClr val="accent2"/>
                </a:solidFill>
              </a:rPr>
              <a:t>19g per day </a:t>
            </a:r>
            <a:r>
              <a:rPr lang="en-GB" sz="2000" dirty="0"/>
              <a:t>on average.</a:t>
            </a:r>
          </a:p>
          <a:p>
            <a:pPr marL="0" indent="0">
              <a:buNone/>
              <a:defRPr/>
            </a:pPr>
            <a:r>
              <a:rPr lang="en-GB" sz="2000" dirty="0" smtClean="0"/>
              <a:t>Diets high in fibre are associated with a reduced </a:t>
            </a:r>
            <a:r>
              <a:rPr lang="en-GB" sz="2000" dirty="0"/>
              <a:t>risk of heart disease, type 2 diabetes and colorectal cancer.</a:t>
            </a:r>
          </a:p>
          <a:p>
            <a:pPr marL="0" indent="0">
              <a:buNone/>
              <a:defRPr/>
            </a:pPr>
            <a:r>
              <a:rPr lang="en-GB" sz="2000" dirty="0"/>
              <a:t>It is also important for digestive health and may increase fullness.</a:t>
            </a:r>
          </a:p>
          <a:p>
            <a:pPr marL="0" indent="0">
              <a:buNone/>
              <a:defRPr/>
            </a:pPr>
            <a:r>
              <a:rPr lang="en-GB" sz="2000" dirty="0"/>
              <a:t>We can consume more fibre by increasing our consumption of </a:t>
            </a:r>
            <a:r>
              <a:rPr lang="en-GB" sz="2000" b="1" dirty="0"/>
              <a:t>wholegrains</a:t>
            </a:r>
            <a:r>
              <a:rPr lang="en-GB" sz="2000" dirty="0"/>
              <a:t>, choosing a </a:t>
            </a:r>
            <a:r>
              <a:rPr lang="en-GB" sz="2000" b="1" dirty="0"/>
              <a:t>high fibre breakfast cereal</a:t>
            </a:r>
            <a:r>
              <a:rPr lang="en-GB" sz="2000" dirty="0"/>
              <a:t> and including plenty of </a:t>
            </a:r>
            <a:r>
              <a:rPr lang="en-GB" sz="2000" b="1" dirty="0"/>
              <a:t>fruit and vegetables </a:t>
            </a:r>
            <a:r>
              <a:rPr lang="en-GB" sz="2000" dirty="0"/>
              <a:t>and</a:t>
            </a:r>
            <a:r>
              <a:rPr lang="en-GB" sz="2000" b="1" dirty="0"/>
              <a:t> pulses, nuts and seeds </a:t>
            </a:r>
            <a:r>
              <a:rPr lang="en-GB" sz="2000" dirty="0"/>
              <a:t>within our diet</a:t>
            </a:r>
            <a:r>
              <a:rPr lang="en-GB" sz="2000" dirty="0" smtClean="0"/>
              <a:t>.</a:t>
            </a:r>
            <a:endParaRPr lang="en-GB" sz="2000" dirty="0"/>
          </a:p>
        </p:txBody>
      </p:sp>
      <p:graphicFrame>
        <p:nvGraphicFramePr>
          <p:cNvPr id="4" name="Table 3"/>
          <p:cNvGraphicFramePr>
            <a:graphicFrameLocks noGrp="1"/>
          </p:cNvGraphicFramePr>
          <p:nvPr>
            <p:extLst/>
          </p:nvPr>
        </p:nvGraphicFramePr>
        <p:xfrm>
          <a:off x="8087176" y="1963867"/>
          <a:ext cx="3672408" cy="2535555"/>
        </p:xfrm>
        <a:graphic>
          <a:graphicData uri="http://schemas.openxmlformats.org/drawingml/2006/table">
            <a:tbl>
              <a:tblPr>
                <a:tableStyleId>{6E25E649-3F16-4E02-A733-19D2CDBF48F0}</a:tableStyleId>
              </a:tblPr>
              <a:tblGrid>
                <a:gridCol w="785865">
                  <a:extLst>
                    <a:ext uri="{9D8B030D-6E8A-4147-A177-3AD203B41FA5}">
                      <a16:colId xmlns:a16="http://schemas.microsoft.com/office/drawing/2014/main" val="20000"/>
                    </a:ext>
                  </a:extLst>
                </a:gridCol>
                <a:gridCol w="1919324">
                  <a:extLst>
                    <a:ext uri="{9D8B030D-6E8A-4147-A177-3AD203B41FA5}">
                      <a16:colId xmlns:a16="http://schemas.microsoft.com/office/drawing/2014/main" val="20001"/>
                    </a:ext>
                  </a:extLst>
                </a:gridCol>
                <a:gridCol w="967219">
                  <a:extLst>
                    <a:ext uri="{9D8B030D-6E8A-4147-A177-3AD203B41FA5}">
                      <a16:colId xmlns:a16="http://schemas.microsoft.com/office/drawing/2014/main" val="20002"/>
                    </a:ext>
                  </a:extLst>
                </a:gridCol>
              </a:tblGrid>
              <a:tr h="751917">
                <a:tc>
                  <a:txBody>
                    <a:bodyPr/>
                    <a:lstStyle/>
                    <a:p>
                      <a:pPr algn="ctr" fontAlgn="b"/>
                      <a:r>
                        <a:rPr lang="en-GB" sz="1800" b="1" u="none" strike="noStrike" dirty="0">
                          <a:effectLst/>
                          <a:latin typeface="Arial" panose="020B0604020202020204" pitchFamily="34" charset="0"/>
                          <a:cs typeface="Arial" panose="020B0604020202020204" pitchFamily="34" charset="0"/>
                        </a:rPr>
                        <a:t>Age group (years)</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latin typeface="Arial" panose="020B0604020202020204" pitchFamily="34" charset="0"/>
                          <a:cs typeface="Arial" panose="020B0604020202020204" pitchFamily="34" charset="0"/>
                        </a:rPr>
                        <a:t>Dietary recommendation (g/day)</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latin typeface="Arial" panose="020B0604020202020204" pitchFamily="34" charset="0"/>
                          <a:cs typeface="Arial" panose="020B0604020202020204" pitchFamily="34" charset="0"/>
                        </a:rPr>
                        <a:t>Mean intake (g/day)</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0101">
                <a:tc>
                  <a:txBody>
                    <a:bodyPr/>
                    <a:lstStyle/>
                    <a:p>
                      <a:pPr algn="ctr" fontAlgn="b"/>
                      <a:r>
                        <a:rPr lang="en-GB" sz="1800" u="none" strike="noStrike" dirty="0">
                          <a:effectLst/>
                          <a:latin typeface="Arial" panose="020B0604020202020204" pitchFamily="34" charset="0"/>
                          <a:cs typeface="Arial" panose="020B0604020202020204" pitchFamily="34" charset="0"/>
                        </a:rPr>
                        <a:t>1.5-3</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15</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smtClean="0">
                          <a:effectLst/>
                          <a:latin typeface="Arial" panose="020B0604020202020204" pitchFamily="34" charset="0"/>
                          <a:cs typeface="Arial" panose="020B0604020202020204" pitchFamily="34" charset="0"/>
                        </a:rPr>
                        <a:t>10.3</a:t>
                      </a:r>
                      <a:r>
                        <a:rPr lang="en-GB" sz="1800" u="none" strike="noStrike" dirty="0" smtClean="0">
                          <a:solidFill>
                            <a:srgbClr val="FF0000"/>
                          </a:solidFill>
                          <a:effectLst/>
                          <a:latin typeface="Arial" panose="020B0604020202020204" pitchFamily="34" charset="0"/>
                          <a:cs typeface="Arial" panose="020B0604020202020204" pitchFamily="34" charset="0"/>
                        </a:rPr>
                        <a:t>▼</a:t>
                      </a:r>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0101">
                <a:tc>
                  <a:txBody>
                    <a:bodyPr/>
                    <a:lstStyle/>
                    <a:p>
                      <a:pPr algn="ctr" fontAlgn="b"/>
                      <a:r>
                        <a:rPr lang="en-GB" sz="1800" u="none" strike="noStrike" dirty="0">
                          <a:effectLst/>
                          <a:latin typeface="Arial" panose="020B0604020202020204" pitchFamily="34" charset="0"/>
                          <a:cs typeface="Arial" panose="020B0604020202020204" pitchFamily="34" charset="0"/>
                        </a:rPr>
                        <a:t>4-10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20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u="none" strike="noStrike" dirty="0" smtClean="0">
                          <a:effectLst/>
                          <a:latin typeface="Arial" panose="020B0604020202020204" pitchFamily="34" charset="0"/>
                          <a:cs typeface="Arial" panose="020B0604020202020204" pitchFamily="34" charset="0"/>
                        </a:rPr>
                        <a:t>14.0</a:t>
                      </a:r>
                      <a:r>
                        <a:rPr lang="en-GB" sz="1800" u="none" strike="noStrike" dirty="0" smtClean="0">
                          <a:solidFill>
                            <a:srgbClr val="FF0000"/>
                          </a:solidFill>
                          <a:effectLst/>
                          <a:latin typeface="Arial" panose="020B0604020202020204" pitchFamily="34" charset="0"/>
                          <a:cs typeface="Arial" panose="020B0604020202020204" pitchFamily="34" charset="0"/>
                        </a:rPr>
                        <a:t>▼</a:t>
                      </a:r>
                      <a:endParaRPr lang="en-GB" sz="1800" b="0" i="0" u="none" strike="noStrike" dirty="0" smtClean="0">
                        <a:solidFill>
                          <a:srgbClr val="FF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0101">
                <a:tc>
                  <a:txBody>
                    <a:bodyPr/>
                    <a:lstStyle/>
                    <a:p>
                      <a:pPr algn="ctr" fontAlgn="b"/>
                      <a:r>
                        <a:rPr lang="en-GB" sz="1800" u="none" strike="noStrike" dirty="0">
                          <a:effectLst/>
                          <a:latin typeface="Arial" panose="020B0604020202020204" pitchFamily="34" charset="0"/>
                          <a:cs typeface="Arial" panose="020B0604020202020204" pitchFamily="34" charset="0"/>
                        </a:rPr>
                        <a:t>11-18</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25</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u="none" strike="noStrike" dirty="0" smtClean="0">
                          <a:effectLst/>
                          <a:latin typeface="Arial" panose="020B0604020202020204" pitchFamily="34" charset="0"/>
                          <a:cs typeface="Arial" panose="020B0604020202020204" pitchFamily="34" charset="0"/>
                        </a:rPr>
                        <a:t>15.3</a:t>
                      </a:r>
                      <a:r>
                        <a:rPr lang="en-GB" sz="1800" u="none" strike="noStrike" dirty="0" smtClean="0">
                          <a:solidFill>
                            <a:srgbClr val="FF0000"/>
                          </a:solidFill>
                          <a:effectLst/>
                          <a:latin typeface="Arial" panose="020B0604020202020204" pitchFamily="34" charset="0"/>
                          <a:cs typeface="Arial" panose="020B0604020202020204" pitchFamily="34" charset="0"/>
                        </a:rPr>
                        <a:t>▼</a:t>
                      </a:r>
                      <a:endParaRPr lang="en-GB" sz="1800" b="0" i="0" u="none" strike="noStrike" dirty="0" smtClean="0">
                        <a:solidFill>
                          <a:srgbClr val="FF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0101">
                <a:tc>
                  <a:txBody>
                    <a:bodyPr/>
                    <a:lstStyle/>
                    <a:p>
                      <a:pPr algn="ctr" fontAlgn="b"/>
                      <a:r>
                        <a:rPr lang="en-GB" sz="1800" u="none" strike="noStrike">
                          <a:effectLst/>
                          <a:latin typeface="Arial" panose="020B0604020202020204" pitchFamily="34" charset="0"/>
                          <a:cs typeface="Arial" panose="020B0604020202020204" pitchFamily="34" charset="0"/>
                        </a:rPr>
                        <a:t>19-64</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30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u="none" strike="noStrike" dirty="0" smtClean="0">
                          <a:effectLst/>
                          <a:latin typeface="Arial" panose="020B0604020202020204" pitchFamily="34" charset="0"/>
                          <a:cs typeface="Arial" panose="020B0604020202020204" pitchFamily="34" charset="0"/>
                        </a:rPr>
                        <a:t>19.0</a:t>
                      </a:r>
                      <a:r>
                        <a:rPr lang="en-GB" sz="1800" u="none" strike="noStrike" dirty="0" smtClean="0">
                          <a:solidFill>
                            <a:srgbClr val="FF0000"/>
                          </a:solidFill>
                          <a:effectLst/>
                          <a:latin typeface="Arial" panose="020B0604020202020204" pitchFamily="34" charset="0"/>
                          <a:cs typeface="Arial" panose="020B0604020202020204" pitchFamily="34" charset="0"/>
                        </a:rPr>
                        <a:t>▼</a:t>
                      </a:r>
                      <a:endParaRPr lang="en-GB" sz="1800" b="0" i="0" u="none" strike="noStrike" dirty="0" smtClean="0">
                        <a:solidFill>
                          <a:srgbClr val="FF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0101">
                <a:tc>
                  <a:txBody>
                    <a:bodyPr/>
                    <a:lstStyle/>
                    <a:p>
                      <a:pPr algn="ctr" fontAlgn="b"/>
                      <a:r>
                        <a:rPr lang="en-GB" sz="1800" u="none" strike="noStrike">
                          <a:effectLst/>
                          <a:latin typeface="Arial" panose="020B0604020202020204" pitchFamily="34" charset="0"/>
                          <a:cs typeface="Arial" panose="020B0604020202020204" pitchFamily="34" charset="0"/>
                        </a:rPr>
                        <a:t>65+</a:t>
                      </a: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30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u="none" strike="noStrike" dirty="0" smtClean="0">
                          <a:effectLst/>
                          <a:latin typeface="Arial" panose="020B0604020202020204" pitchFamily="34" charset="0"/>
                          <a:cs typeface="Arial" panose="020B0604020202020204" pitchFamily="34" charset="0"/>
                        </a:rPr>
                        <a:t>17.5</a:t>
                      </a:r>
                      <a:r>
                        <a:rPr lang="en-GB" sz="1800" u="none" strike="noStrike" dirty="0" smtClean="0">
                          <a:solidFill>
                            <a:srgbClr val="FF0000"/>
                          </a:solidFill>
                          <a:effectLst/>
                          <a:latin typeface="Arial" panose="020B0604020202020204" pitchFamily="34" charset="0"/>
                          <a:cs typeface="Arial" panose="020B0604020202020204" pitchFamily="34" charset="0"/>
                        </a:rPr>
                        <a:t>▼</a:t>
                      </a:r>
                      <a:endParaRPr lang="en-GB" sz="1800" b="0" i="0" u="none" strike="noStrike" dirty="0" smtClean="0">
                        <a:solidFill>
                          <a:srgbClr val="FF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0101">
                <a:tc>
                  <a:txBody>
                    <a:bodyPr/>
                    <a:lstStyle/>
                    <a:p>
                      <a:pPr algn="ctr" fontAlgn="b"/>
                      <a:r>
                        <a:rPr lang="en-GB" sz="1800" u="none" strike="noStrike" dirty="0">
                          <a:effectLst/>
                          <a:latin typeface="Arial" panose="020B0604020202020204" pitchFamily="34" charset="0"/>
                          <a:cs typeface="Arial" panose="020B0604020202020204" pitchFamily="34" charset="0"/>
                        </a:rPr>
                        <a:t>75+</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30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u="none" strike="noStrike" dirty="0" smtClean="0">
                          <a:effectLst/>
                          <a:latin typeface="Arial" panose="020B0604020202020204" pitchFamily="34" charset="0"/>
                          <a:cs typeface="Arial" panose="020B0604020202020204" pitchFamily="34" charset="0"/>
                        </a:rPr>
                        <a:t>16.5</a:t>
                      </a:r>
                      <a:r>
                        <a:rPr lang="en-GB" sz="1800" u="none" strike="noStrike" dirty="0" smtClean="0">
                          <a:solidFill>
                            <a:srgbClr val="FF0000"/>
                          </a:solidFill>
                          <a:effectLst/>
                          <a:latin typeface="Arial" panose="020B0604020202020204" pitchFamily="34" charset="0"/>
                          <a:cs typeface="Arial" panose="020B0604020202020204" pitchFamily="34" charset="0"/>
                        </a:rPr>
                        <a:t>▼</a:t>
                      </a:r>
                      <a:endParaRPr lang="en-GB" sz="1800" b="0" i="0" u="none" strike="noStrike" dirty="0" smtClean="0">
                        <a:solidFill>
                          <a:srgbClr val="FF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Oval 4"/>
          <p:cNvSpPr/>
          <p:nvPr/>
        </p:nvSpPr>
        <p:spPr>
          <a:xfrm>
            <a:off x="10064056" y="4630462"/>
            <a:ext cx="1955548" cy="182071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FFC000"/>
              </a:solidFill>
            </a:endParaRPr>
          </a:p>
          <a:p>
            <a:pPr algn="ctr"/>
            <a:r>
              <a:rPr lang="en-GB" dirty="0" smtClean="0">
                <a:solidFill>
                  <a:srgbClr val="FFC000"/>
                </a:solidFill>
              </a:rPr>
              <a:t>NDNS </a:t>
            </a:r>
            <a:r>
              <a:rPr lang="en-GB" dirty="0"/>
              <a:t> </a:t>
            </a:r>
            <a:endParaRPr lang="en-GB" dirty="0" smtClean="0"/>
          </a:p>
          <a:p>
            <a:pPr algn="ctr"/>
            <a:r>
              <a:rPr lang="en-GB" dirty="0" smtClean="0"/>
              <a:t>31% adults &amp; 8% teens meet 5 A DAY</a:t>
            </a:r>
          </a:p>
          <a:p>
            <a:pPr algn="ctr"/>
            <a:endParaRPr lang="en-GB" dirty="0" smtClean="0"/>
          </a:p>
        </p:txBody>
      </p:sp>
      <p:sp>
        <p:nvSpPr>
          <p:cNvPr id="6" name="Oval 5"/>
          <p:cNvSpPr/>
          <p:nvPr/>
        </p:nvSpPr>
        <p:spPr>
          <a:xfrm>
            <a:off x="7879445" y="4610645"/>
            <a:ext cx="2043935" cy="184053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en-GB" dirty="0" smtClean="0"/>
          </a:p>
          <a:p>
            <a:pPr algn="ctr"/>
            <a:r>
              <a:rPr lang="en-GB" dirty="0" smtClean="0"/>
              <a:t>18% adults &amp; 15% children</a:t>
            </a:r>
          </a:p>
          <a:p>
            <a:pPr algn="ctr"/>
            <a:r>
              <a:rPr lang="en-GB" dirty="0" smtClean="0"/>
              <a:t>have no wholegrain consumption</a:t>
            </a:r>
          </a:p>
          <a:p>
            <a:pPr algn="ctr"/>
            <a:endParaRPr lang="en-GB" dirty="0" smtClean="0"/>
          </a:p>
        </p:txBody>
      </p:sp>
    </p:spTree>
    <p:extLst>
      <p:ext uri="{BB962C8B-B14F-4D97-AF65-F5344CB8AC3E}">
        <p14:creationId xmlns:p14="http://schemas.microsoft.com/office/powerpoint/2010/main" val="21525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in the news</a:t>
            </a:r>
            <a:endParaRPr lang="en-US" dirty="0"/>
          </a:p>
        </p:txBody>
      </p:sp>
      <p:pic>
        <p:nvPicPr>
          <p:cNvPr id="4" name="Picture 3"/>
          <p:cNvPicPr>
            <a:picLocks noChangeAspect="1"/>
          </p:cNvPicPr>
          <p:nvPr/>
        </p:nvPicPr>
        <p:blipFill>
          <a:blip r:embed="rId3"/>
          <a:stretch>
            <a:fillRect/>
          </a:stretch>
        </p:blipFill>
        <p:spPr>
          <a:xfrm>
            <a:off x="6242127" y="2547718"/>
            <a:ext cx="4905742" cy="1586927"/>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641677" y="3790366"/>
            <a:ext cx="4851156" cy="1283691"/>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267808" y="2655243"/>
            <a:ext cx="5352711" cy="858068"/>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272520" y="5516137"/>
            <a:ext cx="5703277" cy="824012"/>
          </a:xfrm>
          <a:prstGeom prst="rect">
            <a:avLst/>
          </a:prstGeom>
          <a:ln>
            <a:solidFill>
              <a:schemeClr val="tx1"/>
            </a:solidFill>
          </a:ln>
        </p:spPr>
      </p:pic>
      <p:pic>
        <p:nvPicPr>
          <p:cNvPr id="8" name="Picture 7"/>
          <p:cNvPicPr>
            <a:picLocks noChangeAspect="1"/>
          </p:cNvPicPr>
          <p:nvPr/>
        </p:nvPicPr>
        <p:blipFill>
          <a:blip r:embed="rId7"/>
          <a:stretch>
            <a:fillRect/>
          </a:stretch>
        </p:blipFill>
        <p:spPr>
          <a:xfrm>
            <a:off x="5909295" y="4356397"/>
            <a:ext cx="5975838" cy="838075"/>
          </a:xfrm>
          <a:prstGeom prst="rect">
            <a:avLst/>
          </a:prstGeom>
          <a:ln>
            <a:solidFill>
              <a:schemeClr val="tx1"/>
            </a:solidFill>
          </a:ln>
        </p:spPr>
      </p:pic>
      <p:pic>
        <p:nvPicPr>
          <p:cNvPr id="9" name="Picture 8"/>
          <p:cNvPicPr>
            <a:picLocks noChangeAspect="1"/>
          </p:cNvPicPr>
          <p:nvPr/>
        </p:nvPicPr>
        <p:blipFill>
          <a:blip r:embed="rId8"/>
          <a:stretch>
            <a:fillRect/>
          </a:stretch>
        </p:blipFill>
        <p:spPr>
          <a:xfrm>
            <a:off x="6092101" y="5416224"/>
            <a:ext cx="5610225" cy="923925"/>
          </a:xfrm>
          <a:prstGeom prst="rect">
            <a:avLst/>
          </a:prstGeom>
          <a:ln>
            <a:solidFill>
              <a:schemeClr val="tx1"/>
            </a:solidFill>
          </a:ln>
        </p:spPr>
      </p:pic>
    </p:spTree>
    <p:extLst>
      <p:ext uri="{BB962C8B-B14F-4D97-AF65-F5344CB8AC3E}">
        <p14:creationId xmlns:p14="http://schemas.microsoft.com/office/powerpoint/2010/main" val="31207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793" y="1103413"/>
            <a:ext cx="7674187" cy="5405453"/>
          </a:xfrm>
          <a:prstGeom prst="rect">
            <a:avLst/>
          </a:prstGeom>
          <a:ln w="12700">
            <a:solidFill>
              <a:schemeClr val="tx1"/>
            </a:solid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80076" y="1694096"/>
            <a:ext cx="2950751" cy="4224085"/>
          </a:xfrm>
          <a:prstGeom prst="rect">
            <a:avLst/>
          </a:prstGeom>
          <a:ln w="12700">
            <a:solidFill>
              <a:schemeClr val="tx1"/>
            </a:solidFill>
          </a:ln>
        </p:spPr>
      </p:pic>
      <p:sp>
        <p:nvSpPr>
          <p:cNvPr id="3" name="Rectangle 2"/>
          <p:cNvSpPr/>
          <p:nvPr/>
        </p:nvSpPr>
        <p:spPr>
          <a:xfrm>
            <a:off x="9725526" y="5918181"/>
            <a:ext cx="1989647"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hlinkClick r:id="rId5"/>
              </a:rPr>
              <a:t>BNF's 7-day meal plan</a:t>
            </a:r>
            <a:endParaRPr lang="en-GB" sz="1400" dirty="0">
              <a:latin typeface="Arial" panose="020B0604020202020204" pitchFamily="34" charset="0"/>
              <a:cs typeface="Arial" panose="020B0604020202020204" pitchFamily="34" charset="0"/>
            </a:endParaRPr>
          </a:p>
        </p:txBody>
      </p:sp>
      <p:sp>
        <p:nvSpPr>
          <p:cNvPr id="6" name="Rectangle 5"/>
          <p:cNvSpPr/>
          <p:nvPr/>
        </p:nvSpPr>
        <p:spPr>
          <a:xfrm>
            <a:off x="9725525" y="6201089"/>
            <a:ext cx="1805302" cy="307777"/>
          </a:xfrm>
          <a:prstGeom prst="rect">
            <a:avLst/>
          </a:prstGeom>
        </p:spPr>
        <p:txBody>
          <a:bodyPr wrap="none">
            <a:spAutoFit/>
          </a:bodyPr>
          <a:lstStyle/>
          <a:p>
            <a:r>
              <a:rPr lang="en-GB" sz="1400" dirty="0">
                <a:latin typeface="Arial" panose="020B0604020202020204" pitchFamily="34" charset="0"/>
                <a:cs typeface="Arial" panose="020B0604020202020204" pitchFamily="34" charset="0"/>
                <a:hlinkClick r:id="rId6"/>
              </a:rPr>
              <a:t>The fun way to fibre!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110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
            </a:r>
            <a:r>
              <a:rPr lang="en-US" dirty="0" smtClean="0"/>
              <a:t>lant-based diets</a:t>
            </a:r>
            <a:endParaRPr lang="en-US" dirty="0"/>
          </a:p>
        </p:txBody>
      </p:sp>
      <p:pic>
        <p:nvPicPr>
          <p:cNvPr id="4" name="Picture 3" descr="Eatwell pie-5.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3433" y="2140721"/>
            <a:ext cx="3433156" cy="4460742"/>
          </a:xfrm>
          <a:prstGeom prst="rect">
            <a:avLst/>
          </a:prstGeom>
        </p:spPr>
      </p:pic>
      <p:pic>
        <p:nvPicPr>
          <p:cNvPr id="5" name="Picture 4" descr="Eatwell pie-3.ps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3238" y="2571092"/>
            <a:ext cx="3972546" cy="3851478"/>
          </a:xfrm>
          <a:prstGeom prst="rect">
            <a:avLst/>
          </a:prstGeom>
        </p:spPr>
      </p:pic>
    </p:spTree>
    <p:extLst>
      <p:ext uri="{BB962C8B-B14F-4D97-AF65-F5344CB8AC3E}">
        <p14:creationId xmlns:p14="http://schemas.microsoft.com/office/powerpoint/2010/main" val="1975018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rise of plant-based diets</a:t>
            </a:r>
            <a:endParaRPr lang="en-US" dirty="0"/>
          </a:p>
        </p:txBody>
      </p:sp>
      <p:sp>
        <p:nvSpPr>
          <p:cNvPr id="3" name="Subtitle 2"/>
          <p:cNvSpPr>
            <a:spLocks noGrp="1"/>
          </p:cNvSpPr>
          <p:nvPr>
            <p:ph type="subTitle" idx="1"/>
          </p:nvPr>
        </p:nvSpPr>
        <p:spPr>
          <a:xfrm>
            <a:off x="1169276" y="2571092"/>
            <a:ext cx="5854979" cy="3600000"/>
          </a:xfrm>
        </p:spPr>
        <p:txBody>
          <a:bodyPr/>
          <a:lstStyle/>
          <a:p>
            <a:r>
              <a:rPr lang="en-GB" sz="2000" dirty="0"/>
              <a:t>In recent years, there has been an increase in the number of people following vegan, vegetarian and flexitarian diets. </a:t>
            </a:r>
            <a:endParaRPr lang="en-GB" sz="2000" dirty="0" smtClean="0"/>
          </a:p>
          <a:p>
            <a:r>
              <a:rPr lang="en-GB" sz="2000" dirty="0"/>
              <a:t>Plant-based diets </a:t>
            </a:r>
            <a:r>
              <a:rPr lang="en-GB" sz="2000" dirty="0" smtClean="0"/>
              <a:t>more generally are </a:t>
            </a:r>
            <a:r>
              <a:rPr lang="en-GB" sz="2000" dirty="0"/>
              <a:t>dietary patterns that have a greater emphasis on foods derived from plants (such as fruits and vegetables, wholegrains, pulses, nuts, seeds and oils</a:t>
            </a:r>
            <a:r>
              <a:rPr lang="en-GB" sz="2000" dirty="0" smtClean="0"/>
              <a:t>) but plant-based diets do not have to exclude animal derived foods completely.</a:t>
            </a:r>
          </a:p>
          <a:p>
            <a:r>
              <a:rPr lang="en-GB" sz="2000" dirty="0" smtClean="0"/>
              <a:t>This rise has been influenced </a:t>
            </a:r>
            <a:r>
              <a:rPr lang="en-GB" sz="2000" dirty="0"/>
              <a:t>by health, animal welfare, ethical and environmental concerns.</a:t>
            </a:r>
            <a:br>
              <a:rPr lang="en-GB" sz="2000" dirty="0"/>
            </a:br>
            <a:endParaRPr lang="en-GB" sz="2000" dirty="0"/>
          </a:p>
        </p:txBody>
      </p:sp>
      <p:pic>
        <p:nvPicPr>
          <p:cNvPr id="4" name="Picture 3" descr="Eatwell pie-2.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9025" y="1923798"/>
            <a:ext cx="2384683" cy="2892769"/>
          </a:xfrm>
          <a:prstGeom prst="rect">
            <a:avLst/>
          </a:prstGeom>
        </p:spPr>
      </p:pic>
      <p:pic>
        <p:nvPicPr>
          <p:cNvPr id="5" name="Picture 4" descr="Eatwell pie-1.ps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3822" y="3676784"/>
            <a:ext cx="2210904" cy="2798831"/>
          </a:xfrm>
          <a:prstGeom prst="rect">
            <a:avLst/>
          </a:prstGeom>
        </p:spPr>
      </p:pic>
      <p:pic>
        <p:nvPicPr>
          <p:cNvPr id="6" name="Picture 5" descr="Eatwell guide 2016 meat-fish items-10.psd"/>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22474" y="4875381"/>
            <a:ext cx="956480" cy="1164018"/>
          </a:xfrm>
          <a:prstGeom prst="rect">
            <a:avLst/>
          </a:prstGeom>
        </p:spPr>
      </p:pic>
      <p:pic>
        <p:nvPicPr>
          <p:cNvPr id="7" name="Picture 6" descr="Eatwell guide 2016 meat-fish items-5.psd"/>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74829" y="5039444"/>
            <a:ext cx="992573" cy="1164018"/>
          </a:xfrm>
          <a:prstGeom prst="rect">
            <a:avLst/>
          </a:prstGeom>
        </p:spPr>
      </p:pic>
      <p:pic>
        <p:nvPicPr>
          <p:cNvPr id="8" name="Picture 7" descr="Eatwell guide 2016 meat-fish items-9.psd"/>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009125" y="5252782"/>
            <a:ext cx="884293" cy="1164018"/>
          </a:xfrm>
          <a:prstGeom prst="rect">
            <a:avLst/>
          </a:prstGeom>
        </p:spPr>
      </p:pic>
      <p:pic>
        <p:nvPicPr>
          <p:cNvPr id="9" name="Picture 8" descr="Eatwell guide 2016 meat-fish items-4.psd"/>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106785" y="5272526"/>
            <a:ext cx="902340" cy="1058198"/>
          </a:xfrm>
          <a:prstGeom prst="rect">
            <a:avLst/>
          </a:prstGeom>
        </p:spPr>
      </p:pic>
    </p:spTree>
    <p:extLst>
      <p:ext uri="{BB962C8B-B14F-4D97-AF65-F5344CB8AC3E}">
        <p14:creationId xmlns:p14="http://schemas.microsoft.com/office/powerpoint/2010/main" val="2907340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benefits of plant-based diets</a:t>
            </a:r>
            <a:endParaRPr lang="en-US" dirty="0"/>
          </a:p>
        </p:txBody>
      </p:sp>
      <p:sp>
        <p:nvSpPr>
          <p:cNvPr id="3" name="Subtitle 2"/>
          <p:cNvSpPr>
            <a:spLocks noGrp="1"/>
          </p:cNvSpPr>
          <p:nvPr>
            <p:ph type="subTitle" idx="1"/>
          </p:nvPr>
        </p:nvSpPr>
        <p:spPr>
          <a:xfrm>
            <a:off x="1169276" y="2571092"/>
            <a:ext cx="7050897" cy="3600000"/>
          </a:xfrm>
        </p:spPr>
        <p:txBody>
          <a:bodyPr/>
          <a:lstStyle/>
          <a:p>
            <a:r>
              <a:rPr lang="en-GB" sz="2000" dirty="0"/>
              <a:t>High intakes of red and processed meat are associated with increased risk of colorectal </a:t>
            </a:r>
            <a:r>
              <a:rPr lang="en-GB" sz="2000" dirty="0" smtClean="0"/>
              <a:t>cancer.</a:t>
            </a:r>
          </a:p>
          <a:p>
            <a:r>
              <a:rPr lang="en-GB" sz="2000" dirty="0" smtClean="0"/>
              <a:t>People </a:t>
            </a:r>
            <a:r>
              <a:rPr lang="en-GB" sz="2000" dirty="0"/>
              <a:t>who follow vegetarian, vegan or Mediterranean-style diets appear to be at lower risk of heart disease, stroke and type 2 diabetes when compared with those following less healthy dietary patterns. </a:t>
            </a:r>
            <a:endParaRPr lang="en-GB" sz="2000" dirty="0" smtClean="0"/>
          </a:p>
          <a:p>
            <a:r>
              <a:rPr lang="en-GB" sz="2000" dirty="0" smtClean="0"/>
              <a:t>Diets </a:t>
            </a:r>
            <a:r>
              <a:rPr lang="en-GB" sz="2000" dirty="0"/>
              <a:t>that emphasise foods derived from plants tend to be higher in fruit and vegetables, wholegrains, nuts, seeds and pulses, and tend to provide higher amounts of dietary fibre, and lower amounts of saturated fat and free sugars. </a:t>
            </a:r>
            <a:endParaRPr lang="en-GB" sz="2000" dirty="0" smtClean="0"/>
          </a:p>
          <a:p>
            <a:endParaRPr lang="en-US" sz="20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24490" y="2666402"/>
            <a:ext cx="3622569" cy="2725107"/>
          </a:xfrm>
          <a:prstGeom prst="rect">
            <a:avLst/>
          </a:prstGeom>
        </p:spPr>
      </p:pic>
    </p:spTree>
    <p:extLst>
      <p:ext uri="{BB962C8B-B14F-4D97-AF65-F5344CB8AC3E}">
        <p14:creationId xmlns:p14="http://schemas.microsoft.com/office/powerpoint/2010/main" val="2140717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Not all plant-based diets are equal</a:t>
            </a:r>
          </a:p>
        </p:txBody>
      </p:sp>
      <p:sp>
        <p:nvSpPr>
          <p:cNvPr id="3" name="Subtitle 2"/>
          <p:cNvSpPr>
            <a:spLocks noGrp="1"/>
          </p:cNvSpPr>
          <p:nvPr>
            <p:ph type="subTitle" idx="1"/>
          </p:nvPr>
        </p:nvSpPr>
        <p:spPr>
          <a:xfrm>
            <a:off x="1169276" y="2571092"/>
            <a:ext cx="5956143" cy="3600000"/>
          </a:xfrm>
        </p:spPr>
        <p:txBody>
          <a:bodyPr/>
          <a:lstStyle/>
          <a:p>
            <a:r>
              <a:rPr lang="en-US" sz="2000" dirty="0" smtClean="0"/>
              <a:t>A plant-based diet can still </a:t>
            </a:r>
            <a:r>
              <a:rPr lang="en-GB" sz="2000" dirty="0" smtClean="0"/>
              <a:t>contain high amounts of food high </a:t>
            </a:r>
            <a:r>
              <a:rPr lang="en-GB" sz="2000" dirty="0"/>
              <a:t>in saturated fat, salt and free sugars</a:t>
            </a:r>
            <a:r>
              <a:rPr lang="en-GB" sz="2000" dirty="0" smtClean="0"/>
              <a:t>.</a:t>
            </a:r>
          </a:p>
          <a:p>
            <a:r>
              <a:rPr lang="en-GB" sz="2000" dirty="0" smtClean="0"/>
              <a:t>This </a:t>
            </a:r>
            <a:r>
              <a:rPr lang="en-GB" sz="2000" dirty="0"/>
              <a:t>can include savoury snacks, deep fried foods, cakes, biscuits, confectionary and sweet spreads. </a:t>
            </a:r>
            <a:endParaRPr lang="en-GB" sz="2000" dirty="0" smtClean="0"/>
          </a:p>
          <a:p>
            <a:r>
              <a:rPr lang="en-GB" sz="2000" dirty="0" smtClean="0"/>
              <a:t>A very </a:t>
            </a:r>
            <a:r>
              <a:rPr lang="en-GB" sz="2000" dirty="0"/>
              <a:t>restrictive plant-based diet that lacks variety may </a:t>
            </a:r>
            <a:r>
              <a:rPr lang="en-GB" sz="2000" dirty="0" smtClean="0"/>
              <a:t>also not </a:t>
            </a:r>
            <a:r>
              <a:rPr lang="en-GB" sz="2000" dirty="0"/>
              <a:t>provide all the nutrients needed for health</a:t>
            </a:r>
            <a:r>
              <a:rPr lang="en-GB" sz="2000" dirty="0" smtClean="0"/>
              <a:t>.</a:t>
            </a:r>
            <a:endParaRPr lang="en-US" sz="2000" dirty="0"/>
          </a:p>
        </p:txBody>
      </p:sp>
      <p:grpSp>
        <p:nvGrpSpPr>
          <p:cNvPr id="4" name="Group 3"/>
          <p:cNvGrpSpPr/>
          <p:nvPr/>
        </p:nvGrpSpPr>
        <p:grpSpPr>
          <a:xfrm>
            <a:off x="7608077" y="3570671"/>
            <a:ext cx="4141100" cy="2600421"/>
            <a:chOff x="5794946" y="4529436"/>
            <a:chExt cx="3068323" cy="1836162"/>
          </a:xfrm>
        </p:grpSpPr>
        <p:pic>
          <p:nvPicPr>
            <p:cNvPr id="5" name="Picture 4" descr="Eatwell guide 2016 sugary items-1.ps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78616" y="4529436"/>
              <a:ext cx="796626" cy="1078763"/>
            </a:xfrm>
            <a:prstGeom prst="rect">
              <a:avLst/>
            </a:prstGeom>
          </p:spPr>
        </p:pic>
        <p:pic>
          <p:nvPicPr>
            <p:cNvPr id="6" name="Picture 5" descr="Eatwell guide 2016 sugary items-2.ps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9780" y="4710991"/>
              <a:ext cx="844906" cy="980694"/>
            </a:xfrm>
            <a:prstGeom prst="rect">
              <a:avLst/>
            </a:prstGeom>
          </p:spPr>
        </p:pic>
        <p:pic>
          <p:nvPicPr>
            <p:cNvPr id="7" name="Picture 6" descr="Eatwell guide 2016 sugary items-4.ps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8658" y="5479230"/>
              <a:ext cx="714895" cy="739833"/>
            </a:xfrm>
            <a:prstGeom prst="rect">
              <a:avLst/>
            </a:prstGeom>
          </p:spPr>
        </p:pic>
        <p:pic>
          <p:nvPicPr>
            <p:cNvPr id="8" name="Picture 7" descr="Eatwell guide 2016 sugary items-5.psd"/>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82175" y="5157026"/>
              <a:ext cx="865022" cy="809701"/>
            </a:xfrm>
            <a:prstGeom prst="rect">
              <a:avLst/>
            </a:prstGeom>
          </p:spPr>
        </p:pic>
        <p:pic>
          <p:nvPicPr>
            <p:cNvPr id="9" name="Picture 8" descr="Eatwell guide 2016 sugary items-6.psd"/>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94946" y="5633693"/>
              <a:ext cx="865022" cy="678942"/>
            </a:xfrm>
            <a:prstGeom prst="rect">
              <a:avLst/>
            </a:prstGeom>
          </p:spPr>
        </p:pic>
        <p:pic>
          <p:nvPicPr>
            <p:cNvPr id="10" name="Picture 9" descr="Eatwell guide 2016 sugary items-7.psd"/>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304758" y="5691685"/>
              <a:ext cx="865022" cy="673913"/>
            </a:xfrm>
            <a:prstGeom prst="rect">
              <a:avLst/>
            </a:prstGeom>
          </p:spPr>
        </p:pic>
        <p:pic>
          <p:nvPicPr>
            <p:cNvPr id="11" name="Picture 10" descr="Eatwell guide 2016 sugary items-3.psd"/>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911745" y="5527836"/>
              <a:ext cx="951524" cy="669386"/>
            </a:xfrm>
            <a:prstGeom prst="rect">
              <a:avLst/>
            </a:prstGeom>
          </p:spPr>
        </p:pic>
      </p:grpSp>
    </p:spTree>
    <p:extLst>
      <p:ext uri="{BB962C8B-B14F-4D97-AF65-F5344CB8AC3E}">
        <p14:creationId xmlns:p14="http://schemas.microsoft.com/office/powerpoint/2010/main" val="142015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about meat, fish and dairy?</a:t>
            </a:r>
            <a:endParaRPr lang="en-GB" dirty="0"/>
          </a:p>
        </p:txBody>
      </p:sp>
      <p:sp>
        <p:nvSpPr>
          <p:cNvPr id="3" name="Subtitle 2"/>
          <p:cNvSpPr>
            <a:spLocks noGrp="1"/>
          </p:cNvSpPr>
          <p:nvPr>
            <p:ph type="subTitle" idx="1"/>
          </p:nvPr>
        </p:nvSpPr>
        <p:spPr>
          <a:xfrm>
            <a:off x="1169276" y="2571092"/>
            <a:ext cx="7189720" cy="3600000"/>
          </a:xfrm>
        </p:spPr>
        <p:txBody>
          <a:bodyPr/>
          <a:lstStyle/>
          <a:p>
            <a:r>
              <a:rPr lang="en-GB" sz="2000" dirty="0"/>
              <a:t>A</a:t>
            </a:r>
            <a:r>
              <a:rPr lang="en-GB" sz="2000" dirty="0" smtClean="0"/>
              <a:t>nimal </a:t>
            </a:r>
            <a:r>
              <a:rPr lang="en-GB" sz="2000" dirty="0"/>
              <a:t>food </a:t>
            </a:r>
            <a:r>
              <a:rPr lang="en-GB" sz="2000" dirty="0" smtClean="0"/>
              <a:t>sources, such as meat and dairy, </a:t>
            </a:r>
            <a:r>
              <a:rPr lang="en-GB" sz="2000" dirty="0"/>
              <a:t>make an important contribution to some nutrients in the UK </a:t>
            </a:r>
            <a:r>
              <a:rPr lang="en-GB" sz="2000" dirty="0" smtClean="0"/>
              <a:t>diet.</a:t>
            </a:r>
          </a:p>
          <a:p>
            <a:r>
              <a:rPr lang="en-GB" sz="2000" dirty="0"/>
              <a:t>V</a:t>
            </a:r>
            <a:r>
              <a:rPr lang="en-GB" sz="2000" dirty="0" smtClean="0"/>
              <a:t>itamin </a:t>
            </a:r>
            <a:r>
              <a:rPr lang="en-GB" sz="2000" dirty="0"/>
              <a:t>B12 and vitamin D are naturally absent from most plant </a:t>
            </a:r>
            <a:r>
              <a:rPr lang="en-GB" sz="2000" dirty="0" smtClean="0"/>
              <a:t>foods.</a:t>
            </a:r>
          </a:p>
          <a:p>
            <a:r>
              <a:rPr lang="en-GB" sz="2000" dirty="0"/>
              <a:t>L</a:t>
            </a:r>
            <a:r>
              <a:rPr lang="en-GB" sz="2000" dirty="0" smtClean="0"/>
              <a:t>ong </a:t>
            </a:r>
            <a:r>
              <a:rPr lang="en-GB" sz="2000" dirty="0"/>
              <a:t>chain omega-3 fatty acids are found in highest amounts in oily </a:t>
            </a:r>
            <a:r>
              <a:rPr lang="en-GB" sz="2000" dirty="0" smtClean="0"/>
              <a:t>fish.</a:t>
            </a:r>
          </a:p>
          <a:p>
            <a:r>
              <a:rPr lang="en-GB" sz="2000" dirty="0" smtClean="0"/>
              <a:t>Iodine is </a:t>
            </a:r>
            <a:r>
              <a:rPr lang="en-GB" sz="2000" dirty="0"/>
              <a:t>found in highest amounts in seafood, dairy foods and </a:t>
            </a:r>
            <a:r>
              <a:rPr lang="en-GB" sz="2000" dirty="0" smtClean="0"/>
              <a:t>eggs.</a:t>
            </a:r>
          </a:p>
          <a:p>
            <a:r>
              <a:rPr lang="en-GB" sz="2000" dirty="0" smtClean="0"/>
              <a:t>Iron </a:t>
            </a:r>
            <a:r>
              <a:rPr lang="en-GB" sz="2000" dirty="0"/>
              <a:t>and zinc are more easily absorbed from animal than plant </a:t>
            </a:r>
            <a:r>
              <a:rPr lang="en-GB" sz="2000" dirty="0" smtClean="0"/>
              <a:t>foods.</a:t>
            </a:r>
            <a:endParaRPr lang="en-GB" sz="2000" dirty="0"/>
          </a:p>
        </p:txBody>
      </p:sp>
      <p:pic>
        <p:nvPicPr>
          <p:cNvPr id="4" name="Picture 3" descr="Eatwell pie-5.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3027" y="1708649"/>
            <a:ext cx="2326247" cy="3022522"/>
          </a:xfrm>
          <a:prstGeom prst="rect">
            <a:avLst/>
          </a:prstGeom>
        </p:spPr>
      </p:pic>
      <p:pic>
        <p:nvPicPr>
          <p:cNvPr id="5" name="Picture 4" descr="Eatwell pie-3.ps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93962" y="3640346"/>
            <a:ext cx="2691729" cy="2609695"/>
          </a:xfrm>
          <a:prstGeom prst="rect">
            <a:avLst/>
          </a:prstGeom>
        </p:spPr>
      </p:pic>
    </p:spTree>
    <p:extLst>
      <p:ext uri="{BB962C8B-B14F-4D97-AF65-F5344CB8AC3E}">
        <p14:creationId xmlns:p14="http://schemas.microsoft.com/office/powerpoint/2010/main" val="277391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varied and balanced diet</a:t>
            </a:r>
            <a:endParaRPr lang="en-US" dirty="0"/>
          </a:p>
        </p:txBody>
      </p:sp>
      <p:sp>
        <p:nvSpPr>
          <p:cNvPr id="3" name="Subtitle 2"/>
          <p:cNvSpPr>
            <a:spLocks noGrp="1"/>
          </p:cNvSpPr>
          <p:nvPr>
            <p:ph type="subTitle" idx="1"/>
          </p:nvPr>
        </p:nvSpPr>
        <p:spPr>
          <a:xfrm>
            <a:off x="1169276" y="2571092"/>
            <a:ext cx="4946852" cy="3600000"/>
          </a:xfrm>
        </p:spPr>
        <p:txBody>
          <a:bodyPr/>
          <a:lstStyle/>
          <a:p>
            <a:pPr marL="0" indent="0">
              <a:buNone/>
            </a:pPr>
            <a:r>
              <a:rPr lang="en-GB" sz="2000" dirty="0" smtClean="0"/>
              <a:t>A healthy, varied and balanced diet includes:</a:t>
            </a:r>
          </a:p>
          <a:p>
            <a:r>
              <a:rPr lang="en-GB" sz="2000" dirty="0" smtClean="0"/>
              <a:t>eating </a:t>
            </a:r>
            <a:r>
              <a:rPr lang="en-GB" sz="2000" dirty="0"/>
              <a:t>plenty of fruit and </a:t>
            </a:r>
            <a:r>
              <a:rPr lang="en-GB" sz="2000" dirty="0" smtClean="0"/>
              <a:t>vegetables </a:t>
            </a:r>
            <a:r>
              <a:rPr lang="en-GB" sz="2000" dirty="0"/>
              <a:t>and </a:t>
            </a:r>
            <a:r>
              <a:rPr lang="en-GB" sz="2000" dirty="0" smtClean="0"/>
              <a:t>wholegrains;</a:t>
            </a:r>
          </a:p>
          <a:p>
            <a:r>
              <a:rPr lang="en-GB" sz="2000" dirty="0" smtClean="0"/>
              <a:t>trying </a:t>
            </a:r>
            <a:r>
              <a:rPr lang="en-GB" sz="2000" dirty="0"/>
              <a:t>to cut back on foods high in free sugars and </a:t>
            </a:r>
            <a:r>
              <a:rPr lang="en-GB" sz="2000" dirty="0" smtClean="0"/>
              <a:t>salt;</a:t>
            </a:r>
          </a:p>
          <a:p>
            <a:r>
              <a:rPr lang="en-GB" sz="2000" dirty="0" smtClean="0"/>
              <a:t>swapping </a:t>
            </a:r>
            <a:r>
              <a:rPr lang="en-GB" sz="2000" dirty="0"/>
              <a:t>foods with a high proportion of saturated fats for those rich in unsaturated </a:t>
            </a:r>
            <a:r>
              <a:rPr lang="en-GB" sz="2000" dirty="0" smtClean="0"/>
              <a:t>fats;</a:t>
            </a:r>
          </a:p>
          <a:p>
            <a:r>
              <a:rPr lang="en-GB" sz="2000" dirty="0" smtClean="0"/>
              <a:t>following the basic healthy eating principles as depicted in the </a:t>
            </a:r>
            <a:r>
              <a:rPr lang="en-GB" sz="2000" dirty="0" err="1" smtClean="0"/>
              <a:t>Eatwell</a:t>
            </a:r>
            <a:r>
              <a:rPr lang="en-GB" sz="2000" dirty="0" smtClean="0"/>
              <a:t> Guide.</a:t>
            </a:r>
            <a:endParaRPr lang="en-GB" sz="2000" dirty="0"/>
          </a:p>
          <a:p>
            <a:endParaRPr lang="en-US" sz="2000" dirty="0"/>
          </a:p>
        </p:txBody>
      </p:sp>
      <p:pic>
        <p:nvPicPr>
          <p:cNvPr id="4" name="Picture 3" descr="S:\Shared\BNF Photographs\Eatwell Guide 2016\UPDATED Eatwell guide 2016 FINAL MAR23-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49041" y="2498634"/>
            <a:ext cx="5615195" cy="374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779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Food – a fact of life resources</a:t>
            </a:r>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3340" y="2452606"/>
            <a:ext cx="5166276" cy="2884504"/>
          </a:xfrm>
          <a:prstGeom prst="rect">
            <a:avLst/>
          </a:prstGeom>
          <a:ln w="19050">
            <a:solidFill>
              <a:srgbClr val="EA4679"/>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1649" y="1824778"/>
            <a:ext cx="3010161" cy="4206605"/>
          </a:xfrm>
          <a:prstGeom prst="rect">
            <a:avLst/>
          </a:prstGeom>
          <a:ln w="19050">
            <a:solidFill>
              <a:srgbClr val="EA4679"/>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5033" y="2373236"/>
            <a:ext cx="3656406" cy="3429032"/>
          </a:xfrm>
          <a:prstGeom prst="rect">
            <a:avLst/>
          </a:prstGeom>
          <a:ln w="22225">
            <a:solidFill>
              <a:srgbClr val="EA4679"/>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16651" y="2544778"/>
            <a:ext cx="2869995" cy="4085302"/>
          </a:xfrm>
          <a:prstGeom prst="rect">
            <a:avLst/>
          </a:prstGeom>
          <a:ln w="22225">
            <a:solidFill>
              <a:srgbClr val="EA4679"/>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17168" y="2758355"/>
            <a:ext cx="4876524" cy="3387585"/>
          </a:xfrm>
          <a:prstGeom prst="rect">
            <a:avLst/>
          </a:prstGeom>
          <a:ln w="22225">
            <a:solidFill>
              <a:srgbClr val="EA4679"/>
            </a:solidFill>
          </a:ln>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1024" y="3235597"/>
            <a:ext cx="4227456" cy="2973097"/>
          </a:xfrm>
          <a:prstGeom prst="rect">
            <a:avLst/>
          </a:prstGeom>
        </p:spPr>
      </p:pic>
      <p:pic>
        <p:nvPicPr>
          <p:cNvPr id="3" name="Picture 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42755" y="2997635"/>
            <a:ext cx="5825550" cy="3211059"/>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8130" y="3951032"/>
            <a:ext cx="5926849" cy="2772155"/>
          </a:xfrm>
          <a:prstGeom prst="rect">
            <a:avLst/>
          </a:prstGeom>
        </p:spPr>
      </p:pic>
    </p:spTree>
    <p:extLst>
      <p:ext uri="{BB962C8B-B14F-4D97-AF65-F5344CB8AC3E}">
        <p14:creationId xmlns:p14="http://schemas.microsoft.com/office/powerpoint/2010/main" val="42683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700" dirty="0"/>
              <a:t>For further information, go to:</a:t>
            </a:r>
          </a:p>
          <a:p>
            <a:pPr marL="0" indent="0" algn="ctr">
              <a:buNone/>
            </a:pPr>
            <a:r>
              <a:rPr lang="en-GB" sz="2700" dirty="0"/>
              <a:t>www.foodafactoflife.org.uk</a:t>
            </a:r>
          </a:p>
        </p:txBody>
      </p:sp>
      <p:sp>
        <p:nvSpPr>
          <p:cNvPr id="4" name="Rectangle 3"/>
          <p:cNvSpPr/>
          <p:nvPr/>
        </p:nvSpPr>
        <p:spPr>
          <a:xfrm>
            <a:off x="724676" y="581132"/>
            <a:ext cx="917510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C33D86"/>
                </a:solidFill>
                <a:effectLst/>
                <a:uLnTx/>
                <a:uFillTx/>
                <a:latin typeface="Arial" charset="0"/>
                <a:ea typeface="+mn-ea"/>
                <a:cs typeface="Arial" charset="0"/>
              </a:rPr>
              <a:t>The Eatwell Guide</a:t>
            </a:r>
            <a:r>
              <a:rPr kumimoji="0" lang="en-GB" sz="2800" b="1" i="0" u="none" strike="noStrike" kern="1200" cap="none" spc="0" normalizeH="0" noProof="0" dirty="0" smtClean="0">
                <a:ln>
                  <a:noFill/>
                </a:ln>
                <a:solidFill>
                  <a:srgbClr val="C33D86"/>
                </a:solidFill>
                <a:effectLst/>
                <a:uLnTx/>
                <a:uFillTx/>
                <a:latin typeface="Arial" charset="0"/>
                <a:ea typeface="+mn-ea"/>
                <a:cs typeface="Arial" charset="0"/>
              </a:rPr>
              <a:t> – an in-depth look at healthy eating and nutrition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123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 levels of overweight and obesity</a:t>
            </a:r>
            <a:endParaRPr lang="en-US" dirty="0"/>
          </a:p>
        </p:txBody>
      </p:sp>
      <p:grpSp>
        <p:nvGrpSpPr>
          <p:cNvPr id="4" name="Group 3"/>
          <p:cNvGrpSpPr/>
          <p:nvPr/>
        </p:nvGrpSpPr>
        <p:grpSpPr>
          <a:xfrm>
            <a:off x="457200" y="2083407"/>
            <a:ext cx="5741377" cy="2450631"/>
            <a:chOff x="4741954" y="3454155"/>
            <a:chExt cx="6122494" cy="2374872"/>
          </a:xfrm>
        </p:grpSpPr>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9270" y="3579627"/>
              <a:ext cx="236942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741954" y="4942314"/>
              <a:ext cx="2880320" cy="628088"/>
            </a:xfrm>
            <a:prstGeom prst="rect">
              <a:avLst/>
            </a:prstGeom>
          </p:spPr>
          <p:txBody>
            <a:bodyPr wrap="square">
              <a:spAutoFit/>
            </a:bodyPr>
            <a:lstStyle/>
            <a:p>
              <a:pPr algn="ctr"/>
              <a:r>
                <a:rPr lang="en-GB" sz="1400" b="1" dirty="0">
                  <a:latin typeface="Arial" panose="020B0604020202020204" pitchFamily="34" charset="0"/>
                  <a:cs typeface="Arial" panose="020B0604020202020204" pitchFamily="34" charset="0"/>
                </a:rPr>
                <a:t>1 in 5 </a:t>
              </a:r>
              <a:r>
                <a:rPr lang="en-GB" sz="1400" dirty="0">
                  <a:latin typeface="Arial" panose="020B0604020202020204" pitchFamily="34" charset="0"/>
                  <a:cs typeface="Arial" panose="020B0604020202020204" pitchFamily="34" charset="0"/>
                </a:rPr>
                <a:t>children starts school overweight or </a:t>
              </a:r>
              <a:r>
                <a:rPr lang="en-GB" sz="1400" dirty="0" smtClean="0">
                  <a:latin typeface="Arial" panose="020B0604020202020204" pitchFamily="34" charset="0"/>
                  <a:cs typeface="Arial" panose="020B0604020202020204" pitchFamily="34" charset="0"/>
                </a:rPr>
                <a:t>obese.</a:t>
              </a:r>
              <a:endParaRPr lang="en-GB" sz="14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486370" y="3454155"/>
              <a:ext cx="1697486" cy="154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858419" y="4942314"/>
              <a:ext cx="3006029" cy="886713"/>
            </a:xfrm>
            <a:prstGeom prst="rect">
              <a:avLst/>
            </a:prstGeom>
          </p:spPr>
          <p:txBody>
            <a:bodyPr wrap="square">
              <a:spAutoFit/>
            </a:bodyPr>
            <a:lstStyle/>
            <a:p>
              <a:pPr algn="ctr"/>
              <a:r>
                <a:rPr lang="en-GB" sz="1400" dirty="0">
                  <a:latin typeface="Arial" panose="020B0604020202020204" pitchFamily="34" charset="0"/>
                  <a:cs typeface="Arial" panose="020B0604020202020204" pitchFamily="34" charset="0"/>
                </a:rPr>
                <a:t>By the time children leave primary school, </a:t>
              </a:r>
              <a:r>
                <a:rPr lang="en-GB" sz="1400" b="1" dirty="0" smtClean="0">
                  <a:latin typeface="Arial" panose="020B0604020202020204" pitchFamily="34" charset="0"/>
                  <a:cs typeface="Arial" panose="020B0604020202020204" pitchFamily="34" charset="0"/>
                </a:rPr>
                <a:t>1 </a:t>
              </a:r>
              <a:r>
                <a:rPr lang="en-GB" sz="1400" b="1" dirty="0">
                  <a:latin typeface="Arial" panose="020B0604020202020204" pitchFamily="34" charset="0"/>
                  <a:cs typeface="Arial" panose="020B0604020202020204" pitchFamily="34" charset="0"/>
                </a:rPr>
                <a:t>in 3 </a:t>
              </a:r>
              <a:r>
                <a:rPr lang="en-GB" sz="1400" dirty="0" smtClean="0">
                  <a:latin typeface="Arial" panose="020B0604020202020204" pitchFamily="34" charset="0"/>
                  <a:cs typeface="Arial" panose="020B0604020202020204" pitchFamily="34" charset="0"/>
                </a:rPr>
                <a:t>are overweight </a:t>
              </a:r>
              <a:r>
                <a:rPr lang="en-GB" sz="1400" dirty="0">
                  <a:latin typeface="Arial" panose="020B0604020202020204" pitchFamily="34" charset="0"/>
                  <a:cs typeface="Arial" panose="020B0604020202020204" pitchFamily="34" charset="0"/>
                </a:rPr>
                <a:t>or obese</a:t>
              </a:r>
              <a:r>
                <a:rPr lang="en-GB" sz="1400" b="1" dirty="0">
                  <a:latin typeface="Arial" panose="020B0604020202020204" pitchFamily="34" charset="0"/>
                  <a:cs typeface="Arial" panose="020B0604020202020204" pitchFamily="34" charset="0"/>
                </a:rPr>
                <a:t>.</a:t>
              </a:r>
            </a:p>
          </p:txBody>
        </p:sp>
        <p:sp>
          <p:nvSpPr>
            <p:cNvPr id="9" name="Right Arrow 8"/>
            <p:cNvSpPr/>
            <p:nvPr/>
          </p:nvSpPr>
          <p:spPr>
            <a:xfrm>
              <a:off x="7462375" y="4227699"/>
              <a:ext cx="792088" cy="216024"/>
            </a:xfrm>
            <a:prstGeom prst="rightArrow">
              <a:avLst/>
            </a:prstGeom>
            <a:solidFill>
              <a:srgbClr val="CDD060"/>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46780" y="5148222"/>
            <a:ext cx="36766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282756" y="4311356"/>
            <a:ext cx="4818383" cy="235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974472" y="2164348"/>
            <a:ext cx="4713975" cy="2696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1"/>
          <p:cNvSpPr txBox="1">
            <a:spLocks/>
          </p:cNvSpPr>
          <p:nvPr/>
        </p:nvSpPr>
        <p:spPr>
          <a:xfrm>
            <a:off x="184323" y="6030266"/>
            <a:ext cx="3093504" cy="528910"/>
          </a:xfrm>
          <a:prstGeom prst="rect">
            <a:avLst/>
          </a:prstGeom>
        </p:spPr>
        <p:txBody>
          <a:bodyPr lIns="0" tIns="0" rIns="0" bIns="0" numCol="1" anchor="t">
            <a:normAutofit/>
          </a:bodyPr>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1200" dirty="0" smtClean="0">
                <a:hlinkClick r:id="rId8"/>
              </a:rPr>
              <a:t>NDNS 2018</a:t>
            </a:r>
            <a:r>
              <a:rPr lang="en-GB" sz="1200" dirty="0" smtClean="0"/>
              <a:t>, </a:t>
            </a:r>
          </a:p>
          <a:p>
            <a:pPr marL="0" indent="0">
              <a:buFont typeface="Arial" charset="0"/>
              <a:buNone/>
            </a:pPr>
            <a:r>
              <a:rPr lang="en-GB" sz="1200" dirty="0" smtClean="0">
                <a:hlinkClick r:id="rId9"/>
              </a:rPr>
              <a:t>Health Survey England 2017 </a:t>
            </a:r>
            <a:endParaRPr lang="en-US" sz="2000" dirty="0" smtClean="0"/>
          </a:p>
          <a:p>
            <a:pPr marL="0" indent="0">
              <a:buFont typeface="Arial" charset="0"/>
              <a:buNone/>
            </a:pPr>
            <a:endParaRPr lang="en-US" sz="2000" dirty="0"/>
          </a:p>
        </p:txBody>
      </p:sp>
    </p:spTree>
    <p:extLst>
      <p:ext uri="{BB962C8B-B14F-4D97-AF65-F5344CB8AC3E}">
        <p14:creationId xmlns:p14="http://schemas.microsoft.com/office/powerpoint/2010/main" val="34386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Diet impacts our health</a:t>
            </a:r>
          </a:p>
        </p:txBody>
      </p:sp>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9480" y="2279267"/>
            <a:ext cx="4563045" cy="37985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015" y="2279267"/>
            <a:ext cx="4588527" cy="37985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9048105F-E6C6-4824-9D18-6C0582BDA4A2}"/>
              </a:ext>
            </a:extLst>
          </p:cNvPr>
          <p:cNvSpPr txBox="1"/>
          <p:nvPr/>
        </p:nvSpPr>
        <p:spPr>
          <a:xfrm>
            <a:off x="8321703" y="6211178"/>
            <a:ext cx="3870297"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Source: PHE (2017) Health profile for England</a:t>
            </a:r>
          </a:p>
        </p:txBody>
      </p:sp>
      <p:sp>
        <p:nvSpPr>
          <p:cNvPr id="7" name="Rectangle 6"/>
          <p:cNvSpPr/>
          <p:nvPr/>
        </p:nvSpPr>
        <p:spPr>
          <a:xfrm>
            <a:off x="497845" y="3184278"/>
            <a:ext cx="4158762" cy="3604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826032" y="3769449"/>
            <a:ext cx="2255809" cy="230832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00"/>
                </a:solidFill>
                <a:effectLst/>
                <a:uLnTx/>
                <a:uFillTx/>
                <a:latin typeface="Calibri" panose="020F0502020204030204" pitchFamily="34" charset="0"/>
                <a:ea typeface="+mn-ea"/>
                <a:cs typeface="+mn-cs"/>
              </a:rPr>
              <a:t>1 in 16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people have Type 1 or Type 2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diabetes. </a:t>
            </a:r>
            <a:r>
              <a:rPr kumimoji="0" 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Obesity accounts for 80-85%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of overall risk of developing Type 2 </a:t>
            </a:r>
            <a:r>
              <a:rPr kumimoji="0" 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rPr>
              <a:t>diabetes. </a:t>
            </a:r>
            <a:r>
              <a:rPr kumimoji="0" lang="en-US" sz="18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mn-cs"/>
              </a:rPr>
              <a:t>Diagnoses doubled since 2006.</a:t>
            </a:r>
            <a:endParaRPr kumimoji="0" lang="en-GB" sz="18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89862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 ageing population</a:t>
            </a:r>
          </a:p>
        </p:txBody>
      </p:sp>
      <p:pic>
        <p:nvPicPr>
          <p:cNvPr id="4" name="Content Placeholder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107" y="2260290"/>
            <a:ext cx="5811714" cy="428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51330" y="3267901"/>
            <a:ext cx="5723961" cy="2883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6145821" y="5213162"/>
            <a:ext cx="5899641" cy="11001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33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Opportunities for improved diets</a:t>
            </a:r>
          </a:p>
        </p:txBody>
      </p:sp>
      <p:grpSp>
        <p:nvGrpSpPr>
          <p:cNvPr id="5" name="Group 4"/>
          <p:cNvGrpSpPr/>
          <p:nvPr/>
        </p:nvGrpSpPr>
        <p:grpSpPr>
          <a:xfrm>
            <a:off x="6305498" y="2219934"/>
            <a:ext cx="5327116" cy="2153105"/>
            <a:chOff x="6905679" y="1923883"/>
            <a:chExt cx="5327116" cy="2153105"/>
          </a:xfrm>
        </p:grpSpPr>
        <p:pic>
          <p:nvPicPr>
            <p:cNvPr id="6" name="Picture 4" descr="C:\Users\AWhite\Downloads\shutterstock_53195848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05679" y="1923883"/>
              <a:ext cx="1322345" cy="21531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58868" y="2515172"/>
              <a:ext cx="4273927" cy="400110"/>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Low intake of fibre and wholegrains.</a:t>
              </a:r>
              <a:endParaRPr lang="en-GB" sz="2000" dirty="0">
                <a:latin typeface="Arial" panose="020B0604020202020204" pitchFamily="34" charset="0"/>
                <a:cs typeface="Arial" panose="020B0604020202020204" pitchFamily="34" charset="0"/>
              </a:endParaRPr>
            </a:p>
          </p:txBody>
        </p:sp>
      </p:grpSp>
      <p:grpSp>
        <p:nvGrpSpPr>
          <p:cNvPr id="8" name="Group 7"/>
          <p:cNvGrpSpPr/>
          <p:nvPr/>
        </p:nvGrpSpPr>
        <p:grpSpPr>
          <a:xfrm>
            <a:off x="628294" y="2444052"/>
            <a:ext cx="4593159" cy="1622912"/>
            <a:chOff x="3812221" y="4352551"/>
            <a:chExt cx="4593159" cy="1622912"/>
          </a:xfrm>
        </p:grpSpPr>
        <p:sp>
          <p:nvSpPr>
            <p:cNvPr id="9" name="TextBox 8"/>
            <p:cNvSpPr txBox="1"/>
            <p:nvPr/>
          </p:nvSpPr>
          <p:spPr>
            <a:xfrm>
              <a:off x="5636979" y="4652024"/>
              <a:ext cx="2768401" cy="1323439"/>
            </a:xfrm>
            <a:prstGeom prst="rect">
              <a:avLst/>
            </a:prstGeom>
            <a:noFill/>
          </p:spPr>
          <p:txBody>
            <a:bodyPr wrap="square" rtlCol="0">
              <a:spAutoFit/>
            </a:bodyPr>
            <a:lstStyle/>
            <a:p>
              <a:r>
                <a:rPr lang="en-GB" sz="2000" dirty="0" smtClean="0">
                  <a:latin typeface="Arial" panose="020B0604020202020204" pitchFamily="34" charset="0"/>
                  <a:cs typeface="Arial" panose="020B0604020202020204" pitchFamily="34" charset="0"/>
                </a:rPr>
                <a:t>Excess consumption of free sugars, salt, saturated fat and energy.</a:t>
              </a:r>
              <a:endParaRPr lang="en-GB" sz="2000" dirty="0">
                <a:latin typeface="Arial" panose="020B0604020202020204" pitchFamily="34" charset="0"/>
                <a:cs typeface="Arial" panose="020B0604020202020204" pitchFamily="34" charset="0"/>
              </a:endParaRPr>
            </a:p>
          </p:txBody>
        </p:sp>
        <p:pic>
          <p:nvPicPr>
            <p:cNvPr id="10" name="Picture 5" descr="C:\Users\AWhite\Downloads\shutterstock_1022508910.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12221" y="4352551"/>
              <a:ext cx="1697486" cy="15071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 Placeholder 1"/>
          <p:cNvSpPr txBox="1">
            <a:spLocks/>
          </p:cNvSpPr>
          <p:nvPr/>
        </p:nvSpPr>
        <p:spPr>
          <a:xfrm>
            <a:off x="9098496" y="6199888"/>
            <a:ext cx="3093504" cy="319431"/>
          </a:xfrm>
          <a:prstGeom prst="rect">
            <a:avLst/>
          </a:prstGeom>
        </p:spPr>
        <p:txBody>
          <a:bodyPr lIns="0" tIns="0" rIns="0" bIns="0" numCol="1" anchor="t">
            <a:normAutofit/>
          </a:bodyPr>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1200" dirty="0" smtClean="0">
                <a:hlinkClick r:id="rId5"/>
              </a:rPr>
              <a:t>NDNS 2018</a:t>
            </a:r>
            <a:endParaRPr lang="en-US" sz="1200" dirty="0" smtClean="0"/>
          </a:p>
          <a:p>
            <a:pPr marL="0" indent="0">
              <a:buFont typeface="Arial" charset="0"/>
              <a:buNone/>
            </a:pPr>
            <a:endParaRPr lang="en-US" sz="2000" dirty="0" smtClean="0"/>
          </a:p>
          <a:p>
            <a:pPr marL="0" indent="0">
              <a:buFont typeface="Arial" charset="0"/>
              <a:buNone/>
            </a:pPr>
            <a:endParaRPr lang="en-US" sz="2000" dirty="0"/>
          </a:p>
        </p:txBody>
      </p:sp>
      <p:grpSp>
        <p:nvGrpSpPr>
          <p:cNvPr id="12" name="Group 11"/>
          <p:cNvGrpSpPr/>
          <p:nvPr/>
        </p:nvGrpSpPr>
        <p:grpSpPr>
          <a:xfrm>
            <a:off x="2148254" y="4452329"/>
            <a:ext cx="3535733" cy="1642154"/>
            <a:chOff x="8393128" y="3862410"/>
            <a:chExt cx="3535733" cy="1642154"/>
          </a:xfrm>
        </p:grpSpPr>
        <p:pic>
          <p:nvPicPr>
            <p:cNvPr id="13"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393128" y="3862410"/>
              <a:ext cx="1355595" cy="164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9725437" y="4281459"/>
              <a:ext cx="2203424"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31% adults &amp; 8% teens meet 5 A </a:t>
              </a:r>
              <a:r>
                <a:rPr lang="en-GB" sz="2000" dirty="0" smtClean="0">
                  <a:latin typeface="Arial" panose="020B0604020202020204" pitchFamily="34" charset="0"/>
                  <a:cs typeface="Arial" panose="020B0604020202020204" pitchFamily="34" charset="0"/>
                </a:rPr>
                <a:t>DAY.</a:t>
              </a:r>
              <a:endParaRPr lang="en-GB" sz="2000" dirty="0">
                <a:latin typeface="Arial" panose="020B0604020202020204" pitchFamily="34" charset="0"/>
                <a:cs typeface="Arial" panose="020B0604020202020204" pitchFamily="34" charset="0"/>
              </a:endParaRPr>
            </a:p>
          </p:txBody>
        </p:sp>
      </p:grpSp>
      <p:grpSp>
        <p:nvGrpSpPr>
          <p:cNvPr id="15" name="Group 14"/>
          <p:cNvGrpSpPr/>
          <p:nvPr/>
        </p:nvGrpSpPr>
        <p:grpSpPr>
          <a:xfrm>
            <a:off x="6768032" y="4066964"/>
            <a:ext cx="5450982" cy="2085091"/>
            <a:chOff x="4065291" y="3731916"/>
            <a:chExt cx="5450982" cy="2085091"/>
          </a:xfrm>
        </p:grpSpPr>
        <p:sp>
          <p:nvSpPr>
            <p:cNvPr id="16" name="TextBox 15"/>
            <p:cNvSpPr txBox="1"/>
            <p:nvPr/>
          </p:nvSpPr>
          <p:spPr>
            <a:xfrm>
              <a:off x="4065291" y="5416897"/>
              <a:ext cx="5450982"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Low intakes of some vitamins and minerals.</a:t>
              </a:r>
            </a:p>
          </p:txBody>
        </p:sp>
        <p:pic>
          <p:nvPicPr>
            <p:cNvPr id="17" name="Picture 2" descr="Restaurant, Sign, Retro, Vintage, Icon, Logo, Food"/>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l="27554" t="36759" r="25212" b="17709"/>
            <a:stretch/>
          </p:blipFill>
          <p:spPr bwMode="auto">
            <a:xfrm>
              <a:off x="5549533" y="3731916"/>
              <a:ext cx="2385792" cy="1724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83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progression of food based models</a:t>
            </a:r>
            <a:endParaRPr lang="en-GB" dirty="0"/>
          </a:p>
        </p:txBody>
      </p:sp>
      <p:pic>
        <p:nvPicPr>
          <p:cNvPr id="1026" name="Picture 2" descr="Image result for the balance of good heal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914" y="2682214"/>
            <a:ext cx="3805174" cy="2968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balance of good healt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21836" y="2682214"/>
            <a:ext cx="4089451" cy="2876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1104" y="2705057"/>
            <a:ext cx="4106713" cy="2903263"/>
          </a:xfrm>
          <a:prstGeom prst="rect">
            <a:avLst/>
          </a:prstGeom>
        </p:spPr>
      </p:pic>
      <p:sp>
        <p:nvSpPr>
          <p:cNvPr id="8" name="TextBox 7"/>
          <p:cNvSpPr txBox="1"/>
          <p:nvPr/>
        </p:nvSpPr>
        <p:spPr>
          <a:xfrm>
            <a:off x="9519166" y="5643566"/>
            <a:ext cx="1210588"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2016</a:t>
            </a:r>
            <a:endParaRPr lang="en-GB" sz="3600" b="1" dirty="0">
              <a:latin typeface="Arial" panose="020B0604020202020204" pitchFamily="34" charset="0"/>
              <a:cs typeface="Arial" panose="020B0604020202020204" pitchFamily="34" charset="0"/>
            </a:endParaRPr>
          </a:p>
        </p:txBody>
      </p:sp>
      <p:sp>
        <p:nvSpPr>
          <p:cNvPr id="11" name="TextBox 10"/>
          <p:cNvSpPr txBox="1"/>
          <p:nvPr/>
        </p:nvSpPr>
        <p:spPr>
          <a:xfrm>
            <a:off x="5561267" y="5650249"/>
            <a:ext cx="1210588"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2007</a:t>
            </a:r>
            <a:endParaRPr lang="en-GB" sz="3600" b="1" dirty="0">
              <a:latin typeface="Arial" panose="020B0604020202020204" pitchFamily="34" charset="0"/>
              <a:cs typeface="Arial" panose="020B0604020202020204" pitchFamily="34" charset="0"/>
            </a:endParaRPr>
          </a:p>
        </p:txBody>
      </p:sp>
      <p:sp>
        <p:nvSpPr>
          <p:cNvPr id="12" name="TextBox 11"/>
          <p:cNvSpPr txBox="1"/>
          <p:nvPr/>
        </p:nvSpPr>
        <p:spPr>
          <a:xfrm>
            <a:off x="1625207" y="5685651"/>
            <a:ext cx="1210588" cy="646331"/>
          </a:xfrm>
          <a:prstGeom prst="rect">
            <a:avLst/>
          </a:prstGeom>
          <a:noFill/>
        </p:spPr>
        <p:txBody>
          <a:bodyPr wrap="none" rtlCol="0">
            <a:spAutoFit/>
          </a:bodyPr>
          <a:lstStyle/>
          <a:p>
            <a:r>
              <a:rPr lang="en-GB" sz="3600" b="1" dirty="0" smtClean="0">
                <a:latin typeface="Arial" panose="020B0604020202020204" pitchFamily="34" charset="0"/>
                <a:cs typeface="Arial" panose="020B0604020202020204" pitchFamily="34" charset="0"/>
              </a:rPr>
              <a:t>1994</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96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t>
            </a:r>
            <a:r>
              <a:rPr lang="en-US" dirty="0" err="1"/>
              <a:t>Eatwell</a:t>
            </a:r>
            <a:r>
              <a:rPr lang="en-US" dirty="0"/>
              <a:t> Guide</a:t>
            </a:r>
          </a:p>
        </p:txBody>
      </p:sp>
      <p:pic>
        <p:nvPicPr>
          <p:cNvPr id="4" name="Picture 3" descr="S:\Shared\BNF Photographs\Eatwell Guide 2016\UPDATED Eatwell guide 2016 FINAL MAR23-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3033" y="2283798"/>
            <a:ext cx="6339688" cy="422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155748" y="6204119"/>
            <a:ext cx="1648208" cy="307777"/>
          </a:xfrm>
          <a:prstGeom prst="rect">
            <a:avLst/>
          </a:prstGeom>
        </p:spPr>
        <p:txBody>
          <a:bodyPr wrap="none">
            <a:spAutoFit/>
          </a:bodyPr>
          <a:lstStyle/>
          <a:p>
            <a:r>
              <a:rPr lang="en-GB" sz="1400" dirty="0" smtClean="0">
                <a:latin typeface="Arial" panose="020B0604020202020204" pitchFamily="34" charset="0"/>
                <a:cs typeface="Arial" panose="020B0604020202020204" pitchFamily="34" charset="0"/>
                <a:hlinkClick r:id="rId4"/>
              </a:rPr>
              <a:t>The Eatwell Guide</a:t>
            </a:r>
            <a:endParaRPr lang="en-GB" sz="1400" dirty="0">
              <a:latin typeface="Arial" panose="020B0604020202020204" pitchFamily="34" charset="0"/>
              <a:cs typeface="Arial" panose="020B0604020202020204" pitchFamily="34" charset="0"/>
            </a:endParaRPr>
          </a:p>
        </p:txBody>
      </p:sp>
      <p:pic>
        <p:nvPicPr>
          <p:cNvPr id="6" name="Picture 5"/>
          <p:cNvPicPr/>
          <p:nvPr/>
        </p:nvPicPr>
        <p:blipFill>
          <a:blip r:embed="rId5">
            <a:extLst>
              <a:ext uri="{28A0092B-C50C-407E-A947-70E740481C1C}">
                <a14:useLocalDpi xmlns:a14="http://schemas.microsoft.com/office/drawing/2010/main"/>
              </a:ext>
            </a:extLst>
          </a:blip>
          <a:srcRect/>
          <a:stretch>
            <a:fillRect/>
          </a:stretch>
        </p:blipFill>
        <p:spPr bwMode="auto">
          <a:xfrm>
            <a:off x="7005035" y="2373732"/>
            <a:ext cx="4666505" cy="3414593"/>
          </a:xfrm>
          <a:prstGeom prst="rect">
            <a:avLst/>
          </a:prstGeom>
          <a:noFill/>
        </p:spPr>
      </p:pic>
    </p:spTree>
    <p:extLst>
      <p:ext uri="{BB962C8B-B14F-4D97-AF65-F5344CB8AC3E}">
        <p14:creationId xmlns:p14="http://schemas.microsoft.com/office/powerpoint/2010/main" val="305844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Fat</a:t>
            </a:r>
            <a:endParaRPr lang="en-US" dirty="0"/>
          </a:p>
        </p:txBody>
      </p:sp>
      <p:pic>
        <p:nvPicPr>
          <p:cNvPr id="7" name="Picture 6" descr="Eatwell pie-4.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874" y="3899140"/>
            <a:ext cx="3659929" cy="2241271"/>
          </a:xfrm>
          <a:prstGeom prst="rect">
            <a:avLst/>
          </a:prstGeom>
        </p:spPr>
      </p:pic>
      <p:grpSp>
        <p:nvGrpSpPr>
          <p:cNvPr id="8" name="Group 7"/>
          <p:cNvGrpSpPr/>
          <p:nvPr/>
        </p:nvGrpSpPr>
        <p:grpSpPr>
          <a:xfrm>
            <a:off x="6520538" y="1527068"/>
            <a:ext cx="2993295" cy="1801924"/>
            <a:chOff x="5794946" y="4529436"/>
            <a:chExt cx="3068323" cy="1836162"/>
          </a:xfrm>
        </p:grpSpPr>
        <p:pic>
          <p:nvPicPr>
            <p:cNvPr id="9" name="Picture 8" descr="Eatwell guide 2016 sugary items-1.psd"/>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78616" y="4529436"/>
              <a:ext cx="796626" cy="1078763"/>
            </a:xfrm>
            <a:prstGeom prst="rect">
              <a:avLst/>
            </a:prstGeom>
          </p:spPr>
        </p:pic>
        <p:pic>
          <p:nvPicPr>
            <p:cNvPr id="10" name="Picture 9" descr="Eatwell guide 2016 sugary items-2.ps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9780" y="4710991"/>
              <a:ext cx="844906" cy="980694"/>
            </a:xfrm>
            <a:prstGeom prst="rect">
              <a:avLst/>
            </a:prstGeom>
          </p:spPr>
        </p:pic>
        <p:pic>
          <p:nvPicPr>
            <p:cNvPr id="11" name="Picture 10" descr="Eatwell guide 2016 sugary items-4.ps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8658" y="5479230"/>
              <a:ext cx="714895" cy="739833"/>
            </a:xfrm>
            <a:prstGeom prst="rect">
              <a:avLst/>
            </a:prstGeom>
          </p:spPr>
        </p:pic>
        <p:pic>
          <p:nvPicPr>
            <p:cNvPr id="12" name="Picture 11" descr="Eatwell guide 2016 sugary items-5.psd"/>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82175" y="5157026"/>
              <a:ext cx="865022" cy="809701"/>
            </a:xfrm>
            <a:prstGeom prst="rect">
              <a:avLst/>
            </a:prstGeom>
          </p:spPr>
        </p:pic>
        <p:pic>
          <p:nvPicPr>
            <p:cNvPr id="13" name="Picture 12" descr="Eatwell guide 2016 sugary items-6.psd"/>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94946" y="5633693"/>
              <a:ext cx="865022" cy="678942"/>
            </a:xfrm>
            <a:prstGeom prst="rect">
              <a:avLst/>
            </a:prstGeom>
          </p:spPr>
        </p:pic>
        <p:pic>
          <p:nvPicPr>
            <p:cNvPr id="14" name="Picture 13" descr="Eatwell guide 2016 sugary items-7.psd"/>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04758" y="5691685"/>
              <a:ext cx="865022" cy="673913"/>
            </a:xfrm>
            <a:prstGeom prst="rect">
              <a:avLst/>
            </a:prstGeom>
          </p:spPr>
        </p:pic>
        <p:pic>
          <p:nvPicPr>
            <p:cNvPr id="15" name="Picture 14" descr="Eatwell guide 2016 sugary items-3.psd"/>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911745" y="5527836"/>
              <a:ext cx="951524" cy="669386"/>
            </a:xfrm>
            <a:prstGeom prst="rect">
              <a:avLst/>
            </a:prstGeom>
          </p:spPr>
        </p:pic>
      </p:grpSp>
      <p:pic>
        <p:nvPicPr>
          <p:cNvPr id="16" name="Picture 15" descr="Eatwell pie-3.ps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74139" y="2118948"/>
            <a:ext cx="2942395" cy="2852722"/>
          </a:xfrm>
          <a:prstGeom prst="rect">
            <a:avLst/>
          </a:prstGeom>
        </p:spPr>
      </p:pic>
      <p:pic>
        <p:nvPicPr>
          <p:cNvPr id="17" name="Picture 16" descr="Eatwell pie-5.psd"/>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11719" y="2283798"/>
            <a:ext cx="3345398" cy="4346716"/>
          </a:xfrm>
          <a:prstGeom prst="rect">
            <a:avLst/>
          </a:prstGeom>
        </p:spPr>
      </p:pic>
      <p:pic>
        <p:nvPicPr>
          <p:cNvPr id="18" name="Picture 17" descr="Eatwell pie-1.psd"/>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45644" y="3160612"/>
            <a:ext cx="2552735" cy="3231562"/>
          </a:xfrm>
          <a:prstGeom prst="rect">
            <a:avLst/>
          </a:prstGeom>
        </p:spPr>
      </p:pic>
    </p:spTree>
    <p:extLst>
      <p:ext uri="{BB962C8B-B14F-4D97-AF65-F5344CB8AC3E}">
        <p14:creationId xmlns:p14="http://schemas.microsoft.com/office/powerpoint/2010/main" val="238365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BNF Powerpoint Template - Widescreen</Template>
  <TotalTime>1279</TotalTime>
  <Words>1361</Words>
  <Application>Microsoft Office PowerPoint</Application>
  <PresentationFormat>Widescreen</PresentationFormat>
  <Paragraphs>172</Paragraphs>
  <Slides>28</Slides>
  <Notes>27</Notes>
  <HiddenSlides>0</HiddenSlides>
  <MMClips>0</MMClips>
  <ScaleCrop>false</ScaleCrop>
  <HeadingPairs>
    <vt:vector size="8" baseType="variant">
      <vt:variant>
        <vt:lpstr>Fonts Used</vt:lpstr>
      </vt:variant>
      <vt:variant>
        <vt:i4>2</vt:i4>
      </vt:variant>
      <vt:variant>
        <vt:lpstr>Theme</vt:lpstr>
      </vt:variant>
      <vt:variant>
        <vt:i4>6</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Custom Design</vt:lpstr>
      <vt:lpstr>1_Custom Design</vt:lpstr>
      <vt:lpstr>2_Custom Design</vt:lpstr>
      <vt:lpstr>3_Custom Design</vt:lpstr>
      <vt:lpstr>5_Custom Design</vt:lpstr>
      <vt:lpstr>Office Theme</vt:lpstr>
      <vt:lpstr>Worksheet</vt:lpstr>
      <vt:lpstr>The Eatwell Guide – an in-depth look at healthy eating and nutrition</vt:lpstr>
      <vt:lpstr>Nutrition in the news</vt:lpstr>
      <vt:lpstr>High levels of overweight and obesity</vt:lpstr>
      <vt:lpstr>Diet impacts our health</vt:lpstr>
      <vt:lpstr>An ageing population</vt:lpstr>
      <vt:lpstr>Opportunities for improved diets</vt:lpstr>
      <vt:lpstr>The progression of food based models</vt:lpstr>
      <vt:lpstr>The Eatwell Guide</vt:lpstr>
      <vt:lpstr>Fat</vt:lpstr>
      <vt:lpstr>Saturated and unsaturated fats</vt:lpstr>
      <vt:lpstr>Saturated fats and health</vt:lpstr>
      <vt:lpstr>Saturated fats and health</vt:lpstr>
      <vt:lpstr>Coconut oil</vt:lpstr>
      <vt:lpstr>Fatty acid composition of edible oils</vt:lpstr>
      <vt:lpstr>Cardiovascular Disease (CVD): Diet, Nutrition and Emerging Risk Factors</vt:lpstr>
      <vt:lpstr>Carbohydrate</vt:lpstr>
      <vt:lpstr>Free sugars</vt:lpstr>
      <vt:lpstr>Free sugars</vt:lpstr>
      <vt:lpstr>Fibre</vt:lpstr>
      <vt:lpstr>PowerPoint Presentation</vt:lpstr>
      <vt:lpstr>Plant-based diets</vt:lpstr>
      <vt:lpstr>The rise of plant-based diets</vt:lpstr>
      <vt:lpstr>Health benefits of plant-based diets</vt:lpstr>
      <vt:lpstr>Not all plant-based diets are equal</vt:lpstr>
      <vt:lpstr>What about meat, fish and dairy?</vt:lpstr>
      <vt:lpstr>Healthy, varied and balanced diet</vt:lpstr>
      <vt:lpstr>Food – a fact of life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92</cp:revision>
  <cp:lastPrinted>2019-09-19T12:37:07Z</cp:lastPrinted>
  <dcterms:created xsi:type="dcterms:W3CDTF">2017-10-26T16:07:58Z</dcterms:created>
  <dcterms:modified xsi:type="dcterms:W3CDTF">2019-09-23T14:12:30Z</dcterms:modified>
</cp:coreProperties>
</file>