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59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B6B189-F7D0-95A1-7BE2-5623A3C9CD38}" v="1" dt="2019-08-08T09:18:12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115" d="100"/>
          <a:sy n="115" d="100"/>
        </p:scale>
        <p:origin x="4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Meals with mince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7F92F-B466-4908-BC1F-2E36CC1C5D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/>
                <a:cs typeface="Arial"/>
              </a:rPr>
              <a:t>Evaluation criteria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35A2E-AC0F-4F24-B744-3533A108A1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735925" cy="3600000"/>
          </a:xfrm>
        </p:spPr>
        <p:txBody>
          <a:bodyPr/>
          <a:lstStyle/>
          <a:p>
            <a:pPr marL="0" indent="0" fontAlgn="base">
              <a:buNone/>
            </a:pPr>
            <a:r>
              <a:rPr lang="en-GB" sz="2000" dirty="0"/>
              <a:t>You will be asked to answer these questions following the challenge.</a:t>
            </a:r>
            <a:r>
              <a:rPr lang="en-US" sz="2000" dirty="0" smtClean="0"/>
              <a:t>​</a:t>
            </a:r>
          </a:p>
          <a:p>
            <a:pPr marL="0" indent="0" fontAlgn="base">
              <a:buNone/>
            </a:pPr>
            <a:endParaRPr lang="en-US" sz="2000" dirty="0"/>
          </a:p>
          <a:p>
            <a:pPr fontAlgn="base"/>
            <a:r>
              <a:rPr lang="en-GB" sz="2000" dirty="0"/>
              <a:t> What were my original aims?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 How does the finished recipe meet the aims?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 Describe any difficulties when making the recipe.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 What did I like best about this recipe?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 Did I finish on time?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 Does the recipe taste good and look inviting?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 What do other people think about my recipe?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 Can I improve this recipe in any way?</a:t>
            </a:r>
            <a:endParaRPr lang="en-US" sz="20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449" y="3578385"/>
            <a:ext cx="1840522" cy="276078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499" y="1716284"/>
            <a:ext cx="2564423" cy="170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327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/>
                <a:cs typeface="Arial"/>
              </a:rPr>
              <a:t>Meals with mince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/>
                <a:cs typeface="Arial"/>
              </a:rPr>
              <a:t>Meals with mince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180397" cy="3600000"/>
          </a:xfrm>
        </p:spPr>
        <p:txBody>
          <a:bodyPr/>
          <a:lstStyle/>
          <a:p>
            <a:pPr marL="0" indent="0" fontAlgn="base">
              <a:buNone/>
            </a:pPr>
            <a:r>
              <a:rPr lang="en-GB" sz="2000" dirty="0"/>
              <a:t>Beef, lamb and pork mince are popular and versatile</a:t>
            </a:r>
            <a:r>
              <a:rPr lang="en-US" sz="2000" dirty="0" smtClean="0"/>
              <a:t>​ </a:t>
            </a:r>
            <a:r>
              <a:rPr lang="en-GB" sz="2000" dirty="0" smtClean="0"/>
              <a:t>ingredients</a:t>
            </a:r>
            <a:r>
              <a:rPr lang="en-GB" sz="2000" dirty="0"/>
              <a:t>. In addition, they are relatively economical</a:t>
            </a:r>
            <a:r>
              <a:rPr lang="en-US" sz="2000" dirty="0" smtClean="0"/>
              <a:t>​ </a:t>
            </a:r>
            <a:r>
              <a:rPr lang="en-GB" sz="2000" dirty="0" smtClean="0"/>
              <a:t>and </a:t>
            </a:r>
            <a:r>
              <a:rPr lang="en-GB" sz="2000" dirty="0"/>
              <a:t>can be used in a variety of </a:t>
            </a:r>
            <a:r>
              <a:rPr lang="en-GB" sz="2000" dirty="0" smtClean="0"/>
              <a:t>dishes</a:t>
            </a:r>
            <a:r>
              <a:rPr lang="en-GB" sz="2000" dirty="0"/>
              <a:t>.</a:t>
            </a:r>
          </a:p>
          <a:p>
            <a:pPr marL="0" inden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endParaRPr lang="en-GB" sz="2000" dirty="0"/>
          </a:p>
        </p:txBody>
      </p:sp>
      <p:pic>
        <p:nvPicPr>
          <p:cNvPr id="4" name="Picture 5" descr="beef mince1">
            <a:extLst>
              <a:ext uri="{FF2B5EF4-FFF2-40B4-BE49-F238E27FC236}">
                <a16:creationId xmlns:a16="http://schemas.microsoft.com/office/drawing/2014/main" id="{238F1BCD-FDCD-4492-9E73-CC40B31E1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0637" y="2007880"/>
            <a:ext cx="2783621" cy="2783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C9B0B-B6B5-4C11-89E5-4B2FDD13B0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/>
                <a:cs typeface="Arial"/>
              </a:rPr>
              <a:t>Introduction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C8E7E1-D1EA-4F54-9E97-7DB0B22685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8091955" cy="3600000"/>
          </a:xfrm>
        </p:spPr>
        <p:txBody>
          <a:bodyPr/>
          <a:lstStyle/>
          <a:p>
            <a:pPr marL="0" indent="0" fontAlgn="base">
              <a:buNone/>
            </a:pPr>
            <a:r>
              <a:rPr lang="en-GB" sz="2000" dirty="0"/>
              <a:t>Mince is made up of selected beef, pork or lamb cuts which are passed through a mincing machine. </a:t>
            </a:r>
            <a:r>
              <a:rPr lang="en-US" sz="2000" dirty="0" smtClean="0"/>
              <a:t>​</a:t>
            </a:r>
            <a:r>
              <a:rPr lang="en-GB" sz="2000" dirty="0" smtClean="0"/>
              <a:t>​</a:t>
            </a:r>
            <a:endParaRPr lang="en-GB" sz="2000" dirty="0"/>
          </a:p>
          <a:p>
            <a:pPr marL="0" indent="0" fontAlgn="base">
              <a:buNone/>
            </a:pPr>
            <a:r>
              <a:rPr lang="en-GB" sz="2000" dirty="0"/>
              <a:t>This involves meat being pushed onto rotating blades which force the meat through holes in a cutting plate. The size of the holes determines how fine or coarse the mince will be.</a:t>
            </a:r>
            <a:r>
              <a:rPr lang="en-US" sz="2000" dirty="0"/>
              <a:t>​</a:t>
            </a:r>
          </a:p>
          <a:p>
            <a:pPr marL="0" indent="0" fontAlgn="base">
              <a:buNone/>
            </a:pPr>
            <a:r>
              <a:rPr lang="en-GB" sz="2000" dirty="0" smtClean="0"/>
              <a:t>The </a:t>
            </a:r>
            <a:r>
              <a:rPr lang="en-GB" sz="2000" dirty="0"/>
              <a:t>process cuts the muscle fibres into smaller pieces – making it more suitable for quicker cooking methods, e.g. dry-frying or</a:t>
            </a:r>
            <a:r>
              <a:rPr lang="en-US" sz="2000" dirty="0" smtClean="0"/>
              <a:t>​ </a:t>
            </a:r>
            <a:r>
              <a:rPr lang="en-GB" sz="2000" dirty="0" smtClean="0"/>
              <a:t>combining </a:t>
            </a:r>
            <a:r>
              <a:rPr lang="en-GB" sz="2000" dirty="0"/>
              <a:t>with other ingredients.</a:t>
            </a:r>
            <a:r>
              <a:rPr lang="en-US" sz="2000" dirty="0"/>
              <a:t>​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5C21D436-1E17-43E7-89C8-69FA91753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0592" y="1923798"/>
            <a:ext cx="2494016" cy="3732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978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947B9-3B5D-4A41-92C2-5E42C3B79E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/>
                <a:cs typeface="Arial"/>
              </a:rPr>
              <a:t>Making mince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E14E8A-A604-40FA-A1DE-6AB5AB5C51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4016" y="2283798"/>
            <a:ext cx="9720000" cy="372028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GB" sz="2000" dirty="0"/>
              <a:t>Mince is made up of selected beef, pork or lamb cuts which are passed through a mincing machine.</a:t>
            </a:r>
            <a:endParaRPr lang="en-GB" sz="2000" dirty="0">
              <a:latin typeface="Arial"/>
              <a:cs typeface="Arial"/>
            </a:endParaRPr>
          </a:p>
        </p:txBody>
      </p:sp>
      <p:sp>
        <p:nvSpPr>
          <p:cNvPr id="11" name="Trapezoid 10">
            <a:extLst>
              <a:ext uri="{FF2B5EF4-FFF2-40B4-BE49-F238E27FC236}">
                <a16:creationId xmlns:a16="http://schemas.microsoft.com/office/drawing/2014/main" id="{7F9A37E5-D4C9-410E-9FE4-F651A3A29963}"/>
              </a:ext>
            </a:extLst>
          </p:cNvPr>
          <p:cNvSpPr/>
          <p:nvPr/>
        </p:nvSpPr>
        <p:spPr>
          <a:xfrm>
            <a:off x="2634781" y="3953242"/>
            <a:ext cx="4895850" cy="360362"/>
          </a:xfrm>
          <a:prstGeom prst="trapezoid">
            <a:avLst>
              <a:gd name="adj" fmla="val 61877"/>
            </a:avLst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2" name="Trapezoid 11">
            <a:extLst>
              <a:ext uri="{FF2B5EF4-FFF2-40B4-BE49-F238E27FC236}">
                <a16:creationId xmlns:a16="http://schemas.microsoft.com/office/drawing/2014/main" id="{425660CA-FA0F-4F09-B6B5-578B2415CE81}"/>
              </a:ext>
            </a:extLst>
          </p:cNvPr>
          <p:cNvSpPr/>
          <p:nvPr/>
        </p:nvSpPr>
        <p:spPr>
          <a:xfrm rot="10800000">
            <a:off x="1266356" y="3483342"/>
            <a:ext cx="1728787" cy="973137"/>
          </a:xfrm>
          <a:prstGeom prst="trapezoid">
            <a:avLst>
              <a:gd name="adj" fmla="val 618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grpSp>
        <p:nvGrpSpPr>
          <p:cNvPr id="13" name="Group 99">
            <a:extLst>
              <a:ext uri="{FF2B5EF4-FFF2-40B4-BE49-F238E27FC236}">
                <a16:creationId xmlns:a16="http://schemas.microsoft.com/office/drawing/2014/main" id="{054DE848-BE26-4341-83B2-4AE3CB3B8163}"/>
              </a:ext>
            </a:extLst>
          </p:cNvPr>
          <p:cNvGrpSpPr>
            <a:grpSpLocks/>
          </p:cNvGrpSpPr>
          <p:nvPr/>
        </p:nvGrpSpPr>
        <p:grpSpPr bwMode="auto">
          <a:xfrm>
            <a:off x="2058518" y="4456479"/>
            <a:ext cx="4968875" cy="936625"/>
            <a:chOff x="1979712" y="4293096"/>
            <a:chExt cx="4968552" cy="1080120"/>
          </a:xfrm>
        </p:grpSpPr>
        <p:sp>
          <p:nvSpPr>
            <p:cNvPr id="14" name="Pentagon 13">
              <a:extLst>
                <a:ext uri="{FF2B5EF4-FFF2-40B4-BE49-F238E27FC236}">
                  <a16:creationId xmlns:a16="http://schemas.microsoft.com/office/drawing/2014/main" id="{C1BAF8BF-4635-4D0C-B212-CA5172AA9D07}"/>
                </a:ext>
              </a:extLst>
            </p:cNvPr>
            <p:cNvSpPr/>
            <p:nvPr/>
          </p:nvSpPr>
          <p:spPr>
            <a:xfrm>
              <a:off x="1979712" y="4437723"/>
              <a:ext cx="4968552" cy="719469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5" name="Diagonal Stripe 14">
              <a:extLst>
                <a:ext uri="{FF2B5EF4-FFF2-40B4-BE49-F238E27FC236}">
                  <a16:creationId xmlns:a16="http://schemas.microsoft.com/office/drawing/2014/main" id="{812A41A9-13E2-45F8-914B-CEA3F10A9382}"/>
                </a:ext>
              </a:extLst>
            </p:cNvPr>
            <p:cNvSpPr/>
            <p:nvPr/>
          </p:nvSpPr>
          <p:spPr>
            <a:xfrm>
              <a:off x="5651361" y="4293096"/>
              <a:ext cx="792111" cy="1080120"/>
            </a:xfrm>
            <a:prstGeom prst="diagStripe">
              <a:avLst>
                <a:gd name="adj" fmla="val 80571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Diagonal Stripe 15">
              <a:extLst>
                <a:ext uri="{FF2B5EF4-FFF2-40B4-BE49-F238E27FC236}">
                  <a16:creationId xmlns:a16="http://schemas.microsoft.com/office/drawing/2014/main" id="{BD0446C5-879D-4742-8E66-C900E776F610}"/>
                </a:ext>
              </a:extLst>
            </p:cNvPr>
            <p:cNvSpPr/>
            <p:nvPr/>
          </p:nvSpPr>
          <p:spPr>
            <a:xfrm>
              <a:off x="4932270" y="4293096"/>
              <a:ext cx="792112" cy="1080120"/>
            </a:xfrm>
            <a:prstGeom prst="diagStripe">
              <a:avLst>
                <a:gd name="adj" fmla="val 80571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7" name="Diagonal Stripe 16">
              <a:extLst>
                <a:ext uri="{FF2B5EF4-FFF2-40B4-BE49-F238E27FC236}">
                  <a16:creationId xmlns:a16="http://schemas.microsoft.com/office/drawing/2014/main" id="{1C954DDE-A370-4D53-80A8-47A68DBD0288}"/>
                </a:ext>
              </a:extLst>
            </p:cNvPr>
            <p:cNvSpPr/>
            <p:nvPr/>
          </p:nvSpPr>
          <p:spPr>
            <a:xfrm>
              <a:off x="2843256" y="4293096"/>
              <a:ext cx="792112" cy="1080120"/>
            </a:xfrm>
            <a:prstGeom prst="diagStripe">
              <a:avLst>
                <a:gd name="adj" fmla="val 80571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" name="Diagonal Stripe 17">
              <a:extLst>
                <a:ext uri="{FF2B5EF4-FFF2-40B4-BE49-F238E27FC236}">
                  <a16:creationId xmlns:a16="http://schemas.microsoft.com/office/drawing/2014/main" id="{1A149FBE-EB8E-4F6C-8F2C-2953A6E069E4}"/>
                </a:ext>
              </a:extLst>
            </p:cNvPr>
            <p:cNvSpPr/>
            <p:nvPr/>
          </p:nvSpPr>
          <p:spPr>
            <a:xfrm>
              <a:off x="2051145" y="4293096"/>
              <a:ext cx="792111" cy="1080120"/>
            </a:xfrm>
            <a:prstGeom prst="diagStripe">
              <a:avLst>
                <a:gd name="adj" fmla="val 80571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9" name="Diagonal Stripe 18">
              <a:extLst>
                <a:ext uri="{FF2B5EF4-FFF2-40B4-BE49-F238E27FC236}">
                  <a16:creationId xmlns:a16="http://schemas.microsoft.com/office/drawing/2014/main" id="{D7EDFDFA-3DBE-409E-91D0-E035AA5A6458}"/>
                </a:ext>
              </a:extLst>
            </p:cNvPr>
            <p:cNvSpPr/>
            <p:nvPr/>
          </p:nvSpPr>
          <p:spPr>
            <a:xfrm>
              <a:off x="3492502" y="4293096"/>
              <a:ext cx="792111" cy="1080120"/>
            </a:xfrm>
            <a:prstGeom prst="diagStripe">
              <a:avLst>
                <a:gd name="adj" fmla="val 80571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0" name="Diagonal Stripe 19">
              <a:extLst>
                <a:ext uri="{FF2B5EF4-FFF2-40B4-BE49-F238E27FC236}">
                  <a16:creationId xmlns:a16="http://schemas.microsoft.com/office/drawing/2014/main" id="{EBB1A2BC-DEB7-4579-BA25-79792F49C8D1}"/>
                </a:ext>
              </a:extLst>
            </p:cNvPr>
            <p:cNvSpPr/>
            <p:nvPr/>
          </p:nvSpPr>
          <p:spPr>
            <a:xfrm>
              <a:off x="4211592" y="4293096"/>
              <a:ext cx="792112" cy="1080120"/>
            </a:xfrm>
            <a:prstGeom prst="diagStripe">
              <a:avLst>
                <a:gd name="adj" fmla="val 80571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21" name="TextBox 107">
            <a:extLst>
              <a:ext uri="{FF2B5EF4-FFF2-40B4-BE49-F238E27FC236}">
                <a16:creationId xmlns:a16="http://schemas.microsoft.com/office/drawing/2014/main" id="{5097FDF3-E1FC-4165-9CB3-300103F58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7881" y="4708892"/>
            <a:ext cx="18101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cs typeface="Arial" panose="020B0604020202020204" pitchFamily="34" charset="0"/>
              </a:rPr>
              <a:t>Feeding worm</a:t>
            </a:r>
          </a:p>
        </p:txBody>
      </p:sp>
      <p:sp>
        <p:nvSpPr>
          <p:cNvPr id="22" name="Trapezoid 21">
            <a:extLst>
              <a:ext uri="{FF2B5EF4-FFF2-40B4-BE49-F238E27FC236}">
                <a16:creationId xmlns:a16="http://schemas.microsoft.com/office/drawing/2014/main" id="{8773EE4E-A160-4E76-83F2-7B1BAEA50F23}"/>
              </a:ext>
            </a:extLst>
          </p:cNvPr>
          <p:cNvSpPr/>
          <p:nvPr/>
        </p:nvSpPr>
        <p:spPr>
          <a:xfrm rot="10800000">
            <a:off x="2058518" y="5537567"/>
            <a:ext cx="5472113" cy="358775"/>
          </a:xfrm>
          <a:prstGeom prst="trapezoid">
            <a:avLst>
              <a:gd name="adj" fmla="val 61877"/>
            </a:avLst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>
              <a:solidFill>
                <a:srgbClr val="CC9900"/>
              </a:solidFill>
            </a:endParaRPr>
          </a:p>
        </p:txBody>
      </p:sp>
      <p:sp>
        <p:nvSpPr>
          <p:cNvPr id="23" name="TextBox 111">
            <a:extLst>
              <a:ext uri="{FF2B5EF4-FFF2-40B4-BE49-F238E27FC236}">
                <a16:creationId xmlns:a16="http://schemas.microsoft.com/office/drawing/2014/main" id="{30376092-5C56-416B-9D76-7B3C09080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1527" y="3017525"/>
            <a:ext cx="102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cs typeface="Arial" panose="020B0604020202020204" pitchFamily="34" charset="0"/>
              </a:rPr>
              <a:t>Hopper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BC1E1C-135F-4A39-89A7-0489604C9338}"/>
              </a:ext>
            </a:extLst>
          </p:cNvPr>
          <p:cNvSpPr/>
          <p:nvPr/>
        </p:nvSpPr>
        <p:spPr>
          <a:xfrm>
            <a:off x="1050456" y="4529504"/>
            <a:ext cx="863600" cy="172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 unit and gear box</a:t>
            </a:r>
          </a:p>
        </p:txBody>
      </p:sp>
      <p:grpSp>
        <p:nvGrpSpPr>
          <p:cNvPr id="25" name="Group 6">
            <a:extLst>
              <a:ext uri="{FF2B5EF4-FFF2-40B4-BE49-F238E27FC236}">
                <a16:creationId xmlns:a16="http://schemas.microsoft.com/office/drawing/2014/main" id="{6C1B0A81-DF89-4409-B4D7-B651ED0BBB48}"/>
              </a:ext>
            </a:extLst>
          </p:cNvPr>
          <p:cNvGrpSpPr>
            <a:grpSpLocks/>
          </p:cNvGrpSpPr>
          <p:nvPr/>
        </p:nvGrpSpPr>
        <p:grpSpPr bwMode="auto">
          <a:xfrm>
            <a:off x="10367935" y="3377590"/>
            <a:ext cx="635000" cy="635000"/>
            <a:chOff x="552644" y="4810244"/>
            <a:chExt cx="1224136" cy="1224136"/>
          </a:xfrm>
        </p:grpSpPr>
        <p:sp>
          <p:nvSpPr>
            <p:cNvPr id="26" name="Cross 25">
              <a:extLst>
                <a:ext uri="{FF2B5EF4-FFF2-40B4-BE49-F238E27FC236}">
                  <a16:creationId xmlns:a16="http://schemas.microsoft.com/office/drawing/2014/main" id="{46535C4F-E6D6-48B4-BB28-EE9CEF97FAC4}"/>
                </a:ext>
              </a:extLst>
            </p:cNvPr>
            <p:cNvSpPr/>
            <p:nvPr/>
          </p:nvSpPr>
          <p:spPr>
            <a:xfrm rot="519051">
              <a:off x="552644" y="4810244"/>
              <a:ext cx="1224136" cy="1224136"/>
            </a:xfrm>
            <a:prstGeom prst="plus">
              <a:avLst>
                <a:gd name="adj" fmla="val 4156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95D792E-2AFB-45F8-8FE6-8E55EA197621}"/>
                </a:ext>
              </a:extLst>
            </p:cNvPr>
            <p:cNvSpPr/>
            <p:nvPr/>
          </p:nvSpPr>
          <p:spPr>
            <a:xfrm>
              <a:off x="1115747" y="5373347"/>
              <a:ext cx="143835" cy="14383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</p:grpSp>
      <p:grpSp>
        <p:nvGrpSpPr>
          <p:cNvPr id="28" name="Group 9">
            <a:extLst>
              <a:ext uri="{FF2B5EF4-FFF2-40B4-BE49-F238E27FC236}">
                <a16:creationId xmlns:a16="http://schemas.microsoft.com/office/drawing/2014/main" id="{77E4F2E1-BD44-4710-9ADD-4AA51D8A7AD5}"/>
              </a:ext>
            </a:extLst>
          </p:cNvPr>
          <p:cNvGrpSpPr>
            <a:grpSpLocks/>
          </p:cNvGrpSpPr>
          <p:nvPr/>
        </p:nvGrpSpPr>
        <p:grpSpPr bwMode="auto">
          <a:xfrm>
            <a:off x="10223472" y="4385652"/>
            <a:ext cx="1008063" cy="1008063"/>
            <a:chOff x="2987824" y="3789040"/>
            <a:chExt cx="2736304" cy="2736304"/>
          </a:xfrm>
        </p:grpSpPr>
        <p:sp>
          <p:nvSpPr>
            <p:cNvPr id="29" name="Diagonal Stripe 28">
              <a:extLst>
                <a:ext uri="{FF2B5EF4-FFF2-40B4-BE49-F238E27FC236}">
                  <a16:creationId xmlns:a16="http://schemas.microsoft.com/office/drawing/2014/main" id="{68851468-35A6-46AE-9079-F83F8C678008}"/>
                </a:ext>
              </a:extLst>
            </p:cNvPr>
            <p:cNvSpPr/>
            <p:nvPr/>
          </p:nvSpPr>
          <p:spPr>
            <a:xfrm>
              <a:off x="4138365" y="4293211"/>
              <a:ext cx="792881" cy="1081592"/>
            </a:xfrm>
            <a:prstGeom prst="diagStripe">
              <a:avLst>
                <a:gd name="adj" fmla="val 80571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Diagonal Stripe 29">
              <a:extLst>
                <a:ext uri="{FF2B5EF4-FFF2-40B4-BE49-F238E27FC236}">
                  <a16:creationId xmlns:a16="http://schemas.microsoft.com/office/drawing/2014/main" id="{542D03DC-6140-4B7F-A931-97C0FC2CC3A2}"/>
                </a:ext>
              </a:extLst>
            </p:cNvPr>
            <p:cNvSpPr/>
            <p:nvPr/>
          </p:nvSpPr>
          <p:spPr>
            <a:xfrm>
              <a:off x="3565248" y="4293211"/>
              <a:ext cx="792881" cy="1081592"/>
            </a:xfrm>
            <a:prstGeom prst="diagStripe">
              <a:avLst>
                <a:gd name="adj" fmla="val 80571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9BACEE6-0132-4AE6-8D91-BB40A0E0AC43}"/>
                </a:ext>
              </a:extLst>
            </p:cNvPr>
            <p:cNvSpPr/>
            <p:nvPr/>
          </p:nvSpPr>
          <p:spPr>
            <a:xfrm>
              <a:off x="2987824" y="3789040"/>
              <a:ext cx="2736304" cy="273630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097C0273-8910-4A72-B848-CD5D6ABB9F59}"/>
                </a:ext>
              </a:extLst>
            </p:cNvPr>
            <p:cNvSpPr/>
            <p:nvPr/>
          </p:nvSpPr>
          <p:spPr>
            <a:xfrm>
              <a:off x="3780705" y="4004497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4B77E99-5E26-48ED-BF4E-F37D81F0A697}"/>
                </a:ext>
              </a:extLst>
            </p:cNvPr>
            <p:cNvSpPr/>
            <p:nvPr/>
          </p:nvSpPr>
          <p:spPr>
            <a:xfrm>
              <a:off x="3931527" y="4155318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01EB71A-1C8E-43EC-BF4A-8C86A4FE7FC8}"/>
                </a:ext>
              </a:extLst>
            </p:cNvPr>
            <p:cNvSpPr/>
            <p:nvPr/>
          </p:nvSpPr>
          <p:spPr>
            <a:xfrm>
              <a:off x="4086656" y="4310447"/>
              <a:ext cx="142200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468EC77-578E-465B-BB46-75C80CBFD789}"/>
                </a:ext>
              </a:extLst>
            </p:cNvPr>
            <p:cNvSpPr/>
            <p:nvPr/>
          </p:nvSpPr>
          <p:spPr>
            <a:xfrm>
              <a:off x="4237474" y="4461266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9103ED1-2897-4879-A8A6-2E79C335206A}"/>
                </a:ext>
              </a:extLst>
            </p:cNvPr>
            <p:cNvSpPr/>
            <p:nvPr/>
          </p:nvSpPr>
          <p:spPr>
            <a:xfrm>
              <a:off x="4388295" y="4616394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1BBB271B-78D1-407F-948A-1B1FF8243398}"/>
                </a:ext>
              </a:extLst>
            </p:cNvPr>
            <p:cNvSpPr/>
            <p:nvPr/>
          </p:nvSpPr>
          <p:spPr>
            <a:xfrm>
              <a:off x="4543424" y="4767216"/>
              <a:ext cx="142200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7E9B93A-517D-4A89-9676-CAE78419C2D0}"/>
                </a:ext>
              </a:extLst>
            </p:cNvPr>
            <p:cNvSpPr/>
            <p:nvPr/>
          </p:nvSpPr>
          <p:spPr>
            <a:xfrm>
              <a:off x="4694243" y="4918034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EA9A67BD-A516-419A-BB74-867B03E4DF8E}"/>
                </a:ext>
              </a:extLst>
            </p:cNvPr>
            <p:cNvSpPr/>
            <p:nvPr/>
          </p:nvSpPr>
          <p:spPr>
            <a:xfrm>
              <a:off x="4845064" y="5073163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BC4B3512-44D4-4C2A-A516-23046456675F}"/>
                </a:ext>
              </a:extLst>
            </p:cNvPr>
            <p:cNvSpPr/>
            <p:nvPr/>
          </p:nvSpPr>
          <p:spPr>
            <a:xfrm>
              <a:off x="5000193" y="5223984"/>
              <a:ext cx="142200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0FAC9CEC-1809-4874-B57F-C45EF4AE3BCA}"/>
                </a:ext>
              </a:extLst>
            </p:cNvPr>
            <p:cNvSpPr/>
            <p:nvPr/>
          </p:nvSpPr>
          <p:spPr>
            <a:xfrm>
              <a:off x="5151011" y="5374803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158156F-5648-4455-805A-0739A916D1F6}"/>
                </a:ext>
              </a:extLst>
            </p:cNvPr>
            <p:cNvSpPr/>
            <p:nvPr/>
          </p:nvSpPr>
          <p:spPr>
            <a:xfrm>
              <a:off x="5301832" y="5529932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E6D020E-E412-40EC-BE7D-3D93A3A2DF1A}"/>
                </a:ext>
              </a:extLst>
            </p:cNvPr>
            <p:cNvSpPr/>
            <p:nvPr/>
          </p:nvSpPr>
          <p:spPr>
            <a:xfrm>
              <a:off x="3565248" y="4219954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A41DA7D9-AAE9-4B6F-AADD-4720DC671956}"/>
                </a:ext>
              </a:extLst>
            </p:cNvPr>
            <p:cNvSpPr/>
            <p:nvPr/>
          </p:nvSpPr>
          <p:spPr>
            <a:xfrm>
              <a:off x="3716070" y="4375083"/>
              <a:ext cx="142200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3C4B37D-E3B7-4FE3-B527-C179A0C5C330}"/>
                </a:ext>
              </a:extLst>
            </p:cNvPr>
            <p:cNvSpPr/>
            <p:nvPr/>
          </p:nvSpPr>
          <p:spPr>
            <a:xfrm>
              <a:off x="3866888" y="4525904"/>
              <a:ext cx="146511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E907BDD7-BFC6-4A00-B9A1-CDAF9C52B6B3}"/>
                </a:ext>
              </a:extLst>
            </p:cNvPr>
            <p:cNvSpPr/>
            <p:nvPr/>
          </p:nvSpPr>
          <p:spPr>
            <a:xfrm>
              <a:off x="4022017" y="4676722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6AEB09B-E6D3-496F-9F38-5C90F2BEDAAD}"/>
                </a:ext>
              </a:extLst>
            </p:cNvPr>
            <p:cNvSpPr/>
            <p:nvPr/>
          </p:nvSpPr>
          <p:spPr>
            <a:xfrm>
              <a:off x="4172838" y="4831851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34AD4331-1DC8-4DE2-9872-0CB9E06D5306}"/>
                </a:ext>
              </a:extLst>
            </p:cNvPr>
            <p:cNvSpPr/>
            <p:nvPr/>
          </p:nvSpPr>
          <p:spPr>
            <a:xfrm>
              <a:off x="4327967" y="4982673"/>
              <a:ext cx="142200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FC5372F-EB05-4751-A02A-438D33D01BE0}"/>
                </a:ext>
              </a:extLst>
            </p:cNvPr>
            <p:cNvSpPr/>
            <p:nvPr/>
          </p:nvSpPr>
          <p:spPr>
            <a:xfrm>
              <a:off x="4478786" y="5133491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0F34E04C-2DEF-405A-81A6-FB4EDBB7EB89}"/>
                </a:ext>
              </a:extLst>
            </p:cNvPr>
            <p:cNvSpPr/>
            <p:nvPr/>
          </p:nvSpPr>
          <p:spPr>
            <a:xfrm>
              <a:off x="4629607" y="5288620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4C0987C9-089D-4103-9D3C-9AC951D35A24}"/>
                </a:ext>
              </a:extLst>
            </p:cNvPr>
            <p:cNvSpPr/>
            <p:nvPr/>
          </p:nvSpPr>
          <p:spPr>
            <a:xfrm>
              <a:off x="4784736" y="5439441"/>
              <a:ext cx="142200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E72BCA7-3F12-401E-8ABD-7FB2EDB40597}"/>
                </a:ext>
              </a:extLst>
            </p:cNvPr>
            <p:cNvSpPr/>
            <p:nvPr/>
          </p:nvSpPr>
          <p:spPr>
            <a:xfrm>
              <a:off x="4935554" y="5594570"/>
              <a:ext cx="142203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329B864B-A780-49C7-853D-11754AE68F97}"/>
                </a:ext>
              </a:extLst>
            </p:cNvPr>
            <p:cNvSpPr/>
            <p:nvPr/>
          </p:nvSpPr>
          <p:spPr>
            <a:xfrm>
              <a:off x="5086376" y="5745389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8B0C3B91-FBF4-4031-BCD7-80F3521529FA}"/>
                </a:ext>
              </a:extLst>
            </p:cNvPr>
            <p:cNvSpPr/>
            <p:nvPr/>
          </p:nvSpPr>
          <p:spPr>
            <a:xfrm>
              <a:off x="3418738" y="4435411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3569BE13-7F23-4BA6-960B-7303A683EC52}"/>
                </a:ext>
              </a:extLst>
            </p:cNvPr>
            <p:cNvSpPr/>
            <p:nvPr/>
          </p:nvSpPr>
          <p:spPr>
            <a:xfrm>
              <a:off x="3573867" y="4590540"/>
              <a:ext cx="142203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47F65224-7553-4C02-8B82-DDBDBD1DEB1D}"/>
                </a:ext>
              </a:extLst>
            </p:cNvPr>
            <p:cNvSpPr/>
            <p:nvPr/>
          </p:nvSpPr>
          <p:spPr>
            <a:xfrm>
              <a:off x="3724688" y="4741361"/>
              <a:ext cx="142200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9842A4B7-5DBB-44C6-B1EB-BA9C9E5B021F}"/>
                </a:ext>
              </a:extLst>
            </p:cNvPr>
            <p:cNvSpPr/>
            <p:nvPr/>
          </p:nvSpPr>
          <p:spPr>
            <a:xfrm>
              <a:off x="3875506" y="4892179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4DE76A22-A5F6-4E4B-81C3-01FEDAB4AB23}"/>
                </a:ext>
              </a:extLst>
            </p:cNvPr>
            <p:cNvSpPr/>
            <p:nvPr/>
          </p:nvSpPr>
          <p:spPr>
            <a:xfrm>
              <a:off x="4030635" y="5047308"/>
              <a:ext cx="142203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DDC637FD-7803-4A4B-A013-795433F4660F}"/>
                </a:ext>
              </a:extLst>
            </p:cNvPr>
            <p:cNvSpPr/>
            <p:nvPr/>
          </p:nvSpPr>
          <p:spPr>
            <a:xfrm>
              <a:off x="4181457" y="5198129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0ED82C1-9A33-4106-A2B5-ED127026D47D}"/>
                </a:ext>
              </a:extLst>
            </p:cNvPr>
            <p:cNvSpPr/>
            <p:nvPr/>
          </p:nvSpPr>
          <p:spPr>
            <a:xfrm>
              <a:off x="4332275" y="5353258"/>
              <a:ext cx="146511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0AAC42E3-12E1-49FB-93AA-714FDE71EE10}"/>
                </a:ext>
              </a:extLst>
            </p:cNvPr>
            <p:cNvSpPr/>
            <p:nvPr/>
          </p:nvSpPr>
          <p:spPr>
            <a:xfrm>
              <a:off x="4487404" y="5504077"/>
              <a:ext cx="142203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DCAC947F-BEC6-477A-9B0F-74E2BE9A49EB}"/>
                </a:ext>
              </a:extLst>
            </p:cNvPr>
            <p:cNvSpPr/>
            <p:nvPr/>
          </p:nvSpPr>
          <p:spPr>
            <a:xfrm>
              <a:off x="4638225" y="5654898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01E861D-8EED-4AB0-8306-0EBC923917DE}"/>
                </a:ext>
              </a:extLst>
            </p:cNvPr>
            <p:cNvSpPr/>
            <p:nvPr/>
          </p:nvSpPr>
          <p:spPr>
            <a:xfrm>
              <a:off x="4793354" y="5810027"/>
              <a:ext cx="142200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4BF1E86-0BCD-493B-B705-9873B4D0DEE0}"/>
                </a:ext>
              </a:extLst>
            </p:cNvPr>
            <p:cNvSpPr/>
            <p:nvPr/>
          </p:nvSpPr>
          <p:spPr>
            <a:xfrm>
              <a:off x="4944173" y="5960846"/>
              <a:ext cx="142203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09863E74-A3A6-4D05-87D9-1690744B43AA}"/>
                </a:ext>
              </a:extLst>
            </p:cNvPr>
            <p:cNvSpPr/>
            <p:nvPr/>
          </p:nvSpPr>
          <p:spPr>
            <a:xfrm>
              <a:off x="3276538" y="4655178"/>
              <a:ext cx="142200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282DCAC3-4AB7-46E7-8180-5DAC3E388BCB}"/>
                </a:ext>
              </a:extLst>
            </p:cNvPr>
            <p:cNvSpPr/>
            <p:nvPr/>
          </p:nvSpPr>
          <p:spPr>
            <a:xfrm>
              <a:off x="4069419" y="3931243"/>
              <a:ext cx="142200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757E14FB-5540-4090-AF14-88F4EC465934}"/>
                </a:ext>
              </a:extLst>
            </p:cNvPr>
            <p:cNvSpPr/>
            <p:nvPr/>
          </p:nvSpPr>
          <p:spPr>
            <a:xfrm>
              <a:off x="3427356" y="4805997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A9D6FDC2-B46A-47C9-BDCC-874E4389FF95}"/>
                </a:ext>
              </a:extLst>
            </p:cNvPr>
            <p:cNvSpPr/>
            <p:nvPr/>
          </p:nvSpPr>
          <p:spPr>
            <a:xfrm>
              <a:off x="3582485" y="4956818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1DCA06D-5670-486A-8D09-DCFDB4013AD6}"/>
                </a:ext>
              </a:extLst>
            </p:cNvPr>
            <p:cNvSpPr/>
            <p:nvPr/>
          </p:nvSpPr>
          <p:spPr>
            <a:xfrm>
              <a:off x="3733306" y="5111947"/>
              <a:ext cx="142200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C0138FF9-7E03-4CD1-81FF-83811B31CDD5}"/>
                </a:ext>
              </a:extLst>
            </p:cNvPr>
            <p:cNvSpPr/>
            <p:nvPr/>
          </p:nvSpPr>
          <p:spPr>
            <a:xfrm>
              <a:off x="3884125" y="5262765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C5B5EF9-F8F7-4FB7-BFD0-714D3A75DFCF}"/>
                </a:ext>
              </a:extLst>
            </p:cNvPr>
            <p:cNvSpPr/>
            <p:nvPr/>
          </p:nvSpPr>
          <p:spPr>
            <a:xfrm>
              <a:off x="4039254" y="5413586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7DB10A9C-30E7-424A-9E4C-35B87D8FE689}"/>
                </a:ext>
              </a:extLst>
            </p:cNvPr>
            <p:cNvSpPr/>
            <p:nvPr/>
          </p:nvSpPr>
          <p:spPr>
            <a:xfrm>
              <a:off x="4190075" y="5568715"/>
              <a:ext cx="142200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AE5F0BE-1902-4917-B371-A82683FCC068}"/>
                </a:ext>
              </a:extLst>
            </p:cNvPr>
            <p:cNvSpPr/>
            <p:nvPr/>
          </p:nvSpPr>
          <p:spPr>
            <a:xfrm>
              <a:off x="4340893" y="5719534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6311F4EC-16E4-4E29-BF2F-4E56DE68376E}"/>
                </a:ext>
              </a:extLst>
            </p:cNvPr>
            <p:cNvSpPr/>
            <p:nvPr/>
          </p:nvSpPr>
          <p:spPr>
            <a:xfrm>
              <a:off x="4496022" y="5870355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4A8A9227-9C7A-4847-992B-B305E5A6E4C2}"/>
                </a:ext>
              </a:extLst>
            </p:cNvPr>
            <p:cNvSpPr/>
            <p:nvPr/>
          </p:nvSpPr>
          <p:spPr>
            <a:xfrm>
              <a:off x="4646843" y="6025484"/>
              <a:ext cx="146511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5B83F881-A925-40E0-9764-6BF034638AA6}"/>
                </a:ext>
              </a:extLst>
            </p:cNvPr>
            <p:cNvSpPr/>
            <p:nvPr/>
          </p:nvSpPr>
          <p:spPr>
            <a:xfrm>
              <a:off x="4801972" y="6176302"/>
              <a:ext cx="142200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B2F9E6B6-EC63-42AC-AB65-E81D90924E4B}"/>
                </a:ext>
              </a:extLst>
            </p:cNvPr>
            <p:cNvSpPr/>
            <p:nvPr/>
          </p:nvSpPr>
          <p:spPr>
            <a:xfrm>
              <a:off x="3130027" y="4870635"/>
              <a:ext cx="146511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959B66E8-D2AA-4059-B880-E010CA484913}"/>
                </a:ext>
              </a:extLst>
            </p:cNvPr>
            <p:cNvSpPr/>
            <p:nvPr/>
          </p:nvSpPr>
          <p:spPr>
            <a:xfrm>
              <a:off x="3285156" y="5021453"/>
              <a:ext cx="142200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B3C10094-4E9E-465A-9B6D-98CAB2A6DD7A}"/>
                </a:ext>
              </a:extLst>
            </p:cNvPr>
            <p:cNvSpPr/>
            <p:nvPr/>
          </p:nvSpPr>
          <p:spPr>
            <a:xfrm>
              <a:off x="3435974" y="5172275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3454C3B3-844E-4927-9534-DD786EC2B8C8}"/>
                </a:ext>
              </a:extLst>
            </p:cNvPr>
            <p:cNvSpPr/>
            <p:nvPr/>
          </p:nvSpPr>
          <p:spPr>
            <a:xfrm>
              <a:off x="3591103" y="5327404"/>
              <a:ext cx="142203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56B3D84-4BA1-47EB-862A-415D271A316E}"/>
                </a:ext>
              </a:extLst>
            </p:cNvPr>
            <p:cNvSpPr/>
            <p:nvPr/>
          </p:nvSpPr>
          <p:spPr>
            <a:xfrm>
              <a:off x="3741925" y="5478222"/>
              <a:ext cx="142200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C54DAD0F-EF16-4C10-94F9-F703156222F9}"/>
                </a:ext>
              </a:extLst>
            </p:cNvPr>
            <p:cNvSpPr/>
            <p:nvPr/>
          </p:nvSpPr>
          <p:spPr>
            <a:xfrm>
              <a:off x="3892743" y="5629043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BDFD03F5-2F88-443D-91B3-523BA8B5B68F}"/>
                </a:ext>
              </a:extLst>
            </p:cNvPr>
            <p:cNvSpPr/>
            <p:nvPr/>
          </p:nvSpPr>
          <p:spPr>
            <a:xfrm>
              <a:off x="4047872" y="5784172"/>
              <a:ext cx="142203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0E7AD1B0-ECD7-464D-A0AB-8F43A684C769}"/>
                </a:ext>
              </a:extLst>
            </p:cNvPr>
            <p:cNvSpPr/>
            <p:nvPr/>
          </p:nvSpPr>
          <p:spPr>
            <a:xfrm>
              <a:off x="4198693" y="5934991"/>
              <a:ext cx="142200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BB3B85B9-A721-495C-A282-A023BD29524A}"/>
                </a:ext>
              </a:extLst>
            </p:cNvPr>
            <p:cNvSpPr/>
            <p:nvPr/>
          </p:nvSpPr>
          <p:spPr>
            <a:xfrm>
              <a:off x="4349512" y="6090120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F8DC19B7-94F7-481B-90D1-E8CD5590B265}"/>
                </a:ext>
              </a:extLst>
            </p:cNvPr>
            <p:cNvSpPr/>
            <p:nvPr/>
          </p:nvSpPr>
          <p:spPr>
            <a:xfrm>
              <a:off x="3061081" y="5159346"/>
              <a:ext cx="142200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1A13CBF4-E9EA-43D7-B902-E45A8C6495B6}"/>
                </a:ext>
              </a:extLst>
            </p:cNvPr>
            <p:cNvSpPr/>
            <p:nvPr/>
          </p:nvSpPr>
          <p:spPr>
            <a:xfrm>
              <a:off x="3211899" y="5310167"/>
              <a:ext cx="142203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A7C1E901-E249-4C74-B0ED-C23B27FE20A5}"/>
                </a:ext>
              </a:extLst>
            </p:cNvPr>
            <p:cNvSpPr/>
            <p:nvPr/>
          </p:nvSpPr>
          <p:spPr>
            <a:xfrm>
              <a:off x="3362720" y="5460986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A4D937BC-F8EC-4B7B-A2EF-86F1F3A48F8F}"/>
                </a:ext>
              </a:extLst>
            </p:cNvPr>
            <p:cNvSpPr/>
            <p:nvPr/>
          </p:nvSpPr>
          <p:spPr>
            <a:xfrm>
              <a:off x="3517849" y="5616115"/>
              <a:ext cx="142200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9EC04A02-4FF7-4E5B-AEA5-E99AC03C3CB3}"/>
                </a:ext>
              </a:extLst>
            </p:cNvPr>
            <p:cNvSpPr/>
            <p:nvPr/>
          </p:nvSpPr>
          <p:spPr>
            <a:xfrm>
              <a:off x="3668668" y="5766936"/>
              <a:ext cx="146511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0A13CB6A-0210-4461-9B51-211D89AFE26C}"/>
                </a:ext>
              </a:extLst>
            </p:cNvPr>
            <p:cNvSpPr/>
            <p:nvPr/>
          </p:nvSpPr>
          <p:spPr>
            <a:xfrm>
              <a:off x="3823797" y="5917754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B5ED9749-A1F8-4FD2-9A40-F362907BC0C5}"/>
                </a:ext>
              </a:extLst>
            </p:cNvPr>
            <p:cNvSpPr/>
            <p:nvPr/>
          </p:nvSpPr>
          <p:spPr>
            <a:xfrm>
              <a:off x="3974618" y="6072883"/>
              <a:ext cx="142200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1EE0645F-6439-4812-97C7-F1CA87C13C7C}"/>
                </a:ext>
              </a:extLst>
            </p:cNvPr>
            <p:cNvSpPr/>
            <p:nvPr/>
          </p:nvSpPr>
          <p:spPr>
            <a:xfrm>
              <a:off x="3130027" y="5517006"/>
              <a:ext cx="146511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1C665D92-4E37-4ECA-B174-29E06E5B8BF8}"/>
                </a:ext>
              </a:extLst>
            </p:cNvPr>
            <p:cNvSpPr/>
            <p:nvPr/>
          </p:nvSpPr>
          <p:spPr>
            <a:xfrm>
              <a:off x="3285156" y="5667824"/>
              <a:ext cx="142200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3518178-B851-4254-B06F-8E6A7BEB7858}"/>
                </a:ext>
              </a:extLst>
            </p:cNvPr>
            <p:cNvSpPr/>
            <p:nvPr/>
          </p:nvSpPr>
          <p:spPr>
            <a:xfrm>
              <a:off x="3435974" y="5822953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EB7D74A1-D49C-47C6-909E-68A7A942F6F3}"/>
                </a:ext>
              </a:extLst>
            </p:cNvPr>
            <p:cNvSpPr/>
            <p:nvPr/>
          </p:nvSpPr>
          <p:spPr>
            <a:xfrm>
              <a:off x="3591103" y="5973774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0397235B-6D80-4957-82B2-976C0029B516}"/>
                </a:ext>
              </a:extLst>
            </p:cNvPr>
            <p:cNvSpPr/>
            <p:nvPr/>
          </p:nvSpPr>
          <p:spPr>
            <a:xfrm>
              <a:off x="3741925" y="6128903"/>
              <a:ext cx="142200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B2F3978E-DCC1-4472-A240-8413FD799737}"/>
                </a:ext>
              </a:extLst>
            </p:cNvPr>
            <p:cNvSpPr/>
            <p:nvPr/>
          </p:nvSpPr>
          <p:spPr>
            <a:xfrm>
              <a:off x="4220237" y="4086372"/>
              <a:ext cx="142203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3A6D2C96-5C36-4603-9F06-5693464CE610}"/>
                </a:ext>
              </a:extLst>
            </p:cNvPr>
            <p:cNvSpPr/>
            <p:nvPr/>
          </p:nvSpPr>
          <p:spPr>
            <a:xfrm>
              <a:off x="4371059" y="4237190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465FA5DA-8364-49AB-88B0-91EF171B767E}"/>
                </a:ext>
              </a:extLst>
            </p:cNvPr>
            <p:cNvSpPr/>
            <p:nvPr/>
          </p:nvSpPr>
          <p:spPr>
            <a:xfrm>
              <a:off x="4526188" y="4392319"/>
              <a:ext cx="142200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901CC61F-F750-489F-B43F-582D15EDBAE0}"/>
                </a:ext>
              </a:extLst>
            </p:cNvPr>
            <p:cNvSpPr/>
            <p:nvPr/>
          </p:nvSpPr>
          <p:spPr>
            <a:xfrm>
              <a:off x="4677006" y="4543141"/>
              <a:ext cx="146511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DD962F44-6B04-4E7E-8F4D-20F6074EC043}"/>
                </a:ext>
              </a:extLst>
            </p:cNvPr>
            <p:cNvSpPr/>
            <p:nvPr/>
          </p:nvSpPr>
          <p:spPr>
            <a:xfrm>
              <a:off x="4827827" y="4693959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127712E6-E34C-4502-8B06-9AE78CF14F91}"/>
                </a:ext>
              </a:extLst>
            </p:cNvPr>
            <p:cNvSpPr/>
            <p:nvPr/>
          </p:nvSpPr>
          <p:spPr>
            <a:xfrm>
              <a:off x="4982956" y="4849088"/>
              <a:ext cx="142200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2A8050DE-632B-4A01-839C-3E6699733B22}"/>
                </a:ext>
              </a:extLst>
            </p:cNvPr>
            <p:cNvSpPr/>
            <p:nvPr/>
          </p:nvSpPr>
          <p:spPr>
            <a:xfrm>
              <a:off x="5133775" y="4999909"/>
              <a:ext cx="146511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B5B359DB-5B35-435A-BF69-E5DB428A804C}"/>
                </a:ext>
              </a:extLst>
            </p:cNvPr>
            <p:cNvSpPr/>
            <p:nvPr/>
          </p:nvSpPr>
          <p:spPr>
            <a:xfrm>
              <a:off x="5288904" y="5150728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F512D275-5B04-4EFB-BAFA-E3BF273C715A}"/>
                </a:ext>
              </a:extLst>
            </p:cNvPr>
            <p:cNvSpPr/>
            <p:nvPr/>
          </p:nvSpPr>
          <p:spPr>
            <a:xfrm>
              <a:off x="4358130" y="3862297"/>
              <a:ext cx="142203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88EDDC38-2B8A-4E35-98E6-66ED548C947F}"/>
                </a:ext>
              </a:extLst>
            </p:cNvPr>
            <p:cNvSpPr/>
            <p:nvPr/>
          </p:nvSpPr>
          <p:spPr>
            <a:xfrm>
              <a:off x="4508951" y="4013115"/>
              <a:ext cx="142200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6B424223-FC21-4D64-A7B1-CB50FB286747}"/>
                </a:ext>
              </a:extLst>
            </p:cNvPr>
            <p:cNvSpPr/>
            <p:nvPr/>
          </p:nvSpPr>
          <p:spPr>
            <a:xfrm>
              <a:off x="4659770" y="4163936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7CC25B9A-69BD-49F7-843A-6118D2E63107}"/>
                </a:ext>
              </a:extLst>
            </p:cNvPr>
            <p:cNvSpPr/>
            <p:nvPr/>
          </p:nvSpPr>
          <p:spPr>
            <a:xfrm>
              <a:off x="4814899" y="4319065"/>
              <a:ext cx="142203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A0F688D9-6D5F-4A89-9BD3-EC2482BDD8E8}"/>
                </a:ext>
              </a:extLst>
            </p:cNvPr>
            <p:cNvSpPr/>
            <p:nvPr/>
          </p:nvSpPr>
          <p:spPr>
            <a:xfrm>
              <a:off x="4965720" y="4469884"/>
              <a:ext cx="142200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973F0132-77BF-4A4E-AA64-AA4FE48B8C21}"/>
                </a:ext>
              </a:extLst>
            </p:cNvPr>
            <p:cNvSpPr/>
            <p:nvPr/>
          </p:nvSpPr>
          <p:spPr>
            <a:xfrm>
              <a:off x="5116538" y="4625013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7CE09241-7191-4EC1-A261-8533C7470512}"/>
                </a:ext>
              </a:extLst>
            </p:cNvPr>
            <p:cNvSpPr/>
            <p:nvPr/>
          </p:nvSpPr>
          <p:spPr>
            <a:xfrm>
              <a:off x="5271667" y="4775834"/>
              <a:ext cx="142203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0F48C2AD-D544-4F50-B263-458DF774469C}"/>
                </a:ext>
              </a:extLst>
            </p:cNvPr>
            <p:cNvSpPr/>
            <p:nvPr/>
          </p:nvSpPr>
          <p:spPr>
            <a:xfrm>
              <a:off x="4789044" y="4004497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67ADC0F9-8174-4224-9F0A-B75E48121E12}"/>
                </a:ext>
              </a:extLst>
            </p:cNvPr>
            <p:cNvSpPr/>
            <p:nvPr/>
          </p:nvSpPr>
          <p:spPr>
            <a:xfrm>
              <a:off x="4939865" y="4155318"/>
              <a:ext cx="146511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15A774D8-2ECA-4FBA-9CE8-3820B1AAC4EA}"/>
                </a:ext>
              </a:extLst>
            </p:cNvPr>
            <p:cNvSpPr/>
            <p:nvPr/>
          </p:nvSpPr>
          <p:spPr>
            <a:xfrm>
              <a:off x="5090683" y="4310447"/>
              <a:ext cx="146511" cy="1422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C1833698-A392-4872-A010-AB1B0C6A476C}"/>
                </a:ext>
              </a:extLst>
            </p:cNvPr>
            <p:cNvSpPr/>
            <p:nvPr/>
          </p:nvSpPr>
          <p:spPr>
            <a:xfrm>
              <a:off x="5245812" y="4461266"/>
              <a:ext cx="142203" cy="14651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ED99CD2E-344B-4BD8-BB6B-D9F3CBBB8F72}"/>
                </a:ext>
              </a:extLst>
            </p:cNvPr>
            <p:cNvSpPr/>
            <p:nvPr/>
          </p:nvSpPr>
          <p:spPr>
            <a:xfrm>
              <a:off x="5396634" y="4616394"/>
              <a:ext cx="146511" cy="14220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</p:grpSp>
      <p:sp>
        <p:nvSpPr>
          <p:cNvPr id="118" name="TextBox 108">
            <a:extLst>
              <a:ext uri="{FF2B5EF4-FFF2-40B4-BE49-F238E27FC236}">
                <a16:creationId xmlns:a16="http://schemas.microsoft.com/office/drawing/2014/main" id="{81EEFA0C-66FC-4207-87B1-1578D0C48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61597" y="5490582"/>
            <a:ext cx="7697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cs typeface="Arial" panose="020B0604020202020204" pitchFamily="34" charset="0"/>
              </a:rPr>
              <a:t>Plate</a:t>
            </a:r>
          </a:p>
        </p:txBody>
      </p:sp>
      <p:sp>
        <p:nvSpPr>
          <p:cNvPr id="119" name="TextBox 109">
            <a:extLst>
              <a:ext uri="{FF2B5EF4-FFF2-40B4-BE49-F238E27FC236}">
                <a16:creationId xmlns:a16="http://schemas.microsoft.com/office/drawing/2014/main" id="{879BB9F7-A047-4E77-8C49-DDCF4EE4C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9372" y="2945790"/>
            <a:ext cx="84189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dirty="0">
                <a:cs typeface="Arial" panose="020B0604020202020204" pitchFamily="34" charset="0"/>
              </a:rPr>
              <a:t>Blade</a:t>
            </a:r>
          </a:p>
        </p:txBody>
      </p:sp>
    </p:spTree>
    <p:extLst>
      <p:ext uri="{BB962C8B-B14F-4D97-AF65-F5344CB8AC3E}">
        <p14:creationId xmlns:p14="http://schemas.microsoft.com/office/powerpoint/2010/main" val="188200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486AA-945E-4281-9FAE-48A4893B9B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/>
                <a:cs typeface="Arial"/>
              </a:rPr>
              <a:t>Different grades of mince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C1D9CC-12D2-4DB8-BE06-9303D2634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8367916" cy="3600000"/>
          </a:xfrm>
        </p:spPr>
        <p:txBody>
          <a:bodyPr/>
          <a:lstStyle/>
          <a:p>
            <a:pPr marL="0" indent="0" fontAlgn="base">
              <a:buNone/>
            </a:pPr>
            <a:r>
              <a:rPr lang="en-US" sz="2000" dirty="0" smtClean="0"/>
              <a:t>Supermarket beef mince is available with a fat content of 5%, 10%, 12% and 20%.</a:t>
            </a:r>
            <a:endParaRPr lang="en-GB" sz="2000" dirty="0"/>
          </a:p>
          <a:p>
            <a:pPr fontAlgn="base"/>
            <a:endParaRPr lang="en-GB" sz="2000" dirty="0"/>
          </a:p>
          <a:p>
            <a:pPr marL="0" indent="0" fontAlgn="base">
              <a:buNone/>
            </a:pPr>
            <a:r>
              <a:rPr lang="en-GB" sz="2000" dirty="0"/>
              <a:t>Organic minced meat is also available for a premium price. The animals used for this type of mince will have been reared according to organic standards.</a:t>
            </a:r>
            <a:endParaRPr lang="en-US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74564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4AEC1-9D01-4724-B070-4BED7DC904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/>
                <a:cs typeface="Arial"/>
              </a:rPr>
              <a:t>Recipe creation challenge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495622-A314-45A6-B496-2A429708F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239709" cy="3600000"/>
          </a:xfrm>
        </p:spPr>
        <p:txBody>
          <a:bodyPr/>
          <a:lstStyle/>
          <a:p>
            <a:pPr marL="0" indent="0" fontAlgn="base">
              <a:buNone/>
            </a:pPr>
            <a:r>
              <a:rPr lang="en-GB" sz="2000" dirty="0"/>
              <a:t>Develop and make an original main meal recipe using beef, pork or lamb mince for teenagers to enjoy. </a:t>
            </a:r>
            <a:r>
              <a:rPr lang="en-US" sz="2000" dirty="0"/>
              <a:t>​</a:t>
            </a:r>
          </a:p>
          <a:p>
            <a:pPr marL="0" indent="0" fontAlgn="base">
              <a:buNone/>
            </a:pPr>
            <a:r>
              <a:rPr lang="en-GB" sz="2000" dirty="0"/>
              <a:t>​</a:t>
            </a:r>
          </a:p>
          <a:p>
            <a:pPr marL="0" indent="0" fontAlgn="base">
              <a:buNone/>
            </a:pPr>
            <a:r>
              <a:rPr lang="en-GB" sz="2000" dirty="0"/>
              <a:t>It should be served with suitable accompaniments. </a:t>
            </a:r>
            <a:endParaRPr lang="en-US" sz="2000" dirty="0"/>
          </a:p>
          <a:p>
            <a:pPr marL="0" indent="0">
              <a:buNone/>
            </a:pPr>
            <a:endParaRPr lang="en-GB" sz="2000" dirty="0">
              <a:cs typeface="Arial"/>
            </a:endParaRPr>
          </a:p>
          <a:p>
            <a:pPr marL="0" indent="0">
              <a:buNone/>
            </a:pPr>
            <a:endParaRPr lang="en-GB" dirty="0">
              <a:cs typeface="Arial"/>
            </a:endParaRPr>
          </a:p>
          <a:p>
            <a:pPr marL="0" indent="0">
              <a:buNone/>
            </a:pPr>
            <a:endParaRPr lang="en-GB" dirty="0"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776" y="2571092"/>
            <a:ext cx="4088423" cy="272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990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13BFF-1C9C-4CEC-A7E9-87EF2EA0FA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/>
                <a:cs typeface="Arial"/>
              </a:rPr>
              <a:t>Your recipe must: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BEE94-32AC-4E09-9CFB-7030B45810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/>
            <a:r>
              <a:rPr lang="en-GB" sz="2000" dirty="0"/>
              <a:t>Include 200g of beef, pork or lamb </a:t>
            </a:r>
            <a:r>
              <a:rPr lang="en-GB" sz="2000" dirty="0" smtClean="0"/>
              <a:t>mince</a:t>
            </a:r>
            <a:r>
              <a:rPr lang="en-GB" sz="2000" dirty="0"/>
              <a:t>.</a:t>
            </a:r>
            <a:r>
              <a:rPr lang="en-US" sz="2000" dirty="0" smtClean="0"/>
              <a:t>​</a:t>
            </a:r>
            <a:endParaRPr lang="en-US" sz="2000" dirty="0"/>
          </a:p>
          <a:p>
            <a:pPr fontAlgn="base"/>
            <a:r>
              <a:rPr lang="en-GB" sz="2000" dirty="0"/>
              <a:t>Show consideration of the 8 tips for healthy eating</a:t>
            </a:r>
            <a:r>
              <a:rPr lang="en-US" sz="2000" dirty="0" smtClean="0"/>
              <a:t>​.</a:t>
            </a:r>
            <a:endParaRPr lang="en-US" sz="2000" dirty="0"/>
          </a:p>
          <a:p>
            <a:pPr fontAlgn="base"/>
            <a:r>
              <a:rPr lang="en-GB" sz="2000" dirty="0"/>
              <a:t>Include a full ingredient list (with quantities</a:t>
            </a:r>
            <a:r>
              <a:rPr lang="en-GB" sz="2000" dirty="0" smtClean="0"/>
              <a:t>)</a:t>
            </a:r>
            <a:r>
              <a:rPr lang="en-GB" sz="2000" dirty="0"/>
              <a:t>.</a:t>
            </a:r>
            <a:r>
              <a:rPr lang="en-US" sz="2000" dirty="0" smtClean="0"/>
              <a:t>​</a:t>
            </a:r>
            <a:endParaRPr lang="en-US" sz="2000" dirty="0"/>
          </a:p>
          <a:p>
            <a:pPr fontAlgn="base"/>
            <a:r>
              <a:rPr lang="en-GB" sz="2000" dirty="0"/>
              <a:t>Include a detailed recipe </a:t>
            </a:r>
            <a:r>
              <a:rPr lang="en-GB" sz="2000" dirty="0" smtClean="0"/>
              <a:t>method.</a:t>
            </a:r>
            <a:r>
              <a:rPr lang="en-US" sz="2000" dirty="0" smtClean="0"/>
              <a:t>​</a:t>
            </a:r>
            <a:endParaRPr lang="en-US" sz="2000" dirty="0"/>
          </a:p>
          <a:p>
            <a:pPr fontAlgn="base"/>
            <a:r>
              <a:rPr lang="en-GB" sz="2000" dirty="0"/>
              <a:t>Include a 60 </a:t>
            </a:r>
            <a:r>
              <a:rPr lang="en-GB" sz="2000" dirty="0" smtClean="0"/>
              <a:t>minute (</a:t>
            </a:r>
            <a:r>
              <a:rPr lang="en-GB" sz="2000" dirty="0"/>
              <a:t>maximum) time </a:t>
            </a:r>
            <a:r>
              <a:rPr lang="en-GB" sz="2000" dirty="0" smtClean="0"/>
              <a:t>plan.</a:t>
            </a:r>
            <a:r>
              <a:rPr lang="en-GB" sz="2000" dirty="0"/>
              <a:t> 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Include a the cost of the </a:t>
            </a:r>
            <a:r>
              <a:rPr lang="en-GB" sz="2000" dirty="0" smtClean="0"/>
              <a:t>recipe.</a:t>
            </a:r>
            <a:r>
              <a:rPr lang="en-GB" sz="2000" dirty="0"/>
              <a:t> 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Include an equipment list.</a:t>
            </a:r>
            <a:endParaRPr lang="en-US" sz="20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0092" y="1923798"/>
            <a:ext cx="2524369" cy="3786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66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B75C5-E4E7-4CEF-BDA2-B621022E93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/>
                <a:cs typeface="Arial"/>
              </a:rPr>
              <a:t>Development of idea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8BFDC1-621A-443A-B57E-DECB49ED4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360933" cy="3600000"/>
          </a:xfrm>
        </p:spPr>
        <p:txBody>
          <a:bodyPr/>
          <a:lstStyle/>
          <a:p>
            <a:pPr marL="0" indent="0" fontAlgn="base">
              <a:buNone/>
            </a:pPr>
            <a:r>
              <a:rPr lang="en-GB" sz="2000" dirty="0" smtClean="0"/>
              <a:t>You have </a:t>
            </a:r>
            <a:r>
              <a:rPr lang="en-GB" sz="2000" dirty="0"/>
              <a:t>10 minutes to create three </a:t>
            </a:r>
            <a:r>
              <a:rPr lang="en-GB" sz="2000" dirty="0" smtClean="0"/>
              <a:t>recipe concepts considering </a:t>
            </a:r>
            <a:r>
              <a:rPr lang="en-GB" sz="2000" dirty="0"/>
              <a:t>the </a:t>
            </a:r>
            <a:r>
              <a:rPr lang="en-GB" sz="2000" dirty="0" smtClean="0"/>
              <a:t>brief and target market.</a:t>
            </a:r>
            <a:endParaRPr lang="en-US" sz="2000" dirty="0"/>
          </a:p>
          <a:p>
            <a:pPr marL="0" indent="0" fontAlgn="base">
              <a:buNone/>
            </a:pPr>
            <a:endParaRPr lang="en-GB" sz="2000" dirty="0" smtClean="0"/>
          </a:p>
          <a:p>
            <a:pPr marL="0" indent="0" fontAlgn="base">
              <a:buNone/>
            </a:pPr>
            <a:r>
              <a:rPr lang="en-GB" sz="2000" dirty="0" smtClean="0"/>
              <a:t>Provide feedback </a:t>
            </a:r>
            <a:r>
              <a:rPr lang="en-GB" sz="2000" dirty="0"/>
              <a:t>on the three </a:t>
            </a:r>
            <a:r>
              <a:rPr lang="en-GB" sz="2000" dirty="0" smtClean="0"/>
              <a:t>ideas.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0" y="1866915"/>
            <a:ext cx="2779406" cy="18532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9369" y="3814754"/>
            <a:ext cx="1570724" cy="235633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0623" y="4119554"/>
            <a:ext cx="3077307" cy="205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30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7F3B5-BF84-40DB-8062-0D44723D27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Arial"/>
                <a:cs typeface="Arial"/>
              </a:rPr>
              <a:t>How to write a recipe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D459C7-BD0A-41CB-A8F3-BBB7C1B07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5770" y="2498910"/>
            <a:ext cx="7941000" cy="3600000"/>
          </a:xfrm>
        </p:spPr>
        <p:txBody>
          <a:bodyPr/>
          <a:lstStyle/>
          <a:p>
            <a:pPr fontAlgn="base"/>
            <a:r>
              <a:rPr lang="en-GB" sz="2000" dirty="0"/>
              <a:t>Name of the recipe using words which accurately describe the dish.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Create a catchy short description explaining the history of the dish or its potential use.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Note the cooking time and number of servings the recipe produces.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List the ingredients in order of use and include measurements.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List the equipment required, in order of use.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List the method in logical stages, including ingredient preparation directions.</a:t>
            </a:r>
            <a:r>
              <a:rPr lang="en-US" sz="2000" dirty="0"/>
              <a:t>​</a:t>
            </a:r>
          </a:p>
          <a:p>
            <a:pPr fontAlgn="base"/>
            <a:r>
              <a:rPr lang="en-GB" sz="2000" dirty="0"/>
              <a:t>Add any top tips, e.g. ingredient substitutions or serving suggestions.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587" y="2283798"/>
            <a:ext cx="2317038" cy="3307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032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2BEAF15335464E935945466AF0125E" ma:contentTypeVersion="8" ma:contentTypeDescription="Create a new document." ma:contentTypeScope="" ma:versionID="12a4b26940872ee6617947d01d405834">
  <xsd:schema xmlns:xsd="http://www.w3.org/2001/XMLSchema" xmlns:xs="http://www.w3.org/2001/XMLSchema" xmlns:p="http://schemas.microsoft.com/office/2006/metadata/properties" xmlns:ns3="79831e4c-bd95-4b56-8744-b5a4e29a34fc" targetNamespace="http://schemas.microsoft.com/office/2006/metadata/properties" ma:root="true" ma:fieldsID="1db35abc2c16fc9cff20674120453fb7" ns3:_="">
    <xsd:import namespace="79831e4c-bd95-4b56-8744-b5a4e29a34f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31e4c-bd95-4b56-8744-b5a4e29a34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A566E72-2495-4A72-AE39-C74EE774D8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31e4c-bd95-4b56-8744-b5a4e29a34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FD3AB2-FB52-4C9E-A7AB-AEA42C9307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8117C9-D6C6-4F8D-8C07-C19175997D8D}">
  <ds:schemaRefs>
    <ds:schemaRef ds:uri="http://purl.org/dc/terms/"/>
    <ds:schemaRef ds:uri="http://schemas.microsoft.com/office/2006/documentManagement/types"/>
    <ds:schemaRef ds:uri="http://purl.org/dc/dcmitype/"/>
    <ds:schemaRef ds:uri="79831e4c-bd95-4b56-8744-b5a4e29a34fc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149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Office Theme</vt:lpstr>
      <vt:lpstr>Custom Design</vt:lpstr>
      <vt:lpstr>1_Custom Design</vt:lpstr>
      <vt:lpstr>3_Custom Design</vt:lpstr>
      <vt:lpstr>Meals with mince</vt:lpstr>
      <vt:lpstr>Meals with mince</vt:lpstr>
      <vt:lpstr>Introduction</vt:lpstr>
      <vt:lpstr>Making mince</vt:lpstr>
      <vt:lpstr>Different grades of mince</vt:lpstr>
      <vt:lpstr>Recipe creation challenge</vt:lpstr>
      <vt:lpstr>Your recipe must:</vt:lpstr>
      <vt:lpstr>Development of idea</vt:lpstr>
      <vt:lpstr>How to write a recipe</vt:lpstr>
      <vt:lpstr>Evaluation criteria</vt:lpstr>
      <vt:lpstr>Meals with mince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423</cp:revision>
  <dcterms:created xsi:type="dcterms:W3CDTF">2018-10-10T09:22:08Z</dcterms:created>
  <dcterms:modified xsi:type="dcterms:W3CDTF">2019-10-03T14:58:52Z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0x010100A52BEAF15335464E935945466AF0125E</vt:lpwstr>
  </property>
</Properties>
</file>