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25"/>
  </p:notesMasterIdLst>
  <p:sldIdLst>
    <p:sldId id="256" r:id="rId5"/>
    <p:sldId id="257" r:id="rId6"/>
    <p:sldId id="273" r:id="rId7"/>
    <p:sldId id="263" r:id="rId8"/>
    <p:sldId id="274" r:id="rId9"/>
    <p:sldId id="264" r:id="rId10"/>
    <p:sldId id="275" r:id="rId11"/>
    <p:sldId id="266" r:id="rId12"/>
    <p:sldId id="276" r:id="rId13"/>
    <p:sldId id="265" r:id="rId14"/>
    <p:sldId id="277" r:id="rId15"/>
    <p:sldId id="267" r:id="rId16"/>
    <p:sldId id="268" r:id="rId17"/>
    <p:sldId id="278" r:id="rId18"/>
    <p:sldId id="272" r:id="rId19"/>
    <p:sldId id="259" r:id="rId20"/>
    <p:sldId id="269" r:id="rId21"/>
    <p:sldId id="270" r:id="rId22"/>
    <p:sldId id="271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t Benelam" initials="BB" lastIdx="6" clrIdx="0">
    <p:extLst>
      <p:ext uri="{19B8F6BF-5375-455C-9EA6-DF929625EA0E}">
        <p15:presenceInfo xmlns:p15="http://schemas.microsoft.com/office/powerpoint/2012/main" userId="S-1-5-21-1974762338-2042246095-630515929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5"/>
    <p:restoredTop sz="96404" autoAdjust="0"/>
  </p:normalViewPr>
  <p:slideViewPr>
    <p:cSldViewPr snapToGrid="0" snapToObjects="1">
      <p:cViewPr varScale="1">
        <p:scale>
          <a:sx n="98" d="100"/>
          <a:sy n="98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39DF-5494-4D44-9E8E-0DADE9153AF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95D16-01E5-495F-8B11-6CD478CED6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7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5D16-01E5-495F-8B11-6CD478CED6F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4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the-eatwell-guide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reakfast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Dairy and dairy alternatives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79352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It’s a good idea to include dairy </a:t>
            </a:r>
            <a:r>
              <a:rPr lang="en-GB" dirty="0"/>
              <a:t>foods such as milk, yogurt, cheese or calcium-fortified dairy alternatives such as soya drinks and soya yogurt. Choose lower fat and unsweetened options. </a:t>
            </a:r>
            <a:r>
              <a:rPr lang="en-GB" dirty="0" smtClean="0"/>
              <a:t>Milk </a:t>
            </a:r>
            <a:r>
              <a:rPr lang="en-GB" dirty="0"/>
              <a:t>and dairy foods are sources of </a:t>
            </a:r>
            <a:r>
              <a:rPr lang="en-GB" dirty="0" smtClean="0"/>
              <a:t>calcium, </a:t>
            </a:r>
            <a:r>
              <a:rPr lang="en-GB" dirty="0"/>
              <a:t>which is needed </a:t>
            </a:r>
            <a:r>
              <a:rPr lang="en-GB" dirty="0" smtClean="0"/>
              <a:t>to develop and help maintain </a:t>
            </a:r>
            <a:r>
              <a:rPr lang="en-GB" dirty="0"/>
              <a:t>strong bones and teeth.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27" y="2176828"/>
            <a:ext cx="4000000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Dairy and dairy alternatives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79352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Healthy breakfast ideas: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P</a:t>
            </a:r>
            <a:r>
              <a:rPr lang="en-US" b="1" dirty="0" smtClean="0"/>
              <a:t>lain, Greek-style yogurt </a:t>
            </a:r>
            <a:r>
              <a:rPr lang="en-US" dirty="0" smtClean="0"/>
              <a:t>and oats</a:t>
            </a:r>
            <a:r>
              <a:rPr lang="en-US" b="1" dirty="0" smtClean="0"/>
              <a:t> </a:t>
            </a:r>
            <a:r>
              <a:rPr lang="en-US" dirty="0" smtClean="0"/>
              <a:t>with berries, a banana and a glass of water. </a:t>
            </a:r>
          </a:p>
          <a:p>
            <a:pPr lvl="0"/>
            <a:r>
              <a:rPr lang="en-GB" dirty="0"/>
              <a:t>Wheat biscuits </a:t>
            </a:r>
            <a:r>
              <a:rPr lang="en-GB" dirty="0" smtClean="0"/>
              <a:t>with </a:t>
            </a:r>
            <a:r>
              <a:rPr lang="en-GB" b="1" dirty="0"/>
              <a:t>semi-skimmed milk, </a:t>
            </a:r>
            <a:r>
              <a:rPr lang="en-GB" dirty="0" smtClean="0"/>
              <a:t>strawberries and </a:t>
            </a:r>
            <a:r>
              <a:rPr lang="en-GB" dirty="0"/>
              <a:t>a glass of water. </a:t>
            </a:r>
            <a:endParaRPr lang="en-GB" dirty="0" smtClean="0"/>
          </a:p>
          <a:p>
            <a:pPr lvl="0"/>
            <a:r>
              <a:rPr lang="en-US" dirty="0" smtClean="0"/>
              <a:t>Bagel with </a:t>
            </a:r>
            <a:r>
              <a:rPr lang="en-US" b="1" dirty="0" smtClean="0"/>
              <a:t>lower fat soft cheese</a:t>
            </a:r>
            <a:r>
              <a:rPr lang="en-US" dirty="0" smtClean="0"/>
              <a:t>, smoked salmon and a glass of water.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57" y="2980663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Start the day hydrated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26833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lways </a:t>
            </a:r>
            <a:r>
              <a:rPr lang="en-GB" dirty="0"/>
              <a:t>include a </a:t>
            </a:r>
            <a:r>
              <a:rPr lang="en-GB" dirty="0" smtClean="0"/>
              <a:t>drink with breakfast. </a:t>
            </a:r>
            <a:r>
              <a:rPr lang="en-GB" dirty="0"/>
              <a:t>Water and lower fat </a:t>
            </a:r>
            <a:r>
              <a:rPr lang="en-GB" dirty="0" smtClean="0"/>
              <a:t>milks </a:t>
            </a:r>
            <a:r>
              <a:rPr lang="en-GB" dirty="0"/>
              <a:t>are good choices.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100</a:t>
            </a:r>
            <a:r>
              <a:rPr lang="en-GB" dirty="0"/>
              <a:t>% fruit juices and smoothies count towards one of the recommended 5 A DAY but should be limited to a combined maximum of 150ml per day.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809" y="1837677"/>
            <a:ext cx="2553372" cy="38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high in sugar, salt and fat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11423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</a:t>
            </a:r>
            <a:r>
              <a:rPr lang="en-GB" dirty="0"/>
              <a:t>not to give your child </a:t>
            </a:r>
            <a:r>
              <a:rPr lang="en-GB" dirty="0" smtClean="0"/>
              <a:t>food such as </a:t>
            </a:r>
            <a:r>
              <a:rPr lang="en-GB" dirty="0"/>
              <a:t>pastries, sweet muffins and croissants too often as they tend to be high in </a:t>
            </a:r>
            <a:r>
              <a:rPr lang="en-GB" dirty="0" smtClean="0"/>
              <a:t>energy (calories), </a:t>
            </a:r>
            <a:r>
              <a:rPr lang="en-GB" dirty="0"/>
              <a:t>sugar and saturated fat.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521" y="2283798"/>
            <a:ext cx="4458207" cy="29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Have a think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What do you usually give your child for breakfast? </a:t>
            </a:r>
          </a:p>
          <a:p>
            <a:r>
              <a:rPr lang="en-GB" dirty="0"/>
              <a:t>What three features do you think a healthy breakfast should include?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220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healthy breakfast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571092"/>
            <a:ext cx="5284790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healthy breakfast will give your child a good start to the day. A healthy breakfast should include: 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tarchy foods, preferable wholegrains and other higher </a:t>
            </a:r>
            <a:r>
              <a:rPr lang="en-GB" dirty="0" smtClean="0"/>
              <a:t>fibre</a:t>
            </a:r>
            <a:r>
              <a:rPr lang="en-US" dirty="0" smtClean="0"/>
              <a:t> versions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least one portion of the recommended 5 A DAY;</a:t>
            </a:r>
          </a:p>
          <a:p>
            <a:r>
              <a:rPr lang="en-US" dirty="0"/>
              <a:t>a</a:t>
            </a:r>
            <a:r>
              <a:rPr lang="en-US" dirty="0" smtClean="0"/>
              <a:t>n unsweetened drink to help start the day hydrated. </a:t>
            </a:r>
          </a:p>
          <a:p>
            <a:pPr marL="0" indent="0">
              <a:buNone/>
            </a:pPr>
            <a:r>
              <a:rPr lang="en-US" dirty="0" smtClean="0"/>
              <a:t>You may also choose to offer a source of protein and a dairy food or dairy alterative.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 you make any changes to the breakfasts you give your child based on this information?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57" y="2381452"/>
            <a:ext cx="4992000" cy="33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Make the healthier choice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The following activities are aimed to summarise learning about b</a:t>
            </a:r>
            <a:r>
              <a:rPr lang="en-GB" sz="2000" dirty="0" smtClean="0"/>
              <a:t>reakfast </a:t>
            </a:r>
            <a:r>
              <a:rPr lang="en-GB" sz="2000" dirty="0"/>
              <a:t>within the context of the </a:t>
            </a:r>
            <a:r>
              <a:rPr lang="en-GB" sz="2000" dirty="0" err="1">
                <a:hlinkClick r:id="rId2"/>
              </a:rPr>
              <a:t>Eatwell</a:t>
            </a:r>
            <a:r>
              <a:rPr lang="en-GB" sz="2000" dirty="0">
                <a:hlinkClick r:id="rId2"/>
              </a:rPr>
              <a:t> Guide.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one?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81435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breakfast is the healthier option for your child? Give three reasons why your choice is the healthier option.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353" r="4044" b="9025"/>
          <a:stretch/>
        </p:blipFill>
        <p:spPr>
          <a:xfrm>
            <a:off x="1302383" y="3285849"/>
            <a:ext cx="3614515" cy="3187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53" t="4091" r="13674" b="3719"/>
          <a:stretch/>
        </p:blipFill>
        <p:spPr>
          <a:xfrm>
            <a:off x="5613622" y="3437017"/>
            <a:ext cx="3504322" cy="28852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64520" y="2931906"/>
            <a:ext cx="595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158B44"/>
                </a:solidFill>
                <a:latin typeface="arial" panose="020B0604020202020204" pitchFamily="34" charset="0"/>
              </a:rPr>
              <a:t>✔</a:t>
            </a:r>
            <a:endParaRPr lang="en-GB" sz="4000" dirty="0">
              <a:solidFill>
                <a:srgbClr val="158B44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251157" y="5240048"/>
            <a:ext cx="2121138" cy="963112"/>
          </a:xfrm>
          <a:prstGeom prst="ellipse">
            <a:avLst/>
          </a:prstGeom>
          <a:solidFill>
            <a:srgbClr val="158B44"/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Peanut butter: a source of protein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117944" y="4024381"/>
            <a:ext cx="2121138" cy="963112"/>
          </a:xfrm>
          <a:prstGeom prst="ellipse">
            <a:avLst/>
          </a:prstGeom>
          <a:solidFill>
            <a:srgbClr val="158B44"/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of the 5 A DAY!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51157" y="2689614"/>
            <a:ext cx="2121138" cy="963112"/>
          </a:xfrm>
          <a:prstGeom prst="ellipse">
            <a:avLst/>
          </a:prstGeom>
          <a:solidFill>
            <a:srgbClr val="158B44"/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Wholemeal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bread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one?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6253" y="2301962"/>
            <a:ext cx="6586197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breakfast is the healthier option for your child and why? </a:t>
            </a:r>
            <a:r>
              <a:rPr lang="en-GB" dirty="0"/>
              <a:t>Give three reasons why your choice is the healthier option.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320" y="3230998"/>
            <a:ext cx="3971429" cy="250476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864961" y="5827346"/>
            <a:ext cx="3912530" cy="418362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Fried egg with tomato, toast bread (white), fried bacon and sausage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351202" y="2877055"/>
            <a:ext cx="595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158B44"/>
                </a:solidFill>
                <a:latin typeface="arial" panose="020B0604020202020204" pitchFamily="34" charset="0"/>
              </a:rPr>
              <a:t>✔</a:t>
            </a:r>
            <a:endParaRPr lang="en-GB" sz="4000" dirty="0">
              <a:solidFill>
                <a:srgbClr val="158B44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611" y="4137628"/>
            <a:ext cx="2181259" cy="1133317"/>
          </a:xfrm>
          <a:prstGeom prst="ellipse">
            <a:avLst/>
          </a:prstGeom>
          <a:solidFill>
            <a:srgbClr val="158B44"/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Lower in saturated fat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494864" y="5827346"/>
            <a:ext cx="3382153" cy="418362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Boiled eggs with ½ an avocado on wholegrain toast,</a:t>
            </a:r>
            <a:endParaRPr lang="en-GB" dirty="0"/>
          </a:p>
        </p:txBody>
      </p:sp>
      <p:pic>
        <p:nvPicPr>
          <p:cNvPr id="1026" name="Picture 2" descr="Pastry and Boiled Egg on Pla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/>
          <a:stretch/>
        </p:blipFill>
        <p:spPr bwMode="auto">
          <a:xfrm>
            <a:off x="2618913" y="3538759"/>
            <a:ext cx="2881107" cy="207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50612" y="5471816"/>
            <a:ext cx="2181259" cy="1133317"/>
          </a:xfrm>
          <a:prstGeom prst="ellipse">
            <a:avLst/>
          </a:prstGeom>
          <a:solidFill>
            <a:srgbClr val="158B44"/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Wholegrain toast: source of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625" y="2774352"/>
            <a:ext cx="2181259" cy="1133317"/>
          </a:xfrm>
          <a:prstGeom prst="ellipse">
            <a:avLst/>
          </a:prstGeom>
          <a:solidFill>
            <a:srgbClr val="158B44"/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½ an avocado: 1 of the 5 A DAY!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one?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7635"/>
            <a:ext cx="6430011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breakfast is the healthier option for your child and why?</a:t>
            </a:r>
            <a:r>
              <a:rPr lang="en-GB" dirty="0"/>
              <a:t> Give three reasons why your choice is the healthier option.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326902" y="5971472"/>
            <a:ext cx="3188275" cy="418362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Wholegrain cereal with fruit</a:t>
            </a:r>
            <a:endParaRPr lang="en-GB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745048" y="5971472"/>
            <a:ext cx="2446517" cy="418362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Chocolate cerea</a:t>
            </a:r>
            <a:r>
              <a:rPr lang="en-US" dirty="0"/>
              <a:t>l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769340" y="2940801"/>
            <a:ext cx="595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158B44"/>
                </a:solidFill>
                <a:latin typeface="arial" panose="020B0604020202020204" pitchFamily="34" charset="0"/>
              </a:rPr>
              <a:t>✔</a:t>
            </a:r>
            <a:endParaRPr lang="en-GB" sz="4000" dirty="0">
              <a:solidFill>
                <a:srgbClr val="158B44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3718" y="2886738"/>
            <a:ext cx="1891584" cy="931044"/>
          </a:xfrm>
          <a:prstGeom prst="ellipse">
            <a:avLst/>
          </a:prstGeom>
          <a:solidFill>
            <a:srgbClr val="158B44"/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of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945" y="3999914"/>
            <a:ext cx="1891584" cy="931044"/>
          </a:xfrm>
          <a:prstGeom prst="ellipse">
            <a:avLst/>
          </a:prstGeom>
          <a:solidFill>
            <a:srgbClr val="158B44"/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Counts towards 5 A DAY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3718" y="5113090"/>
            <a:ext cx="1891584" cy="931044"/>
          </a:xfrm>
          <a:prstGeom prst="ellipse">
            <a:avLst/>
          </a:prstGeom>
          <a:solidFill>
            <a:srgbClr val="158B44"/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Lower in sugar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09" y="3216146"/>
            <a:ext cx="3058194" cy="2162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48" y="3741749"/>
            <a:ext cx="2418445" cy="16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breakfast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4973823" cy="308797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Breakfast helps get the day off to a good start by providing some of the energy and nutrients </a:t>
            </a:r>
            <a:r>
              <a:rPr lang="en-GB" sz="2000" dirty="0" smtClean="0"/>
              <a:t>your child needs </a:t>
            </a:r>
            <a:r>
              <a:rPr lang="en-GB" sz="2000" dirty="0"/>
              <a:t>for good </a:t>
            </a:r>
            <a:r>
              <a:rPr lang="en-GB" sz="2000" dirty="0" smtClean="0"/>
              <a:t>health, e.g</a:t>
            </a:r>
            <a:r>
              <a:rPr lang="en-GB" sz="2000" dirty="0"/>
              <a:t>. starchy carbohydrates, fibre, B vitamins, calcium and </a:t>
            </a:r>
            <a:r>
              <a:rPr lang="en-GB" sz="2000" dirty="0" smtClean="0"/>
              <a:t>iron. </a:t>
            </a:r>
          </a:p>
          <a:p>
            <a:pPr marL="0" indent="0">
              <a:buNone/>
            </a:pPr>
            <a:r>
              <a:rPr lang="en-GB" sz="2000" dirty="0"/>
              <a:t>Some studies suggest that having a healthy breakfast can help to improve cognitive function and academic performance in children and young people. </a:t>
            </a:r>
            <a:endParaRPr lang="en-US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625" y="3065488"/>
            <a:ext cx="4342897" cy="28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breakfast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www.nutrition.org.uk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Don’t skip breakfast!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5433719" cy="3087973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Don’t </a:t>
            </a:r>
            <a:r>
              <a:rPr lang="en-GB" i="1" dirty="0"/>
              <a:t>skip breakfast </a:t>
            </a:r>
            <a:r>
              <a:rPr lang="en-GB" dirty="0"/>
              <a:t>is one of the </a:t>
            </a:r>
            <a:r>
              <a:rPr lang="en-GB" dirty="0" smtClean="0"/>
              <a:t>Government’s eight </a:t>
            </a:r>
            <a:r>
              <a:rPr lang="en-GB" dirty="0"/>
              <a:t>tips for healthy eating.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/>
              <a:t>Make time for breakfast – just waking up 10 minutes </a:t>
            </a:r>
            <a:r>
              <a:rPr lang="en-GB" dirty="0" smtClean="0"/>
              <a:t>earlier for your child to </a:t>
            </a:r>
            <a:r>
              <a:rPr lang="en-GB" dirty="0"/>
              <a:t>have time for something to eat and drink can make a big difference </a:t>
            </a:r>
            <a:r>
              <a:rPr lang="en-GB" dirty="0" smtClean="0"/>
              <a:t>to the </a:t>
            </a:r>
            <a:r>
              <a:rPr lang="en-GB" dirty="0"/>
              <a:t>day.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t="7471" r="15823"/>
          <a:stretch/>
        </p:blipFill>
        <p:spPr>
          <a:xfrm>
            <a:off x="8852170" y="2538918"/>
            <a:ext cx="2879389" cy="35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Starchy carbohydrates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66604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Starchy carbohydrates are the best source of energy for your growing child. Choose a variety of wholegrains and high fibre versions such as wholegrain breakfast cereals with no added sugar, wholemeal bread and oats. These foods provide fibre which is important for a healthy digestive system.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Look for breakfast cereals that are lower in salt, sugars and saturated fat. Check the </a:t>
            </a:r>
            <a:r>
              <a:rPr lang="en-GB" dirty="0" smtClean="0"/>
              <a:t>labels!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45" y="2283798"/>
            <a:ext cx="3679829" cy="279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4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Starchy </a:t>
            </a:r>
            <a:r>
              <a:rPr lang="en-US" dirty="0"/>
              <a:t>carbohydrates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39392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Healthy breakfast </a:t>
            </a:r>
            <a:r>
              <a:rPr lang="en-US" dirty="0" smtClean="0"/>
              <a:t>ideas: </a:t>
            </a:r>
          </a:p>
          <a:p>
            <a:r>
              <a:rPr lang="en-US" b="1" dirty="0" smtClean="0"/>
              <a:t>Wheat </a:t>
            </a:r>
            <a:r>
              <a:rPr lang="en-US" b="1" dirty="0"/>
              <a:t>biscuits </a:t>
            </a:r>
            <a:r>
              <a:rPr lang="en-US" dirty="0"/>
              <a:t>with semi-skimmed milk, a banana and a glass of water. </a:t>
            </a:r>
          </a:p>
          <a:p>
            <a:r>
              <a:rPr lang="en-GB" dirty="0" smtClean="0"/>
              <a:t>Overnight </a:t>
            </a:r>
            <a:r>
              <a:rPr lang="en-GB" b="1" dirty="0"/>
              <a:t>oats or </a:t>
            </a:r>
            <a:r>
              <a:rPr lang="en-GB" b="1" dirty="0" err="1"/>
              <a:t>bircher</a:t>
            </a:r>
            <a:r>
              <a:rPr lang="en-GB" b="1" dirty="0"/>
              <a:t> </a:t>
            </a:r>
            <a:r>
              <a:rPr lang="en-GB" b="1" dirty="0" err="1"/>
              <a:t>museli</a:t>
            </a:r>
            <a:r>
              <a:rPr lang="en-GB" b="1" dirty="0"/>
              <a:t> </a:t>
            </a:r>
            <a:r>
              <a:rPr lang="en-GB" dirty="0"/>
              <a:t>with berries, chopped nuts and a glass of semi-skimmed milk or calcium-fortified dairy alternative.</a:t>
            </a:r>
            <a:endParaRPr lang="en-US" dirty="0"/>
          </a:p>
          <a:p>
            <a:pPr lvl="0"/>
            <a:r>
              <a:rPr lang="en-GB" b="1" dirty="0"/>
              <a:t>Porridge</a:t>
            </a:r>
            <a:r>
              <a:rPr lang="en-GB" dirty="0"/>
              <a:t> with sultanas and a </a:t>
            </a:r>
            <a:r>
              <a:rPr lang="en-GB" dirty="0" smtClean="0"/>
              <a:t>150 ml </a:t>
            </a:r>
            <a:r>
              <a:rPr lang="en-GB" dirty="0"/>
              <a:t>glass of orange juice</a:t>
            </a:r>
            <a:r>
              <a:rPr lang="en-GB" dirty="0" smtClean="0"/>
              <a:t>.</a:t>
            </a:r>
          </a:p>
          <a:p>
            <a:pPr lvl="0"/>
            <a:r>
              <a:rPr lang="en-US" b="1" dirty="0" smtClean="0"/>
              <a:t>Wholegrain toast </a:t>
            </a:r>
            <a:r>
              <a:rPr lang="en-US" dirty="0" smtClean="0"/>
              <a:t>with peanut butter.</a:t>
            </a:r>
            <a:endParaRPr lang="en-GB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69" y="2457502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2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Fruit and vegetables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18460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Breakfast </a:t>
            </a:r>
            <a:r>
              <a:rPr lang="en-GB" dirty="0"/>
              <a:t>is a great opportunity to </a:t>
            </a:r>
            <a:r>
              <a:rPr lang="en-GB" dirty="0" smtClean="0"/>
              <a:t>offer your child fruit and vegetables!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Include </a:t>
            </a:r>
            <a:r>
              <a:rPr lang="en-GB" dirty="0"/>
              <a:t>at least one </a:t>
            </a:r>
            <a:r>
              <a:rPr lang="en-GB" dirty="0" smtClean="0"/>
              <a:t>portion </a:t>
            </a:r>
            <a:r>
              <a:rPr lang="en-GB" dirty="0"/>
              <a:t>of </a:t>
            </a:r>
            <a:r>
              <a:rPr lang="en-GB" dirty="0" smtClean="0"/>
              <a:t>the recommended </a:t>
            </a:r>
            <a:r>
              <a:rPr lang="en-GB" dirty="0"/>
              <a:t>5 A DAY, e.g. chopped banana, a handful of berries</a:t>
            </a:r>
            <a:r>
              <a:rPr lang="en-GB" dirty="0" smtClean="0"/>
              <a:t>, an apple or a pear, grilled </a:t>
            </a:r>
            <a:r>
              <a:rPr lang="en-GB" dirty="0"/>
              <a:t>tomatoes or mushrooms. 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Strawberry on Table Top Near White Ceramic Bo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50" y="2411984"/>
            <a:ext cx="3948156" cy="31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Fruit and vegetables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83275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Healthy breakfast ideas: </a:t>
            </a:r>
          </a:p>
          <a:p>
            <a:r>
              <a:rPr lang="en-US" dirty="0"/>
              <a:t>C</a:t>
            </a:r>
            <a:r>
              <a:rPr lang="en-US" dirty="0" smtClean="0"/>
              <a:t>heese and </a:t>
            </a:r>
            <a:r>
              <a:rPr lang="en-US" b="1" dirty="0" smtClean="0"/>
              <a:t>mushroom</a:t>
            </a:r>
            <a:r>
              <a:rPr lang="en-US" dirty="0" smtClean="0"/>
              <a:t> </a:t>
            </a:r>
            <a:r>
              <a:rPr lang="en-GB" dirty="0" smtClean="0"/>
              <a:t>omelette</a:t>
            </a:r>
            <a:r>
              <a:rPr lang="en-US" dirty="0" smtClean="0"/>
              <a:t>, </a:t>
            </a:r>
            <a:r>
              <a:rPr lang="en-US" dirty="0" err="1" smtClean="0"/>
              <a:t>wholemeal</a:t>
            </a:r>
            <a:r>
              <a:rPr lang="en-US" dirty="0" smtClean="0"/>
              <a:t> toast, </a:t>
            </a:r>
            <a:r>
              <a:rPr lang="en-US" b="1" dirty="0" smtClean="0"/>
              <a:t>an apple </a:t>
            </a:r>
            <a:r>
              <a:rPr lang="en-US" dirty="0" smtClean="0"/>
              <a:t>and a glass of water.</a:t>
            </a:r>
          </a:p>
          <a:p>
            <a:r>
              <a:rPr lang="en-US" dirty="0" smtClean="0"/>
              <a:t>Porridge with </a:t>
            </a:r>
            <a:r>
              <a:rPr lang="en-US" b="1" dirty="0" smtClean="0"/>
              <a:t>grated apple</a:t>
            </a:r>
            <a:r>
              <a:rPr lang="en-US" dirty="0" smtClean="0"/>
              <a:t>, </a:t>
            </a:r>
            <a:r>
              <a:rPr lang="en-US" b="1" dirty="0" smtClean="0"/>
              <a:t>raisins</a:t>
            </a:r>
            <a:r>
              <a:rPr lang="en-US" dirty="0" smtClean="0"/>
              <a:t> and 150 ml fresh </a:t>
            </a:r>
            <a:r>
              <a:rPr lang="en-US" b="1" dirty="0" smtClean="0"/>
              <a:t>orange juice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Bran flakes with </a:t>
            </a:r>
            <a:r>
              <a:rPr lang="en-US" dirty="0"/>
              <a:t>semi-skimmed milk, </a:t>
            </a:r>
            <a:r>
              <a:rPr lang="en-US" b="1" dirty="0" smtClean="0"/>
              <a:t>blueberries</a:t>
            </a:r>
            <a:r>
              <a:rPr lang="en-US" dirty="0" smtClean="0"/>
              <a:t>, and </a:t>
            </a:r>
            <a:r>
              <a:rPr lang="en-US" dirty="0"/>
              <a:t>a glass of water.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44252"/>
          <a:stretch/>
        </p:blipFill>
        <p:spPr>
          <a:xfrm>
            <a:off x="8114191" y="2571092"/>
            <a:ext cx="2111267" cy="32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source of protein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92153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Having breakfast, particularly one which includes protein, may help to keep your child feeling full and less likely to snack on less healthy </a:t>
            </a:r>
            <a:r>
              <a:rPr lang="en-GB" dirty="0" smtClean="0"/>
              <a:t>food. Protein also helps </a:t>
            </a:r>
            <a:r>
              <a:rPr lang="en-GB" dirty="0"/>
              <a:t>support growth and repair of muscles</a:t>
            </a:r>
            <a:r>
              <a:rPr lang="en-GB" dirty="0" smtClean="0"/>
              <a:t>. Therefore, you may choose to include a source of protein such as eggs or beans</a:t>
            </a:r>
            <a:r>
              <a:rPr lang="en-GB" dirty="0"/>
              <a:t> </a:t>
            </a:r>
            <a:r>
              <a:rPr lang="en-GB" dirty="0" smtClean="0"/>
              <a:t>with breakfast.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GB" dirty="0" smtClean="0"/>
              <a:t>If your child is having a cooked </a:t>
            </a:r>
            <a:r>
              <a:rPr lang="en-GB" dirty="0"/>
              <a:t>breakfast, healthier options include scrambled eggs or poached eggs, beans, tomatoes and mushrooms. </a:t>
            </a:r>
            <a:r>
              <a:rPr lang="en-GB" dirty="0" smtClean="0"/>
              <a:t>Beans and eggs are lower in saturated fat than bacon and sausages.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098" name="Picture 2" descr="Omelette sma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4"/>
          <a:stretch>
            <a:fillRect/>
          </a:stretch>
        </p:blipFill>
        <p:spPr bwMode="auto">
          <a:xfrm>
            <a:off x="8133401" y="2021570"/>
            <a:ext cx="319563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source of protein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92153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Healthy breakfast ideas: </a:t>
            </a:r>
          </a:p>
          <a:p>
            <a:r>
              <a:rPr lang="en-US" b="1" dirty="0"/>
              <a:t>B</a:t>
            </a:r>
            <a:r>
              <a:rPr lang="en-US" b="1" dirty="0" smtClean="0"/>
              <a:t>aked beans (no added sugar) </a:t>
            </a:r>
            <a:r>
              <a:rPr lang="en-US" dirty="0" smtClean="0"/>
              <a:t>on </a:t>
            </a:r>
            <a:r>
              <a:rPr lang="en-US" dirty="0" err="1" smtClean="0"/>
              <a:t>wholemeal</a:t>
            </a:r>
            <a:r>
              <a:rPr lang="en-US" dirty="0" smtClean="0"/>
              <a:t> toast and a glass of semi-skimmed milk. </a:t>
            </a:r>
          </a:p>
          <a:p>
            <a:pPr lvl="0"/>
            <a:r>
              <a:rPr lang="en-GB" dirty="0"/>
              <a:t>Toasted crumpets with</a:t>
            </a:r>
            <a:r>
              <a:rPr lang="en-GB" b="1" dirty="0"/>
              <a:t> </a:t>
            </a:r>
            <a:r>
              <a:rPr lang="en-GB" b="1" dirty="0" smtClean="0"/>
              <a:t>peanut</a:t>
            </a:r>
            <a:r>
              <a:rPr lang="en-GB" b="1" dirty="0"/>
              <a:t> </a:t>
            </a:r>
            <a:r>
              <a:rPr lang="en-GB" b="1" dirty="0" smtClean="0"/>
              <a:t>butter</a:t>
            </a:r>
            <a:r>
              <a:rPr lang="en-GB" b="1" dirty="0"/>
              <a:t>, </a:t>
            </a:r>
            <a:r>
              <a:rPr lang="en-GB" dirty="0"/>
              <a:t>a pear, and a glass of semi-skimmed milk. </a:t>
            </a:r>
          </a:p>
          <a:p>
            <a:pPr lvl="0"/>
            <a:r>
              <a:rPr lang="en-GB" b="1" dirty="0"/>
              <a:t>Cheese</a:t>
            </a:r>
            <a:r>
              <a:rPr lang="en-GB" dirty="0"/>
              <a:t> and mushroom </a:t>
            </a:r>
            <a:r>
              <a:rPr lang="en-GB" b="1" dirty="0"/>
              <a:t>omelette,</a:t>
            </a:r>
            <a:r>
              <a:rPr lang="en-GB" dirty="0"/>
              <a:t> an apple and a glass of water.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689" y="2283798"/>
            <a:ext cx="3266872" cy="32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1003</Words>
  <Application>Microsoft Office PowerPoint</Application>
  <PresentationFormat>Widescreen</PresentationFormat>
  <Paragraphs>90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</vt:lpstr>
      <vt:lpstr>Calibri</vt:lpstr>
      <vt:lpstr>Office Theme</vt:lpstr>
      <vt:lpstr>Custom Design</vt:lpstr>
      <vt:lpstr>1_Custom Design</vt:lpstr>
      <vt:lpstr>3_Custom Design</vt:lpstr>
      <vt:lpstr> Breakfast</vt:lpstr>
      <vt:lpstr>Have breakfast</vt:lpstr>
      <vt:lpstr>Don’t skip breakfast!</vt:lpstr>
      <vt:lpstr>Starchy carbohydrates</vt:lpstr>
      <vt:lpstr>Starchy carbohydrates</vt:lpstr>
      <vt:lpstr>Fruit and vegetables</vt:lpstr>
      <vt:lpstr>Fruit and vegetables</vt:lpstr>
      <vt:lpstr>A source of protein</vt:lpstr>
      <vt:lpstr>A source of protein</vt:lpstr>
      <vt:lpstr>Dairy and dairy alternatives </vt:lpstr>
      <vt:lpstr>Dairy and dairy alternatives </vt:lpstr>
      <vt:lpstr>Start the day hydrated</vt:lpstr>
      <vt:lpstr>Food high in sugar, salt and fat</vt:lpstr>
      <vt:lpstr>Have a think</vt:lpstr>
      <vt:lpstr>A healthy breakfast </vt:lpstr>
      <vt:lpstr>Make the healthier choice </vt:lpstr>
      <vt:lpstr>Which one?</vt:lpstr>
      <vt:lpstr>Which one?</vt:lpstr>
      <vt:lpstr>Which one?</vt:lpstr>
      <vt:lpstr>Have breakfast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126</cp:revision>
  <dcterms:created xsi:type="dcterms:W3CDTF">2018-10-10T09:22:08Z</dcterms:created>
  <dcterms:modified xsi:type="dcterms:W3CDTF">2019-10-11T11:32:09Z</dcterms:modified>
</cp:coreProperties>
</file>