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handoutMasterIdLst>
    <p:handoutMasterId r:id="rId35"/>
  </p:handoutMasterIdLst>
  <p:sldIdLst>
    <p:sldId id="256" r:id="rId5"/>
    <p:sldId id="257" r:id="rId6"/>
    <p:sldId id="259" r:id="rId7"/>
    <p:sldId id="262" r:id="rId8"/>
    <p:sldId id="270" r:id="rId9"/>
    <p:sldId id="264" r:id="rId10"/>
    <p:sldId id="271" r:id="rId11"/>
    <p:sldId id="263" r:id="rId12"/>
    <p:sldId id="272" r:id="rId13"/>
    <p:sldId id="265" r:id="rId14"/>
    <p:sldId id="273" r:id="rId15"/>
    <p:sldId id="266" r:id="rId16"/>
    <p:sldId id="274" r:id="rId17"/>
    <p:sldId id="267" r:id="rId18"/>
    <p:sldId id="276" r:id="rId19"/>
    <p:sldId id="269" r:id="rId20"/>
    <p:sldId id="277" r:id="rId21"/>
    <p:sldId id="268" r:id="rId22"/>
    <p:sldId id="278" r:id="rId23"/>
    <p:sldId id="281" r:id="rId24"/>
    <p:sldId id="280" r:id="rId25"/>
    <p:sldId id="292" r:id="rId26"/>
    <p:sldId id="293" r:id="rId27"/>
    <p:sldId id="294" r:id="rId28"/>
    <p:sldId id="295" r:id="rId29"/>
    <p:sldId id="300" r:id="rId30"/>
    <p:sldId id="297" r:id="rId31"/>
    <p:sldId id="296" r:id="rId32"/>
    <p:sldId id="298"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dget Benelam" initials="BB" lastIdx="8" clrIdx="0">
    <p:extLst>
      <p:ext uri="{19B8F6BF-5375-455C-9EA6-DF929625EA0E}">
        <p15:presenceInfo xmlns:p15="http://schemas.microsoft.com/office/powerpoint/2012/main" userId="S-1-5-21-1974762338-2042246095-63051592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8B44"/>
    <a:srgbClr val="C7D9BD"/>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98" d="100"/>
          <a:sy n="98" d="100"/>
        </p:scale>
        <p:origin x="8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C06DFC-9DA9-479F-9ED0-0687AEAD4DF6}" type="datetimeFigureOut">
              <a:rPr lang="en-GB" smtClean="0"/>
              <a:t>11/10/2019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D9096A-FF47-42CC-82A9-EB08A08486D2}" type="slidenum">
              <a:rPr lang="en-GB" smtClean="0"/>
              <a:t>‹#›</a:t>
            </a:fld>
            <a:endParaRPr lang="en-GB"/>
          </a:p>
        </p:txBody>
      </p:sp>
    </p:spTree>
    <p:extLst>
      <p:ext uri="{BB962C8B-B14F-4D97-AF65-F5344CB8AC3E}">
        <p14:creationId xmlns:p14="http://schemas.microsoft.com/office/powerpoint/2010/main" val="87569835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smtClean="0"/>
              <a:t>Title</a:t>
            </a:r>
            <a:endParaRPr lang="en-US" dirty="0"/>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smtClean="0"/>
              <a:t>Section Title</a:t>
            </a:r>
            <a:endParaRPr lang="en-US" dirty="0"/>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a:t>
            </a:r>
            <a:endParaRPr lang="en-US" dirty="0"/>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a:t>
            </a:r>
            <a:r>
              <a:rPr lang="en-US" sz="900" b="0" i="0" baseline="0" dirty="0" smtClean="0">
                <a:solidFill>
                  <a:schemeClr val="tx1"/>
                </a:solidFill>
                <a:latin typeface="Arial" charset="0"/>
                <a:ea typeface="Arial" charset="0"/>
                <a:cs typeface="Arial" charset="0"/>
              </a:rPr>
              <a:t> Food – </a:t>
            </a:r>
            <a:r>
              <a:rPr lang="en-US" sz="900" b="0" i="0" dirty="0" smtClean="0">
                <a:solidFill>
                  <a:schemeClr val="tx1"/>
                </a:solidFill>
                <a:latin typeface="Arial" charset="0"/>
                <a:ea typeface="Arial" charset="0"/>
                <a:cs typeface="Arial" charset="0"/>
              </a:rPr>
              <a:t>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nutrition.org.uk/healthyliving/hydration"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bit.ly/2BjWO99"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v.uk/government/publications/the-eatwell-guide"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 well</a:t>
            </a: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Beans, pulses, fish, eggs, meat and other proteins </a:t>
            </a:r>
            <a:br>
              <a:rPr lang="en-GB" dirty="0"/>
            </a:br>
            <a:endParaRPr lang="en-GB" dirty="0"/>
          </a:p>
        </p:txBody>
      </p:sp>
      <p:sp>
        <p:nvSpPr>
          <p:cNvPr id="3" name="Subtitle 2"/>
          <p:cNvSpPr>
            <a:spLocks noGrp="1"/>
          </p:cNvSpPr>
          <p:nvPr>
            <p:ph type="subTitle" idx="1"/>
          </p:nvPr>
        </p:nvSpPr>
        <p:spPr>
          <a:xfrm>
            <a:off x="1169276" y="2861649"/>
            <a:ext cx="5838275" cy="3600000"/>
          </a:xfrm>
        </p:spPr>
        <p:txBody>
          <a:bodyPr/>
          <a:lstStyle/>
          <a:p>
            <a:pPr marL="0" indent="0">
              <a:buNone/>
            </a:pPr>
            <a:r>
              <a:rPr lang="en-GB" dirty="0" smtClean="0"/>
              <a:t>This </a:t>
            </a:r>
            <a:r>
              <a:rPr lang="en-GB" dirty="0"/>
              <a:t>food group provides protein, which children need to grow and develop as well as other important nutrients like iron and zinc. </a:t>
            </a:r>
            <a:endParaRPr lang="en-US" dirty="0"/>
          </a:p>
          <a:p>
            <a:pPr marL="0" indent="0">
              <a:buNone/>
            </a:pPr>
            <a:r>
              <a:rPr lang="en-US" dirty="0" smtClean="0"/>
              <a:t>Food examples include </a:t>
            </a:r>
            <a:r>
              <a:rPr lang="en-GB" dirty="0" smtClean="0"/>
              <a:t>beans</a:t>
            </a:r>
            <a:r>
              <a:rPr lang="en-GB" dirty="0"/>
              <a:t>, lentils, peas, fish (white and oily), soya products, eggs, lean meat and dairy products.</a:t>
            </a:r>
          </a:p>
          <a:p>
            <a:pPr marL="0" indent="0">
              <a:buNone/>
            </a:pPr>
            <a:endParaRPr lang="en-GB" dirty="0" smtClean="0"/>
          </a:p>
          <a:p>
            <a:endParaRPr lang="en-GB" dirty="0"/>
          </a:p>
        </p:txBody>
      </p:sp>
      <p:pic>
        <p:nvPicPr>
          <p:cNvPr id="4" name="Picture 3"/>
          <p:cNvPicPr>
            <a:picLocks noChangeAspect="1"/>
          </p:cNvPicPr>
          <p:nvPr/>
        </p:nvPicPr>
        <p:blipFill>
          <a:blip r:embed="rId2"/>
          <a:stretch>
            <a:fillRect/>
          </a:stretch>
        </p:blipFill>
        <p:spPr>
          <a:xfrm>
            <a:off x="7717148" y="1988077"/>
            <a:ext cx="4474852" cy="4334632"/>
          </a:xfrm>
          <a:prstGeom prst="rect">
            <a:avLst/>
          </a:prstGeom>
        </p:spPr>
      </p:pic>
    </p:spTree>
    <p:extLst>
      <p:ext uri="{BB962C8B-B14F-4D97-AF65-F5344CB8AC3E}">
        <p14:creationId xmlns:p14="http://schemas.microsoft.com/office/powerpoint/2010/main" val="72664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Beans, pulses, fish, eggs, meat and other proteins</a:t>
            </a:r>
          </a:p>
        </p:txBody>
      </p:sp>
      <p:sp>
        <p:nvSpPr>
          <p:cNvPr id="3" name="Subtitle 2"/>
          <p:cNvSpPr>
            <a:spLocks noGrp="1"/>
          </p:cNvSpPr>
          <p:nvPr>
            <p:ph type="subTitle" idx="1"/>
          </p:nvPr>
        </p:nvSpPr>
        <p:spPr>
          <a:xfrm>
            <a:off x="1169276" y="2571092"/>
            <a:ext cx="6624488" cy="3600000"/>
          </a:xfrm>
        </p:spPr>
        <p:txBody>
          <a:bodyPr/>
          <a:lstStyle/>
          <a:p>
            <a:endParaRPr lang="en-US" dirty="0"/>
          </a:p>
          <a:p>
            <a:pPr marL="0" indent="0">
              <a:buNone/>
            </a:pPr>
            <a:r>
              <a:rPr lang="en-GB" dirty="0"/>
              <a:t>Try to include more plant sources of protein such as beans, pulses, nuts and seeds. They are inexpensive, high in fibre and naturally lower in fat than animal sources of protein. One portion per </a:t>
            </a:r>
            <a:r>
              <a:rPr lang="en-GB" dirty="0" smtClean="0"/>
              <a:t>day </a:t>
            </a:r>
            <a:r>
              <a:rPr lang="en-GB" dirty="0"/>
              <a:t>also counts towards the 5 A DAY recommendation. </a:t>
            </a:r>
          </a:p>
          <a:p>
            <a:pPr marL="0" indent="0">
              <a:buNone/>
            </a:pPr>
            <a:r>
              <a:rPr lang="en-GB" dirty="0" smtClean="0"/>
              <a:t>We’re all recommended to eat </a:t>
            </a:r>
            <a:r>
              <a:rPr lang="en-GB" dirty="0"/>
              <a:t>at least two portions of fish a </a:t>
            </a:r>
            <a:r>
              <a:rPr lang="en-GB" dirty="0" smtClean="0"/>
              <a:t>week </a:t>
            </a:r>
            <a:r>
              <a:rPr lang="en-GB" dirty="0">
                <a:latin typeface="Arial" panose="020B0604020202020204" pitchFamily="34" charset="0"/>
                <a:cs typeface="Arial" panose="020B0604020202020204" pitchFamily="34" charset="0"/>
              </a:rPr>
              <a:t>(2 x 140g</a:t>
            </a:r>
            <a:r>
              <a:rPr lang="en-GB" dirty="0" smtClean="0">
                <a:latin typeface="Arial" panose="020B0604020202020204" pitchFamily="34" charset="0"/>
                <a:cs typeface="Arial" panose="020B0604020202020204" pitchFamily="34" charset="0"/>
              </a:rPr>
              <a:t>)</a:t>
            </a:r>
            <a:r>
              <a:rPr lang="en-GB" dirty="0" smtClean="0"/>
              <a:t>, </a:t>
            </a:r>
            <a:r>
              <a:rPr lang="en-GB" dirty="0"/>
              <a:t>one of which should be oily </a:t>
            </a:r>
            <a:r>
              <a:rPr lang="en-GB" dirty="0" smtClean="0"/>
              <a:t>fish. Examples of oily fish include salmon</a:t>
            </a:r>
            <a:r>
              <a:rPr lang="en-GB" dirty="0"/>
              <a:t>, mackerel, trout or sardines. </a:t>
            </a:r>
            <a:endParaRPr lang="en-GB" dirty="0" smtClean="0"/>
          </a:p>
          <a:p>
            <a:pPr marL="0" indent="0">
              <a:buNone/>
            </a:pPr>
            <a:r>
              <a:rPr lang="en-GB" dirty="0" smtClean="0"/>
              <a:t>It’s also a good idea not to have too much red </a:t>
            </a:r>
            <a:r>
              <a:rPr lang="en-GB" dirty="0"/>
              <a:t>and processed meat. </a:t>
            </a:r>
            <a:r>
              <a:rPr lang="en-GB" dirty="0" smtClean="0"/>
              <a:t>The term processed meat includes sausages, bacon, cured meats and reformed meat products. </a:t>
            </a:r>
            <a:endParaRPr lang="en-GB" dirty="0"/>
          </a:p>
          <a:p>
            <a:endParaRPr lang="en-GB" dirty="0"/>
          </a:p>
          <a:p>
            <a:endParaRPr lang="en-GB" dirty="0"/>
          </a:p>
        </p:txBody>
      </p:sp>
      <p:grpSp>
        <p:nvGrpSpPr>
          <p:cNvPr id="4" name="Group 24"/>
          <p:cNvGrpSpPr>
            <a:grpSpLocks/>
          </p:cNvGrpSpPr>
          <p:nvPr/>
        </p:nvGrpSpPr>
        <p:grpSpPr bwMode="auto">
          <a:xfrm>
            <a:off x="7959005" y="4447638"/>
            <a:ext cx="3760174" cy="2057909"/>
            <a:chOff x="4413206" y="4330289"/>
            <a:chExt cx="4504547" cy="2728761"/>
          </a:xfrm>
        </p:grpSpPr>
        <p:pic>
          <p:nvPicPr>
            <p:cNvPr id="5" name="Picture 25" descr="Eatwell guide 2016 meat-fish items-8.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0345" y="5847400"/>
              <a:ext cx="1465252" cy="12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Eatwell guide 2016 meat-fish items-10.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3372" y="4330289"/>
              <a:ext cx="1026079" cy="12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Eatwell guide 2016 meat-fish items-9.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0164" y="5369993"/>
              <a:ext cx="857589" cy="11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Eatwell guide 2016 meat-fish items-3.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7533" y="5516277"/>
              <a:ext cx="1067686" cy="93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Eatwell guide 2016 meat-fish items-2.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1022" y="6148167"/>
              <a:ext cx="1605287" cy="6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Eatwell guide 2016 meat-fish items-1.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39008" y="5847400"/>
              <a:ext cx="949802" cy="80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descr="Eatwell guide 2016 meat-fish items-6.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3206" y="6011210"/>
              <a:ext cx="1249765" cy="100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descr="Eatwell guide 2016 meat-fish items-7.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27522" y="6043695"/>
              <a:ext cx="1136149" cy="91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4" descr="Eatwell guide 2016 meat-fish items-4.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43372" y="5714492"/>
              <a:ext cx="902084" cy="10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000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Dairy and alternatives</a:t>
            </a:r>
            <a:endParaRPr lang="en-GB" dirty="0"/>
          </a:p>
        </p:txBody>
      </p:sp>
      <p:sp>
        <p:nvSpPr>
          <p:cNvPr id="3" name="Subtitle 2"/>
          <p:cNvSpPr>
            <a:spLocks noGrp="1"/>
          </p:cNvSpPr>
          <p:nvPr>
            <p:ph type="subTitle" idx="1"/>
          </p:nvPr>
        </p:nvSpPr>
        <p:spPr>
          <a:xfrm>
            <a:off x="1169277" y="2571092"/>
            <a:ext cx="5410986" cy="3600000"/>
          </a:xfrm>
        </p:spPr>
        <p:txBody>
          <a:bodyPr/>
          <a:lstStyle/>
          <a:p>
            <a:pPr marL="0" indent="0">
              <a:buNone/>
            </a:pPr>
            <a:r>
              <a:rPr lang="en-GB" dirty="0" smtClean="0"/>
              <a:t>Food from this group provides protein, calcium, iodine and B vitamins. </a:t>
            </a:r>
          </a:p>
          <a:p>
            <a:pPr marL="0" indent="0">
              <a:buNone/>
            </a:pPr>
            <a:r>
              <a:rPr lang="en-GB" dirty="0" smtClean="0"/>
              <a:t>Dairy and dairy alternative products are an important source of calcium which is needed for the development and maintenance of strong bones and teeth. </a:t>
            </a:r>
          </a:p>
          <a:p>
            <a:pPr marL="0" indent="0">
              <a:buNone/>
            </a:pPr>
            <a:r>
              <a:rPr lang="en-GB" dirty="0" smtClean="0"/>
              <a:t>Food examples include milk</a:t>
            </a:r>
            <a:r>
              <a:rPr lang="en-GB" dirty="0"/>
              <a:t>, cheese, yogurt, </a:t>
            </a:r>
            <a:r>
              <a:rPr lang="en-GB" dirty="0" err="1"/>
              <a:t>fromage</a:t>
            </a:r>
            <a:r>
              <a:rPr lang="en-GB" dirty="0"/>
              <a:t> </a:t>
            </a:r>
            <a:r>
              <a:rPr lang="en-GB" dirty="0" err="1"/>
              <a:t>frais</a:t>
            </a:r>
            <a:r>
              <a:rPr lang="en-GB" dirty="0"/>
              <a:t>, and calcium fortified dairy alternatives.</a:t>
            </a:r>
          </a:p>
          <a:p>
            <a:endParaRPr lang="en-GB" dirty="0"/>
          </a:p>
          <a:p>
            <a:endParaRPr lang="en-GB" dirty="0"/>
          </a:p>
          <a:p>
            <a:endParaRPr lang="en-GB" dirty="0"/>
          </a:p>
          <a:p>
            <a:endParaRPr lang="en-GB" dirty="0"/>
          </a:p>
        </p:txBody>
      </p:sp>
      <p:pic>
        <p:nvPicPr>
          <p:cNvPr id="4" name="Picture 3"/>
          <p:cNvPicPr>
            <a:picLocks noChangeAspect="1"/>
          </p:cNvPicPr>
          <p:nvPr/>
        </p:nvPicPr>
        <p:blipFill>
          <a:blip r:embed="rId2"/>
          <a:stretch>
            <a:fillRect/>
          </a:stretch>
        </p:blipFill>
        <p:spPr>
          <a:xfrm>
            <a:off x="7587162" y="1598696"/>
            <a:ext cx="3785944" cy="4572396"/>
          </a:xfrm>
          <a:prstGeom prst="rect">
            <a:avLst/>
          </a:prstGeom>
        </p:spPr>
      </p:pic>
    </p:spTree>
    <p:extLst>
      <p:ext uri="{BB962C8B-B14F-4D97-AF65-F5344CB8AC3E}">
        <p14:creationId xmlns:p14="http://schemas.microsoft.com/office/powerpoint/2010/main" val="281676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Dairy and alternatives</a:t>
            </a:r>
            <a:endParaRPr lang="en-GB" dirty="0"/>
          </a:p>
        </p:txBody>
      </p:sp>
      <p:sp>
        <p:nvSpPr>
          <p:cNvPr id="3" name="Subtitle 2"/>
          <p:cNvSpPr>
            <a:spLocks noGrp="1"/>
          </p:cNvSpPr>
          <p:nvPr>
            <p:ph type="subTitle" idx="1"/>
          </p:nvPr>
        </p:nvSpPr>
        <p:spPr>
          <a:xfrm>
            <a:off x="1169276" y="2571092"/>
            <a:ext cx="6940683" cy="3600000"/>
          </a:xfrm>
        </p:spPr>
        <p:txBody>
          <a:bodyPr/>
          <a:lstStyle/>
          <a:p>
            <a:pPr marL="0" indent="0">
              <a:buNone/>
            </a:pPr>
            <a:r>
              <a:rPr lang="en-GB" dirty="0"/>
              <a:t>Some dairy food can be high in fat and saturated </a:t>
            </a:r>
            <a:r>
              <a:rPr lang="en-GB" dirty="0" smtClean="0"/>
              <a:t>fat – choose lower </a:t>
            </a:r>
            <a:r>
              <a:rPr lang="en-GB" dirty="0"/>
              <a:t>fat and lower sugar options. </a:t>
            </a:r>
          </a:p>
          <a:p>
            <a:pPr marL="0" indent="0">
              <a:buNone/>
            </a:pPr>
            <a:r>
              <a:rPr lang="en-GB" dirty="0" smtClean="0"/>
              <a:t>For </a:t>
            </a:r>
            <a:r>
              <a:rPr lang="en-GB" dirty="0"/>
              <a:t>example, try:</a:t>
            </a:r>
          </a:p>
          <a:p>
            <a:pPr>
              <a:buFont typeface="Arial" panose="020B0604020202020204" pitchFamily="34" charset="0"/>
              <a:buChar char="•"/>
            </a:pPr>
            <a:r>
              <a:rPr lang="en-GB" dirty="0"/>
              <a:t>1% fat milk which contains about half the fat of semi-skimmed milk without a noticeable change in taste or </a:t>
            </a:r>
            <a:r>
              <a:rPr lang="en-GB" dirty="0" smtClean="0"/>
              <a:t>texture (note that 1% milk isn’t suitable for under 5s);</a:t>
            </a:r>
            <a:endParaRPr lang="en-GB" dirty="0"/>
          </a:p>
          <a:p>
            <a:pPr>
              <a:buFont typeface="Arial" panose="020B0604020202020204" pitchFamily="34" charset="0"/>
              <a:buChar char="•"/>
            </a:pPr>
            <a:r>
              <a:rPr lang="en-GB" dirty="0"/>
              <a:t>reduced fat </a:t>
            </a:r>
            <a:r>
              <a:rPr lang="en-GB" dirty="0" smtClean="0"/>
              <a:t>cheese, </a:t>
            </a:r>
            <a:r>
              <a:rPr lang="en-GB" dirty="0"/>
              <a:t>which is also widely available;</a:t>
            </a:r>
          </a:p>
          <a:p>
            <a:pPr>
              <a:buFont typeface="Arial" panose="020B0604020202020204" pitchFamily="34" charset="0"/>
              <a:buChar char="•"/>
            </a:pPr>
            <a:r>
              <a:rPr lang="en-GB" dirty="0" smtClean="0"/>
              <a:t>having </a:t>
            </a:r>
            <a:r>
              <a:rPr lang="en-GB" dirty="0"/>
              <a:t>a smaller amount of the full-fat varieties less often;</a:t>
            </a:r>
          </a:p>
          <a:p>
            <a:pPr>
              <a:buFont typeface="Arial" panose="020B0604020202020204" pitchFamily="34" charset="0"/>
              <a:buChar char="•"/>
            </a:pPr>
            <a:r>
              <a:rPr lang="en-GB" dirty="0"/>
              <a:t>going for unsweetened, calcium-fortified versions when buying dairy alternatives.</a:t>
            </a:r>
          </a:p>
          <a:p>
            <a:endParaRPr lang="en-GB" dirty="0"/>
          </a:p>
        </p:txBody>
      </p:sp>
      <p:grpSp>
        <p:nvGrpSpPr>
          <p:cNvPr id="4" name="Group 25"/>
          <p:cNvGrpSpPr>
            <a:grpSpLocks/>
          </p:cNvGrpSpPr>
          <p:nvPr/>
        </p:nvGrpSpPr>
        <p:grpSpPr bwMode="auto">
          <a:xfrm>
            <a:off x="9156221" y="3911485"/>
            <a:ext cx="1603375" cy="2159000"/>
            <a:chOff x="6285372" y="3273380"/>
            <a:chExt cx="2506870" cy="3376977"/>
          </a:xfrm>
        </p:grpSpPr>
        <p:pic>
          <p:nvPicPr>
            <p:cNvPr id="5" name="Picture 29" descr="Eatwell guide 2016 dairy items-3.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6044" y="3273380"/>
              <a:ext cx="1165759" cy="231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Eatwell guide 2016 dairy items-4.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4372" y="4329004"/>
              <a:ext cx="909828" cy="144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Eatwell guide 2016 dairy items-5.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5372" y="4916506"/>
              <a:ext cx="804538" cy="9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Eatwell guide 2016 dairy items-2.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4467" y="5121898"/>
              <a:ext cx="1277775" cy="93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descr="Eatwell guide 2016 dairy items-1.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6504" y="5466786"/>
              <a:ext cx="1209189" cy="118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2883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Oils and spreads</a:t>
            </a:r>
            <a:endParaRPr lang="en-GB" dirty="0"/>
          </a:p>
        </p:txBody>
      </p:sp>
      <p:sp>
        <p:nvSpPr>
          <p:cNvPr id="3" name="Subtitle 2"/>
          <p:cNvSpPr>
            <a:spLocks noGrp="1"/>
          </p:cNvSpPr>
          <p:nvPr>
            <p:ph type="subTitle" idx="1"/>
          </p:nvPr>
        </p:nvSpPr>
        <p:spPr>
          <a:xfrm>
            <a:off x="1169276" y="2571092"/>
            <a:ext cx="5898096" cy="3600000"/>
          </a:xfrm>
        </p:spPr>
        <p:txBody>
          <a:bodyPr/>
          <a:lstStyle/>
          <a:p>
            <a:pPr marL="0" indent="0">
              <a:buNone/>
            </a:pPr>
            <a:r>
              <a:rPr lang="en-GB" dirty="0"/>
              <a:t>Some fat is needed in the diet but it needs to be the right type of fat and in the right amount</a:t>
            </a:r>
            <a:r>
              <a:rPr lang="en-GB" dirty="0" smtClean="0"/>
              <a:t>. Choose unsaturated oils and spreads made from unsaturated oils and use in small amounts. </a:t>
            </a:r>
            <a:endParaRPr lang="en-GB" dirty="0"/>
          </a:p>
          <a:p>
            <a:pPr marL="0" indent="0">
              <a:buNone/>
            </a:pPr>
            <a:r>
              <a:rPr lang="en-GB" dirty="0"/>
              <a:t>Generally we are eating too much saturated fat and should be reducing this and choosing unsaturated fats.</a:t>
            </a:r>
          </a:p>
          <a:p>
            <a:pPr marL="0" indent="0">
              <a:buNone/>
            </a:pPr>
            <a:r>
              <a:rPr lang="en-GB" dirty="0"/>
              <a:t>Sources of </a:t>
            </a:r>
            <a:r>
              <a:rPr lang="en-GB" dirty="0" smtClean="0"/>
              <a:t>unsaturated fat include </a:t>
            </a:r>
            <a:r>
              <a:rPr lang="en-GB" dirty="0"/>
              <a:t>olive, rapeseed, sunflower and corn oils, oily fish, nuts and seeds</a:t>
            </a:r>
            <a:r>
              <a:rPr lang="en-GB" dirty="0" smtClean="0"/>
              <a:t>.</a:t>
            </a:r>
          </a:p>
          <a:p>
            <a:pPr marL="0" indent="0">
              <a:buNone/>
            </a:pPr>
            <a:r>
              <a:rPr lang="en-GB" dirty="0" smtClean="0"/>
              <a:t>Sources of saturated fat include </a:t>
            </a:r>
            <a:r>
              <a:rPr lang="en-GB" dirty="0"/>
              <a:t>animal products such as fatty meats, butter, lard, ghee, and dairy products and foods made with these such as cakes, biscuits and pastries</a:t>
            </a:r>
            <a:r>
              <a:rPr lang="en-GB" dirty="0" smtClean="0"/>
              <a:t>.</a:t>
            </a:r>
            <a:r>
              <a:rPr lang="en-GB" dirty="0">
                <a:solidFill>
                  <a:srgbClr val="7030A0"/>
                </a:solidFill>
              </a:rPr>
              <a:t> </a:t>
            </a:r>
            <a:endParaRPr lang="en-GB" dirty="0"/>
          </a:p>
        </p:txBody>
      </p:sp>
      <p:pic>
        <p:nvPicPr>
          <p:cNvPr id="4" name="Picture 3"/>
          <p:cNvPicPr>
            <a:picLocks noChangeAspect="1"/>
          </p:cNvPicPr>
          <p:nvPr/>
        </p:nvPicPr>
        <p:blipFill>
          <a:blip r:embed="rId2"/>
          <a:stretch>
            <a:fillRect/>
          </a:stretch>
        </p:blipFill>
        <p:spPr>
          <a:xfrm>
            <a:off x="6990460" y="2374739"/>
            <a:ext cx="5261819" cy="3219842"/>
          </a:xfrm>
          <a:prstGeom prst="rect">
            <a:avLst/>
          </a:prstGeom>
        </p:spPr>
      </p:pic>
    </p:spTree>
    <p:extLst>
      <p:ext uri="{BB962C8B-B14F-4D97-AF65-F5344CB8AC3E}">
        <p14:creationId xmlns:p14="http://schemas.microsoft.com/office/powerpoint/2010/main" val="131593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Oils and spreads</a:t>
            </a:r>
            <a:endParaRPr lang="en-GB" dirty="0"/>
          </a:p>
        </p:txBody>
      </p:sp>
      <p:sp>
        <p:nvSpPr>
          <p:cNvPr id="3" name="Subtitle 2"/>
          <p:cNvSpPr>
            <a:spLocks noGrp="1"/>
          </p:cNvSpPr>
          <p:nvPr>
            <p:ph type="subTitle" idx="1"/>
          </p:nvPr>
        </p:nvSpPr>
        <p:spPr>
          <a:xfrm>
            <a:off x="1169276" y="2571092"/>
            <a:ext cx="5257161" cy="3600000"/>
          </a:xfrm>
        </p:spPr>
        <p:txBody>
          <a:bodyPr/>
          <a:lstStyle/>
          <a:p>
            <a:pPr marL="0" indent="0">
              <a:buNone/>
            </a:pPr>
            <a:r>
              <a:rPr lang="en-GB" dirty="0"/>
              <a:t>Too much saturated fat can increase the risk of your child developing serious health conditions later in life such as heart disease. Replace saturated fats in your child’s diet with unsaturated fats wherever possible.</a:t>
            </a:r>
          </a:p>
          <a:p>
            <a:pPr marL="0" indent="0">
              <a:buNone/>
            </a:pPr>
            <a:r>
              <a:rPr lang="en-GB" dirty="0"/>
              <a:t>Remember that all types of fat are high in energy </a:t>
            </a:r>
            <a:r>
              <a:rPr lang="en-GB" dirty="0" smtClean="0"/>
              <a:t>(calories) and </a:t>
            </a:r>
            <a:r>
              <a:rPr lang="en-GB" dirty="0"/>
              <a:t>should be limited in the diet.</a:t>
            </a:r>
          </a:p>
          <a:p>
            <a:endParaRPr lang="en-GB" dirty="0"/>
          </a:p>
        </p:txBody>
      </p:sp>
      <p:grpSp>
        <p:nvGrpSpPr>
          <p:cNvPr id="4" name="Group 34"/>
          <p:cNvGrpSpPr>
            <a:grpSpLocks/>
          </p:cNvGrpSpPr>
          <p:nvPr/>
        </p:nvGrpSpPr>
        <p:grpSpPr bwMode="auto">
          <a:xfrm>
            <a:off x="8676769" y="3951767"/>
            <a:ext cx="1916112" cy="2219325"/>
            <a:chOff x="6859745" y="4544038"/>
            <a:chExt cx="758422" cy="878310"/>
          </a:xfrm>
        </p:grpSpPr>
        <p:pic>
          <p:nvPicPr>
            <p:cNvPr id="5" name="Picture 35" descr="Eatwell guide 2016 oil items-1.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703" y="4544038"/>
              <a:ext cx="283464" cy="6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6" descr="Eatwell guide 2016 oil items-2.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9745" y="4773124"/>
              <a:ext cx="637032"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636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Hydration</a:t>
            </a:r>
            <a:endParaRPr lang="en-GB" dirty="0"/>
          </a:p>
        </p:txBody>
      </p:sp>
      <p:sp>
        <p:nvSpPr>
          <p:cNvPr id="3" name="Subtitle 2"/>
          <p:cNvSpPr>
            <a:spLocks noGrp="1"/>
          </p:cNvSpPr>
          <p:nvPr>
            <p:ph type="subTitle" idx="1"/>
          </p:nvPr>
        </p:nvSpPr>
        <p:spPr>
          <a:xfrm>
            <a:off x="1169276" y="2571092"/>
            <a:ext cx="5932279" cy="3600000"/>
          </a:xfrm>
        </p:spPr>
        <p:txBody>
          <a:bodyPr/>
          <a:lstStyle/>
          <a:p>
            <a:pPr marL="0" indent="0">
              <a:buNone/>
              <a:defRPr/>
            </a:pPr>
            <a:r>
              <a:rPr lang="en-GB" dirty="0">
                <a:latin typeface="Arial" panose="020B0604020202020204" pitchFamily="34" charset="0"/>
                <a:cs typeface="Arial" panose="020B0604020202020204" pitchFamily="34" charset="0"/>
              </a:rPr>
              <a:t>Encouraging children to drink fluids regularly is important as children may not remember to have a drink by themselves. </a:t>
            </a:r>
          </a:p>
          <a:p>
            <a:pPr marL="0" indent="0">
              <a:buNone/>
              <a:defRPr/>
            </a:pPr>
            <a:r>
              <a:rPr lang="en-US" dirty="0" smtClean="0">
                <a:latin typeface="Arial" panose="020B0604020202020204" pitchFamily="34" charset="0"/>
                <a:cs typeface="Arial" panose="020B0604020202020204" pitchFamily="34" charset="0"/>
              </a:rPr>
              <a:t>The amount of fluid a child needs depends on many factors including their age, their size, the weather and how much physical activity they do but generally they should aim to have at least 6-8 unsweetened drinks every day. </a:t>
            </a:r>
            <a:r>
              <a:rPr lang="en-GB" dirty="0" smtClean="0">
                <a:latin typeface="Arial" panose="020B0604020202020204" pitchFamily="34" charset="0"/>
                <a:cs typeface="Arial" panose="020B0604020202020204" pitchFamily="34" charset="0"/>
              </a:rPr>
              <a:t> </a:t>
            </a:r>
          </a:p>
          <a:p>
            <a:pPr marL="0" indent="0">
              <a:buNone/>
              <a:defRPr/>
            </a:pPr>
            <a:r>
              <a:rPr lang="en-US" dirty="0" smtClean="0">
                <a:latin typeface="Arial" panose="020B0604020202020204" pitchFamily="34" charset="0"/>
                <a:cs typeface="Arial" panose="020B0604020202020204" pitchFamily="34" charset="0"/>
              </a:rPr>
              <a:t>You can find the BNF hydration guide on healthy drink choices for children at </a:t>
            </a:r>
            <a:r>
              <a:rPr lang="en-US" dirty="0" smtClean="0">
                <a:solidFill>
                  <a:srgbClr val="7030A0"/>
                </a:solidFill>
                <a:latin typeface="Arial" panose="020B0604020202020204" pitchFamily="34" charset="0"/>
                <a:cs typeface="Arial" panose="020B0604020202020204" pitchFamily="34" charset="0"/>
                <a:hlinkClick r:id="rId2"/>
              </a:rPr>
              <a:t>www.nutrition.org.uk/healthyliving/hydration</a:t>
            </a:r>
            <a:r>
              <a:rPr lang="en-US" dirty="0" smtClean="0">
                <a:solidFill>
                  <a:srgbClr val="7030A0"/>
                </a:solidFill>
                <a:latin typeface="Arial" panose="020B0604020202020204" pitchFamily="34" charset="0"/>
                <a:cs typeface="Arial" panose="020B0604020202020204" pitchFamily="34" charset="0"/>
              </a:rPr>
              <a:t> </a:t>
            </a:r>
            <a:endParaRPr lang="en-GB" dirty="0">
              <a:solidFill>
                <a:srgbClr val="7030A0"/>
              </a:solidFill>
              <a:latin typeface="Arial" panose="020B0604020202020204" pitchFamily="34" charset="0"/>
              <a:cs typeface="Arial" panose="020B0604020202020204" pitchFamily="34" charset="0"/>
            </a:endParaRPr>
          </a:p>
          <a:p>
            <a:endParaRPr lang="en-GB" dirty="0"/>
          </a:p>
        </p:txBody>
      </p:sp>
      <p:pic>
        <p:nvPicPr>
          <p:cNvPr id="5" name="Picture 8" descr="water.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2801" y="1923798"/>
            <a:ext cx="15017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985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Hydration</a:t>
            </a:r>
            <a:endParaRPr lang="en-GB" dirty="0"/>
          </a:p>
        </p:txBody>
      </p:sp>
      <p:sp>
        <p:nvSpPr>
          <p:cNvPr id="3" name="Subtitle 2"/>
          <p:cNvSpPr>
            <a:spLocks noGrp="1"/>
          </p:cNvSpPr>
          <p:nvPr>
            <p:ph type="subTitle" idx="1"/>
          </p:nvPr>
        </p:nvSpPr>
        <p:spPr>
          <a:xfrm>
            <a:off x="1169276" y="2571092"/>
            <a:ext cx="6718492" cy="3600000"/>
          </a:xfrm>
        </p:spPr>
        <p:txBody>
          <a:bodyPr/>
          <a:lstStyle/>
          <a:p>
            <a:pPr marL="0" indent="0">
              <a:buNone/>
            </a:pPr>
            <a:r>
              <a:rPr lang="en-US" b="1" dirty="0" smtClean="0"/>
              <a:t>What counts?</a:t>
            </a:r>
          </a:p>
          <a:p>
            <a:pPr marL="0" indent="0">
              <a:buNone/>
            </a:pPr>
            <a:r>
              <a:rPr lang="en-US" dirty="0"/>
              <a:t>Water is a good choice throughout the day because it hydrates without providing extra energy (calories) or harming teeth. Children should aim to drink water regularly! </a:t>
            </a:r>
          </a:p>
          <a:p>
            <a:pPr marL="0" indent="0">
              <a:buNone/>
            </a:pPr>
            <a:r>
              <a:rPr lang="en-GB" dirty="0"/>
              <a:t>Milk is a useful source of nutrients, especially protein, B vitamins, iodine and calcium. </a:t>
            </a:r>
            <a:r>
              <a:rPr lang="en-GB" dirty="0" smtClean="0"/>
              <a:t>Go for </a:t>
            </a:r>
            <a:r>
              <a:rPr lang="en-GB" dirty="0"/>
              <a:t>1% or semi-skimmed. Unsweetened, calcium-fortified dairy alternatives can also be </a:t>
            </a:r>
            <a:r>
              <a:rPr lang="en-GB" dirty="0" smtClean="0"/>
              <a:t>included (note that skimmed or 1% milks are not suitable for under 5s).</a:t>
            </a:r>
            <a:endParaRPr lang="en-GB" dirty="0"/>
          </a:p>
          <a:p>
            <a:pPr marL="0" indent="0">
              <a:buNone/>
            </a:pPr>
            <a:r>
              <a:rPr lang="en-GB" dirty="0" smtClean="0"/>
              <a:t>Fruit </a:t>
            </a:r>
            <a:r>
              <a:rPr lang="en-GB" dirty="0"/>
              <a:t>juice and smoothies also </a:t>
            </a:r>
            <a:r>
              <a:rPr lang="en-GB" dirty="0" smtClean="0"/>
              <a:t>count, although </a:t>
            </a:r>
            <a:r>
              <a:rPr lang="en-GB" dirty="0"/>
              <a:t>they are a source of free sugars and so </a:t>
            </a:r>
            <a:r>
              <a:rPr lang="en-GB" dirty="0" smtClean="0"/>
              <a:t>they should be limited to no </a:t>
            </a:r>
            <a:r>
              <a:rPr lang="en-GB" dirty="0"/>
              <a:t>more than a </a:t>
            </a:r>
            <a:r>
              <a:rPr lang="en-GB" dirty="0" smtClean="0"/>
              <a:t>combined </a:t>
            </a:r>
            <a:r>
              <a:rPr lang="en-GB" dirty="0"/>
              <a:t>total of 150ml per day.</a:t>
            </a:r>
          </a:p>
          <a:p>
            <a:pPr marL="0" indent="0">
              <a:buNone/>
            </a:pPr>
            <a:endParaRPr lang="en-GB" dirty="0"/>
          </a:p>
        </p:txBody>
      </p:sp>
      <p:pic>
        <p:nvPicPr>
          <p:cNvPr id="4" name="Picture 3"/>
          <p:cNvPicPr>
            <a:picLocks noChangeAspect="1"/>
          </p:cNvPicPr>
          <p:nvPr/>
        </p:nvPicPr>
        <p:blipFill>
          <a:blip r:embed="rId2"/>
          <a:stretch>
            <a:fillRect/>
          </a:stretch>
        </p:blipFill>
        <p:spPr>
          <a:xfrm>
            <a:off x="8874807" y="3179086"/>
            <a:ext cx="1824528" cy="2379489"/>
          </a:xfrm>
          <a:prstGeom prst="rect">
            <a:avLst/>
          </a:prstGeom>
        </p:spPr>
      </p:pic>
    </p:spTree>
    <p:extLst>
      <p:ext uri="{BB962C8B-B14F-4D97-AF65-F5344CB8AC3E}">
        <p14:creationId xmlns:p14="http://schemas.microsoft.com/office/powerpoint/2010/main" val="159327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Foods to eat less often and in small amounts </a:t>
            </a:r>
            <a:endParaRPr lang="en-GB" dirty="0"/>
          </a:p>
        </p:txBody>
      </p:sp>
      <p:sp>
        <p:nvSpPr>
          <p:cNvPr id="3" name="Subtitle 2"/>
          <p:cNvSpPr>
            <a:spLocks noGrp="1"/>
          </p:cNvSpPr>
          <p:nvPr>
            <p:ph type="subTitle" idx="1"/>
          </p:nvPr>
        </p:nvSpPr>
        <p:spPr>
          <a:xfrm>
            <a:off x="1169276" y="2571092"/>
            <a:ext cx="4821326" cy="3600000"/>
          </a:xfrm>
        </p:spPr>
        <p:txBody>
          <a:bodyPr/>
          <a:lstStyle/>
          <a:p>
            <a:pPr marL="0" indent="0">
              <a:buNone/>
            </a:pPr>
            <a:r>
              <a:rPr lang="en-US" dirty="0" smtClean="0"/>
              <a:t>Food that is high in salt, saturated fat and sugar are not needed as part of a healthy, balanced diet. If it is consumed it should be infrequently and in small amounts. </a:t>
            </a:r>
            <a:endParaRPr lang="en-GB" dirty="0" smtClean="0"/>
          </a:p>
          <a:p>
            <a:pPr marL="0" indent="0">
              <a:buNone/>
            </a:pPr>
            <a:endParaRPr lang="en-US" dirty="0"/>
          </a:p>
          <a:p>
            <a:pPr marL="0" indent="0">
              <a:buNone/>
            </a:pPr>
            <a:r>
              <a:rPr lang="en-US" dirty="0" smtClean="0"/>
              <a:t>Examples are </a:t>
            </a:r>
            <a:r>
              <a:rPr lang="en-GB" dirty="0" smtClean="0"/>
              <a:t>products </a:t>
            </a:r>
            <a:r>
              <a:rPr lang="en-GB" dirty="0"/>
              <a:t>such as chocolate, cakes, biscuits, full-sugar soft drinks, butter and ice-cream. </a:t>
            </a:r>
            <a:endParaRPr lang="en-GB" dirty="0" smtClean="0"/>
          </a:p>
          <a:p>
            <a:pPr marL="0" indent="0">
              <a:buNone/>
            </a:pPr>
            <a:endParaRPr lang="en-US" dirty="0"/>
          </a:p>
          <a:p>
            <a:pPr marL="0" indent="0">
              <a:buNone/>
            </a:pPr>
            <a:r>
              <a:rPr lang="en-GB" dirty="0"/>
              <a:t>Check the label and avoid </a:t>
            </a:r>
            <a:r>
              <a:rPr lang="en-GB" dirty="0" smtClean="0"/>
              <a:t>giving your child food that is </a:t>
            </a:r>
            <a:r>
              <a:rPr lang="en-GB" dirty="0"/>
              <a:t>high in fat, </a:t>
            </a:r>
            <a:r>
              <a:rPr lang="en-GB" dirty="0" smtClean="0"/>
              <a:t>salt </a:t>
            </a:r>
            <a:r>
              <a:rPr lang="en-GB" dirty="0"/>
              <a:t>and </a:t>
            </a:r>
            <a:r>
              <a:rPr lang="en-GB" dirty="0" smtClean="0"/>
              <a:t>sugar.</a:t>
            </a:r>
            <a:endParaRPr lang="en-GB" dirty="0"/>
          </a:p>
          <a:p>
            <a:pPr marL="0" indent="0">
              <a:buNone/>
            </a:pPr>
            <a:endParaRPr lang="en-GB" dirty="0"/>
          </a:p>
          <a:p>
            <a:pPr marL="0" indent="0">
              <a:buNone/>
            </a:pPr>
            <a:endParaRPr lang="en-US" dirty="0" smtClean="0"/>
          </a:p>
        </p:txBody>
      </p:sp>
      <p:pic>
        <p:nvPicPr>
          <p:cNvPr id="5" name="Picture 4" descr="C:\Dropbox\Roy\Dropbox\Eatwell guide\fat sug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094" y="2789217"/>
            <a:ext cx="4835121" cy="290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6" y="1563798"/>
            <a:ext cx="9720000" cy="720000"/>
          </a:xfrm>
        </p:spPr>
        <p:txBody>
          <a:bodyPr/>
          <a:lstStyle/>
          <a:p>
            <a:r>
              <a:rPr lang="en-US" dirty="0" smtClean="0"/>
              <a:t>Key messages - summary</a:t>
            </a:r>
            <a:endParaRPr lang="en-GB" dirty="0"/>
          </a:p>
        </p:txBody>
      </p:sp>
      <p:sp>
        <p:nvSpPr>
          <p:cNvPr id="3" name="Subtitle 2"/>
          <p:cNvSpPr>
            <a:spLocks noGrp="1"/>
          </p:cNvSpPr>
          <p:nvPr>
            <p:ph type="subTitle" idx="1"/>
          </p:nvPr>
        </p:nvSpPr>
        <p:spPr>
          <a:xfrm>
            <a:off x="1169276" y="2291152"/>
            <a:ext cx="9720000" cy="3923712"/>
          </a:xfrm>
        </p:spPr>
        <p:txBody>
          <a:bodyPr/>
          <a:lstStyle/>
          <a:p>
            <a:pPr marL="0" indent="0">
              <a:spcBef>
                <a:spcPct val="0"/>
              </a:spcBef>
              <a:buNone/>
            </a:pPr>
            <a:r>
              <a:rPr lang="en-GB" altLang="en-US" b="1" dirty="0">
                <a:solidFill>
                  <a:srgbClr val="00B050"/>
                </a:solidFill>
              </a:rPr>
              <a:t>Eat at least 5 portions of a variety of fruit and vegetables every day.</a:t>
            </a:r>
          </a:p>
          <a:p>
            <a:pPr>
              <a:spcBef>
                <a:spcPct val="0"/>
              </a:spcBef>
            </a:pPr>
            <a:endParaRPr lang="en-GB" altLang="en-US" b="1" dirty="0"/>
          </a:p>
          <a:p>
            <a:pPr marL="0" indent="0">
              <a:spcBef>
                <a:spcPct val="0"/>
              </a:spcBef>
              <a:buNone/>
            </a:pPr>
            <a:r>
              <a:rPr lang="en-GB" altLang="en-US" b="1" dirty="0">
                <a:solidFill>
                  <a:srgbClr val="FF9900"/>
                </a:solidFill>
              </a:rPr>
              <a:t>Base meals on potatoes, bread, rice, pasta or other starchy carbohydrates; </a:t>
            </a:r>
            <a:r>
              <a:rPr lang="en-GB" altLang="en-US" b="1" dirty="0" smtClean="0">
                <a:solidFill>
                  <a:srgbClr val="FF9900"/>
                </a:solidFill>
              </a:rPr>
              <a:t>choose </a:t>
            </a:r>
            <a:r>
              <a:rPr lang="en-GB" altLang="en-US" b="1" dirty="0">
                <a:solidFill>
                  <a:srgbClr val="FF9900"/>
                </a:solidFill>
              </a:rPr>
              <a:t>wholegrain versions where possible.</a:t>
            </a:r>
          </a:p>
          <a:p>
            <a:pPr>
              <a:spcBef>
                <a:spcPct val="0"/>
              </a:spcBef>
            </a:pPr>
            <a:endParaRPr lang="en-GB" altLang="en-US" b="1" dirty="0"/>
          </a:p>
          <a:p>
            <a:pPr marL="0" indent="0">
              <a:spcBef>
                <a:spcPct val="0"/>
              </a:spcBef>
              <a:buNone/>
            </a:pPr>
            <a:r>
              <a:rPr lang="en-GB" altLang="en-US" b="1" dirty="0">
                <a:solidFill>
                  <a:srgbClr val="FF6699"/>
                </a:solidFill>
              </a:rPr>
              <a:t>Eat some beans, pulses, fish, eggs, meat and other proteins (including 2 portions of fish every week, one of which should be oily).</a:t>
            </a:r>
          </a:p>
          <a:p>
            <a:pPr>
              <a:spcBef>
                <a:spcPct val="0"/>
              </a:spcBef>
            </a:pPr>
            <a:endParaRPr lang="en-GB" altLang="en-US" b="1" dirty="0"/>
          </a:p>
          <a:p>
            <a:pPr marL="0" indent="0">
              <a:spcBef>
                <a:spcPct val="0"/>
              </a:spcBef>
              <a:buNone/>
            </a:pPr>
            <a:r>
              <a:rPr lang="en-GB" altLang="en-US" b="1" dirty="0">
                <a:solidFill>
                  <a:srgbClr val="386CB8"/>
                </a:solidFill>
              </a:rPr>
              <a:t>Have some dairy or dairy alternatives (such as soya drinks); </a:t>
            </a:r>
            <a:r>
              <a:rPr lang="en-GB" altLang="en-US" b="1" dirty="0" smtClean="0">
                <a:solidFill>
                  <a:srgbClr val="386CB8"/>
                </a:solidFill>
              </a:rPr>
              <a:t>choose </a:t>
            </a:r>
            <a:r>
              <a:rPr lang="en-GB" altLang="en-US" b="1" dirty="0">
                <a:solidFill>
                  <a:srgbClr val="386CB8"/>
                </a:solidFill>
              </a:rPr>
              <a:t>lower fat and lower sugar options.</a:t>
            </a:r>
          </a:p>
          <a:p>
            <a:pPr>
              <a:spcBef>
                <a:spcPct val="0"/>
              </a:spcBef>
            </a:pPr>
            <a:endParaRPr lang="en-GB" altLang="en-US" b="1" dirty="0"/>
          </a:p>
          <a:p>
            <a:pPr marL="0" indent="0">
              <a:spcBef>
                <a:spcPct val="0"/>
              </a:spcBef>
              <a:buNone/>
            </a:pPr>
            <a:r>
              <a:rPr lang="en-GB" altLang="en-US" b="1" dirty="0">
                <a:solidFill>
                  <a:srgbClr val="7030A0"/>
                </a:solidFill>
              </a:rPr>
              <a:t>Choose unsaturated oils and spreads and eat in small amounts.</a:t>
            </a:r>
          </a:p>
          <a:p>
            <a:pPr marL="0" indent="0">
              <a:spcBef>
                <a:spcPct val="0"/>
              </a:spcBef>
              <a:buNone/>
            </a:pPr>
            <a:endParaRPr lang="en-GB" altLang="en-US" b="1" dirty="0"/>
          </a:p>
          <a:p>
            <a:pPr marL="0" indent="0">
              <a:spcBef>
                <a:spcPct val="0"/>
              </a:spcBef>
              <a:buNone/>
            </a:pPr>
            <a:r>
              <a:rPr lang="en-US" altLang="en-US" b="1" dirty="0" smtClean="0">
                <a:solidFill>
                  <a:srgbClr val="00B0F0"/>
                </a:solidFill>
              </a:rPr>
              <a:t>Have 6-8 unsweetened drinks every day.</a:t>
            </a:r>
            <a:endParaRPr lang="en-GB" altLang="en-US" b="1" dirty="0" smtClean="0">
              <a:solidFill>
                <a:srgbClr val="00B0F0"/>
              </a:solidFill>
            </a:endParaRPr>
          </a:p>
          <a:p>
            <a:pPr marL="0" indent="0">
              <a:spcBef>
                <a:spcPct val="0"/>
              </a:spcBef>
              <a:buNone/>
            </a:pPr>
            <a:endParaRPr lang="en-US" dirty="0" smtClean="0"/>
          </a:p>
          <a:p>
            <a:pPr marL="0" indent="0">
              <a:spcBef>
                <a:spcPct val="0"/>
              </a:spcBef>
              <a:buNone/>
            </a:pPr>
            <a:r>
              <a:rPr lang="en-GB" altLang="en-US" b="1" dirty="0"/>
              <a:t>If consuming </a:t>
            </a:r>
            <a:r>
              <a:rPr lang="en-GB" altLang="en-US" b="1" dirty="0" smtClean="0"/>
              <a:t>food </a:t>
            </a:r>
            <a:r>
              <a:rPr lang="en-GB" altLang="en-US" b="1" dirty="0"/>
              <a:t>and drinks high in fat, salt or sugar have these less often and in small amounts.</a:t>
            </a:r>
            <a:endParaRPr lang="en-US" altLang="en-US" b="1" dirty="0"/>
          </a:p>
          <a:p>
            <a:pPr marL="0" indent="0">
              <a:spcBef>
                <a:spcPct val="0"/>
              </a:spcBef>
              <a:buNone/>
            </a:pPr>
            <a:endParaRPr lang="en-GB" dirty="0"/>
          </a:p>
        </p:txBody>
      </p:sp>
    </p:spTree>
    <p:extLst>
      <p:ext uri="{BB962C8B-B14F-4D97-AF65-F5344CB8AC3E}">
        <p14:creationId xmlns:p14="http://schemas.microsoft.com/office/powerpoint/2010/main" val="4079310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 well</a:t>
            </a:r>
            <a:endParaRPr lang="en-US" dirty="0"/>
          </a:p>
        </p:txBody>
      </p:sp>
      <p:sp>
        <p:nvSpPr>
          <p:cNvPr id="3" name="Subtitle 2"/>
          <p:cNvSpPr>
            <a:spLocks noGrp="1"/>
          </p:cNvSpPr>
          <p:nvPr>
            <p:ph type="subTitle" idx="1"/>
          </p:nvPr>
        </p:nvSpPr>
        <p:spPr>
          <a:xfrm>
            <a:off x="1153511" y="3045944"/>
            <a:ext cx="5546391" cy="3087973"/>
          </a:xfrm>
        </p:spPr>
        <p:txBody>
          <a:bodyPr/>
          <a:lstStyle/>
          <a:p>
            <a:pPr marL="0" indent="0">
              <a:buNone/>
            </a:pPr>
            <a:r>
              <a:rPr lang="en-GB" sz="2000" dirty="0"/>
              <a:t>A healthy, balanced and varied diet is important for your child’s health. Because they are growing and developing, children have higher energy </a:t>
            </a:r>
            <a:r>
              <a:rPr lang="en-GB" sz="2000" dirty="0" smtClean="0"/>
              <a:t>(calorie) and </a:t>
            </a:r>
            <a:r>
              <a:rPr lang="en-GB" sz="2000" dirty="0"/>
              <a:t>nutrient requirements for their body size compared to adults.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203" y="3045944"/>
            <a:ext cx="4194443" cy="2796295"/>
          </a:xfrm>
          <a:prstGeom prst="rect">
            <a:avLst/>
          </a:prstGeom>
        </p:spPr>
      </p:pic>
    </p:spTree>
    <p:extLst>
      <p:ext uri="{BB962C8B-B14F-4D97-AF65-F5344CB8AC3E}">
        <p14:creationId xmlns:p14="http://schemas.microsoft.com/office/powerpoint/2010/main" val="148578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 well </a:t>
            </a:r>
            <a:endParaRPr lang="en-GB" dirty="0"/>
          </a:p>
        </p:txBody>
      </p:sp>
      <p:sp>
        <p:nvSpPr>
          <p:cNvPr id="3" name="Subtitle 2"/>
          <p:cNvSpPr>
            <a:spLocks noGrp="1"/>
          </p:cNvSpPr>
          <p:nvPr>
            <p:ph type="subTitle" idx="1"/>
          </p:nvPr>
        </p:nvSpPr>
        <p:spPr>
          <a:xfrm>
            <a:off x="1169276" y="2571092"/>
            <a:ext cx="5420367" cy="3600000"/>
          </a:xfrm>
        </p:spPr>
        <p:txBody>
          <a:bodyPr/>
          <a:lstStyle/>
          <a:p>
            <a:pPr marL="0" indent="0">
              <a:buNone/>
            </a:pPr>
            <a:r>
              <a:rPr lang="en-US" dirty="0" smtClean="0"/>
              <a:t>The </a:t>
            </a:r>
            <a:r>
              <a:rPr lang="en-US" dirty="0"/>
              <a:t>following </a:t>
            </a:r>
            <a:r>
              <a:rPr lang="en-US" dirty="0" smtClean="0"/>
              <a:t>activity is intended </a:t>
            </a:r>
            <a:r>
              <a:rPr lang="en-US" dirty="0"/>
              <a:t>to </a:t>
            </a:r>
            <a:r>
              <a:rPr lang="en-GB" dirty="0"/>
              <a:t>summarise</a:t>
            </a:r>
            <a:r>
              <a:rPr lang="en-US" dirty="0"/>
              <a:t> learning about </a:t>
            </a:r>
            <a:r>
              <a:rPr lang="en-US" dirty="0" smtClean="0"/>
              <a:t>a healthy, balanced diet within the context of the </a:t>
            </a:r>
            <a:r>
              <a:rPr lang="en-US" dirty="0" err="1" smtClean="0"/>
              <a:t>Eatwell</a:t>
            </a:r>
            <a:r>
              <a:rPr lang="en-US" dirty="0" smtClean="0"/>
              <a:t> Guide. </a:t>
            </a:r>
            <a:endParaRPr lang="en-GB" dirty="0"/>
          </a:p>
        </p:txBody>
      </p:sp>
      <p:pic>
        <p:nvPicPr>
          <p:cNvPr id="4" name="Picture 3"/>
          <p:cNvPicPr>
            <a:picLocks noChangeAspect="1"/>
          </p:cNvPicPr>
          <p:nvPr/>
        </p:nvPicPr>
        <p:blipFill>
          <a:blip r:embed="rId2"/>
          <a:stretch>
            <a:fillRect/>
          </a:stretch>
        </p:blipFill>
        <p:spPr>
          <a:xfrm>
            <a:off x="6589643" y="2505787"/>
            <a:ext cx="5272948" cy="3730610"/>
          </a:xfrm>
          <a:prstGeom prst="rect">
            <a:avLst/>
          </a:prstGeom>
        </p:spPr>
      </p:pic>
    </p:spTree>
    <p:extLst>
      <p:ext uri="{BB962C8B-B14F-4D97-AF65-F5344CB8AC3E}">
        <p14:creationId xmlns:p14="http://schemas.microsoft.com/office/powerpoint/2010/main" val="76506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0989" y="2587423"/>
            <a:ext cx="5321212" cy="4128181"/>
          </a:xfrm>
        </p:spPr>
        <p:txBody>
          <a:bodyPr>
            <a:normAutofit/>
          </a:bodyPr>
          <a:lstStyle/>
          <a:p>
            <a:pPr marL="0" lvl="0" indent="0">
              <a:buNone/>
            </a:pPr>
            <a:r>
              <a:rPr lang="en-GB" dirty="0" smtClean="0"/>
              <a:t>How does this diet compare to the </a:t>
            </a:r>
            <a:r>
              <a:rPr lang="en-GB" dirty="0" err="1" smtClean="0"/>
              <a:t>Eatwell</a:t>
            </a:r>
            <a:r>
              <a:rPr lang="en-GB" dirty="0" smtClean="0"/>
              <a:t> Guide? </a:t>
            </a:r>
          </a:p>
          <a:p>
            <a:pPr lvl="0"/>
            <a:r>
              <a:rPr lang="en-GB" dirty="0" smtClean="0"/>
              <a:t>What </a:t>
            </a:r>
            <a:r>
              <a:rPr lang="en-GB" dirty="0"/>
              <a:t>types of starchy carbohydrate were included? </a:t>
            </a:r>
          </a:p>
          <a:p>
            <a:pPr lvl="0"/>
            <a:r>
              <a:rPr lang="en-GB" dirty="0"/>
              <a:t>How many portions of fruit and vegetables were included</a:t>
            </a:r>
            <a:r>
              <a:rPr lang="en-GB" dirty="0" smtClean="0"/>
              <a:t>? </a:t>
            </a:r>
            <a:endParaRPr lang="en-GB" dirty="0"/>
          </a:p>
          <a:p>
            <a:pPr lvl="0"/>
            <a:r>
              <a:rPr lang="en-GB" dirty="0"/>
              <a:t>What is good about this diet? </a:t>
            </a:r>
            <a:endParaRPr lang="en-GB" dirty="0" smtClean="0"/>
          </a:p>
          <a:p>
            <a:pPr lvl="0"/>
            <a:r>
              <a:rPr lang="en-GB" dirty="0" smtClean="0"/>
              <a:t>What could be improved?</a:t>
            </a:r>
          </a:p>
        </p:txBody>
      </p:sp>
      <p:sp>
        <p:nvSpPr>
          <p:cNvPr id="3" name="Text Placeholder 2"/>
          <p:cNvSpPr>
            <a:spLocks noGrp="1"/>
          </p:cNvSpPr>
          <p:nvPr>
            <p:ph type="body" sz="quarter" idx="3"/>
          </p:nvPr>
        </p:nvSpPr>
        <p:spPr>
          <a:xfrm>
            <a:off x="6309008" y="2974725"/>
            <a:ext cx="4580268" cy="3592858"/>
          </a:xfrm>
        </p:spPr>
        <p:txBody>
          <a:bodyPr>
            <a:normAutofit/>
          </a:bodyPr>
          <a:lstStyle/>
          <a:p>
            <a:r>
              <a:rPr lang="en-US" dirty="0" smtClean="0"/>
              <a:t>Breakfast: toast (white) with raspberry jam. </a:t>
            </a:r>
            <a:endParaRPr lang="en-US" dirty="0"/>
          </a:p>
          <a:p>
            <a:r>
              <a:rPr lang="en-US" dirty="0" smtClean="0"/>
              <a:t>Lunch: </a:t>
            </a:r>
            <a:r>
              <a:rPr lang="en-GB" dirty="0" smtClean="0"/>
              <a:t>jacket </a:t>
            </a:r>
            <a:r>
              <a:rPr lang="en-GB" dirty="0"/>
              <a:t>potato with tuna </a:t>
            </a:r>
            <a:r>
              <a:rPr lang="en-GB" dirty="0" smtClean="0"/>
              <a:t>mayonnaise sweetcorn </a:t>
            </a:r>
            <a:r>
              <a:rPr lang="en-GB" dirty="0"/>
              <a:t>and </a:t>
            </a:r>
            <a:r>
              <a:rPr lang="en-GB" dirty="0" smtClean="0"/>
              <a:t>carrot sticks. </a:t>
            </a:r>
            <a:endParaRPr lang="en-US" dirty="0" smtClean="0"/>
          </a:p>
          <a:p>
            <a:r>
              <a:rPr lang="en-US" dirty="0" smtClean="0"/>
              <a:t>Evening meal: spaghetti Bolognese (white spaghetti). </a:t>
            </a:r>
            <a:endParaRPr lang="en-US" dirty="0"/>
          </a:p>
          <a:p>
            <a:r>
              <a:rPr lang="en-US" dirty="0" smtClean="0"/>
              <a:t>Snacks: </a:t>
            </a:r>
            <a:r>
              <a:rPr lang="en-US" dirty="0"/>
              <a:t>Cream crackers and peanut butter</a:t>
            </a:r>
            <a:endParaRPr lang="en-GB" dirty="0"/>
          </a:p>
          <a:p>
            <a:r>
              <a:rPr lang="en-US" dirty="0" smtClean="0"/>
              <a:t>Drinks: 6 glasses of water, 300ml orange juice, 1 glass of whole milk. </a:t>
            </a:r>
            <a:endParaRPr lang="en-GB" dirty="0"/>
          </a:p>
          <a:p>
            <a:endParaRPr lang="en-US" dirty="0" smtClean="0"/>
          </a:p>
          <a:p>
            <a:endParaRPr lang="en-GB" dirty="0"/>
          </a:p>
        </p:txBody>
      </p:sp>
      <p:sp>
        <p:nvSpPr>
          <p:cNvPr id="4" name="Title 3"/>
          <p:cNvSpPr>
            <a:spLocks noGrp="1"/>
          </p:cNvSpPr>
          <p:nvPr>
            <p:ph type="title"/>
          </p:nvPr>
        </p:nvSpPr>
        <p:spPr>
          <a:xfrm>
            <a:off x="1006239" y="1577092"/>
            <a:ext cx="9883037"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261094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buNone/>
            </a:pPr>
            <a:r>
              <a:rPr lang="en-GB" altLang="en-US" b="1" dirty="0">
                <a:solidFill>
                  <a:srgbClr val="FF9900"/>
                </a:solidFill>
              </a:rPr>
              <a:t>P</a:t>
            </a:r>
            <a:r>
              <a:rPr lang="en-GB" altLang="en-US" b="1" dirty="0" smtClean="0">
                <a:solidFill>
                  <a:srgbClr val="FF9900"/>
                </a:solidFill>
              </a:rPr>
              <a:t>otatoes</a:t>
            </a:r>
            <a:r>
              <a:rPr lang="en-GB" altLang="en-US" b="1" dirty="0">
                <a:solidFill>
                  <a:srgbClr val="FF9900"/>
                </a:solidFill>
              </a:rPr>
              <a:t>, bread, rice, pasta or other starchy </a:t>
            </a:r>
            <a:r>
              <a:rPr lang="en-GB" altLang="en-US" b="1" dirty="0" smtClean="0">
                <a:solidFill>
                  <a:srgbClr val="FF9900"/>
                </a:solidFill>
              </a:rPr>
              <a:t>carbohydrates</a:t>
            </a:r>
          </a:p>
          <a:p>
            <a:pPr marL="0" indent="0">
              <a:buNone/>
            </a:pPr>
            <a:r>
              <a:rPr lang="en-GB" altLang="en-US" dirty="0"/>
              <a:t>T</a:t>
            </a:r>
            <a:r>
              <a:rPr lang="en-GB" altLang="en-US" dirty="0" smtClean="0"/>
              <a:t>h</a:t>
            </a:r>
            <a:r>
              <a:rPr lang="en-GB" dirty="0" smtClean="0"/>
              <a:t>e </a:t>
            </a:r>
            <a:r>
              <a:rPr lang="en-GB" dirty="0"/>
              <a:t>three main meals, breakfast, lunch </a:t>
            </a:r>
            <a:r>
              <a:rPr lang="en-GB" dirty="0" smtClean="0"/>
              <a:t>and evening meal </a:t>
            </a:r>
            <a:r>
              <a:rPr lang="en-GB" dirty="0"/>
              <a:t>were all based on starchy carbohydrates</a:t>
            </a:r>
            <a:r>
              <a:rPr lang="en-GB" dirty="0" smtClean="0"/>
              <a:t>.</a:t>
            </a:r>
          </a:p>
          <a:p>
            <a:pPr marL="0" indent="0">
              <a:buNone/>
            </a:pPr>
            <a:r>
              <a:rPr lang="en-GB" dirty="0" smtClean="0"/>
              <a:t>High </a:t>
            </a:r>
            <a:r>
              <a:rPr lang="en-GB" dirty="0"/>
              <a:t>fibre varieties </a:t>
            </a:r>
            <a:r>
              <a:rPr lang="en-GB" dirty="0" smtClean="0"/>
              <a:t>were </a:t>
            </a:r>
            <a:r>
              <a:rPr lang="en-GB" dirty="0"/>
              <a:t>only included </a:t>
            </a:r>
            <a:r>
              <a:rPr lang="en-GB" dirty="0" smtClean="0"/>
              <a:t>for </a:t>
            </a:r>
            <a:r>
              <a:rPr lang="en-GB" dirty="0"/>
              <a:t>lunch (jacket potato</a:t>
            </a:r>
            <a:r>
              <a:rPr lang="en-GB" dirty="0" smtClean="0"/>
              <a:t>). </a:t>
            </a:r>
            <a:r>
              <a:rPr lang="en-GB" dirty="0"/>
              <a:t>The </a:t>
            </a:r>
            <a:r>
              <a:rPr lang="en-GB" dirty="0" err="1"/>
              <a:t>Eatwell</a:t>
            </a:r>
            <a:r>
              <a:rPr lang="en-GB" dirty="0"/>
              <a:t> Guide recommends basing meals on starchy carbohydrates, choosing wholegrain versions where possible. To include more wholegrains and high fibre </a:t>
            </a:r>
            <a:r>
              <a:rPr lang="en-GB" dirty="0" smtClean="0"/>
              <a:t>varieties, </a:t>
            </a:r>
            <a:r>
              <a:rPr lang="en-GB" dirty="0"/>
              <a:t>swap white toast </a:t>
            </a:r>
            <a:r>
              <a:rPr lang="en-GB" dirty="0" smtClean="0"/>
              <a:t>for wholemeal, spaghetti for </a:t>
            </a:r>
            <a:r>
              <a:rPr lang="en-GB" dirty="0"/>
              <a:t>whole-wheat </a:t>
            </a:r>
            <a:r>
              <a:rPr lang="en-GB" dirty="0" smtClean="0"/>
              <a:t>spaghetti and cream crackers for oatcakes. </a:t>
            </a:r>
            <a:endParaRPr lang="en-GB" dirty="0"/>
          </a:p>
          <a:p>
            <a:endParaRPr lang="en-GB" dirty="0"/>
          </a:p>
        </p:txBody>
      </p:sp>
      <p:sp>
        <p:nvSpPr>
          <p:cNvPr id="3" name="Text Placeholder 2"/>
          <p:cNvSpPr>
            <a:spLocks noGrp="1"/>
          </p:cNvSpPr>
          <p:nvPr>
            <p:ph type="body" sz="quarter" idx="3"/>
          </p:nvPr>
        </p:nvSpPr>
        <p:spPr>
          <a:xfrm>
            <a:off x="6398461" y="2837194"/>
            <a:ext cx="4320000" cy="3240000"/>
          </a:xfrm>
        </p:spPr>
        <p:txBody>
          <a:bodyPr>
            <a:noAutofit/>
          </a:bodyPr>
          <a:lstStyle/>
          <a:p>
            <a:r>
              <a:rPr lang="en-US" dirty="0" smtClean="0"/>
              <a:t>Breakfast</a:t>
            </a:r>
            <a:r>
              <a:rPr lang="en-US" dirty="0"/>
              <a:t>: </a:t>
            </a:r>
            <a:r>
              <a:rPr lang="en-US" b="1" dirty="0" err="1" smtClean="0">
                <a:solidFill>
                  <a:schemeClr val="accent2"/>
                </a:solidFill>
              </a:rPr>
              <a:t>wholemeal</a:t>
            </a:r>
            <a:r>
              <a:rPr lang="en-US" b="1" dirty="0" smtClean="0">
                <a:solidFill>
                  <a:schemeClr val="accent2"/>
                </a:solidFill>
              </a:rPr>
              <a:t> toast </a:t>
            </a:r>
            <a:r>
              <a:rPr lang="en-US" dirty="0"/>
              <a:t>with raspberry jam. </a:t>
            </a:r>
          </a:p>
          <a:p>
            <a:r>
              <a:rPr lang="en-US" dirty="0"/>
              <a:t>Lunch</a:t>
            </a:r>
            <a:r>
              <a:rPr lang="en-US" b="1" dirty="0"/>
              <a:t>: </a:t>
            </a:r>
            <a:r>
              <a:rPr lang="en-GB" b="1" dirty="0">
                <a:solidFill>
                  <a:schemeClr val="accent2"/>
                </a:solidFill>
              </a:rPr>
              <a:t>jacket potato </a:t>
            </a:r>
            <a:r>
              <a:rPr lang="en-GB" dirty="0"/>
              <a:t>with tuna mayonnaise sweetcorn and carrot sticks. </a:t>
            </a:r>
            <a:endParaRPr lang="en-US" dirty="0"/>
          </a:p>
          <a:p>
            <a:r>
              <a:rPr lang="en-US" dirty="0" smtClean="0"/>
              <a:t>Evening meal: </a:t>
            </a:r>
            <a:r>
              <a:rPr lang="en-US" dirty="0"/>
              <a:t>spaghetti </a:t>
            </a:r>
            <a:r>
              <a:rPr lang="en-US" dirty="0" smtClean="0"/>
              <a:t>Bolognese with </a:t>
            </a:r>
            <a:r>
              <a:rPr lang="en-US" b="1" dirty="0" err="1" smtClean="0">
                <a:solidFill>
                  <a:schemeClr val="accent2"/>
                </a:solidFill>
              </a:rPr>
              <a:t>wholewheat</a:t>
            </a:r>
            <a:r>
              <a:rPr lang="en-US" b="1" dirty="0" smtClean="0">
                <a:solidFill>
                  <a:schemeClr val="accent2"/>
                </a:solidFill>
              </a:rPr>
              <a:t> spaghetti. </a:t>
            </a:r>
            <a:endParaRPr lang="en-US" b="1" dirty="0">
              <a:solidFill>
                <a:schemeClr val="accent2"/>
              </a:solidFill>
            </a:endParaRPr>
          </a:p>
          <a:p>
            <a:r>
              <a:rPr lang="en-US" dirty="0"/>
              <a:t>Snacks: </a:t>
            </a:r>
            <a:r>
              <a:rPr lang="en-US" b="1" dirty="0">
                <a:solidFill>
                  <a:schemeClr val="accent2"/>
                </a:solidFill>
              </a:rPr>
              <a:t>oatcakes</a:t>
            </a:r>
            <a:r>
              <a:rPr lang="en-US" b="1" dirty="0" smtClean="0"/>
              <a:t> </a:t>
            </a:r>
            <a:r>
              <a:rPr lang="en-US" dirty="0" smtClean="0"/>
              <a:t>and peanut butter; 2 chocolate biscuits</a:t>
            </a:r>
            <a:endParaRPr lang="en-GB" dirty="0"/>
          </a:p>
          <a:p>
            <a:r>
              <a:rPr lang="en-US" dirty="0"/>
              <a:t>Drinks: 6 glasses of water, </a:t>
            </a:r>
            <a:r>
              <a:rPr lang="en-US" dirty="0" smtClean="0"/>
              <a:t>300ml </a:t>
            </a:r>
            <a:r>
              <a:rPr lang="en-US" dirty="0"/>
              <a:t>orange juice, 1 glass of </a:t>
            </a:r>
            <a:r>
              <a:rPr lang="en-US" dirty="0" smtClean="0"/>
              <a:t>whole </a:t>
            </a:r>
            <a:r>
              <a:rPr lang="en-US" dirty="0"/>
              <a:t>milk. </a:t>
            </a:r>
            <a:endParaRPr lang="en-GB" dirty="0"/>
          </a:p>
          <a:p>
            <a:endParaRPr lang="en-GB" dirty="0"/>
          </a:p>
        </p:txBody>
      </p:sp>
      <p:sp>
        <p:nvSpPr>
          <p:cNvPr id="4" name="Title 3"/>
          <p:cNvSpPr>
            <a:spLocks noGrp="1"/>
          </p:cNvSpPr>
          <p:nvPr>
            <p:ph type="title"/>
          </p:nvPr>
        </p:nvSpPr>
        <p:spPr>
          <a:xfrm>
            <a:off x="1169276" y="1563798"/>
            <a:ext cx="9880436"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278472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9276" y="2283798"/>
            <a:ext cx="4851816" cy="3600000"/>
          </a:xfrm>
        </p:spPr>
        <p:txBody>
          <a:bodyPr>
            <a:noAutofit/>
          </a:bodyPr>
          <a:lstStyle/>
          <a:p>
            <a:pPr marL="0" indent="0">
              <a:buNone/>
            </a:pPr>
            <a:r>
              <a:rPr lang="en-GB" altLang="en-US" b="1" dirty="0" smtClean="0">
                <a:solidFill>
                  <a:srgbClr val="00B050"/>
                </a:solidFill>
              </a:rPr>
              <a:t>Fruit </a:t>
            </a:r>
            <a:r>
              <a:rPr lang="en-GB" altLang="en-US" b="1" dirty="0">
                <a:solidFill>
                  <a:srgbClr val="00B050"/>
                </a:solidFill>
              </a:rPr>
              <a:t>and </a:t>
            </a:r>
            <a:r>
              <a:rPr lang="en-GB" altLang="en-US" b="1" dirty="0" smtClean="0">
                <a:solidFill>
                  <a:srgbClr val="00B050"/>
                </a:solidFill>
              </a:rPr>
              <a:t>vegetables</a:t>
            </a:r>
          </a:p>
          <a:p>
            <a:pPr marL="0" indent="0">
              <a:buNone/>
            </a:pPr>
            <a:r>
              <a:rPr lang="en-GB" dirty="0" smtClean="0"/>
              <a:t>This </a:t>
            </a:r>
            <a:r>
              <a:rPr lang="en-GB" dirty="0"/>
              <a:t>diet included </a:t>
            </a:r>
            <a:r>
              <a:rPr lang="en-GB" dirty="0" smtClean="0"/>
              <a:t>three portions </a:t>
            </a:r>
            <a:r>
              <a:rPr lang="en-GB" dirty="0"/>
              <a:t>of the recommended 5 A DAY, i.e. sweetcorn, carrot sticks, </a:t>
            </a:r>
            <a:r>
              <a:rPr lang="en-GB" dirty="0" smtClean="0"/>
              <a:t>orange </a:t>
            </a:r>
            <a:r>
              <a:rPr lang="en-GB" dirty="0"/>
              <a:t>juice. </a:t>
            </a:r>
            <a:endParaRPr lang="en-GB" dirty="0" smtClean="0"/>
          </a:p>
          <a:p>
            <a:pPr marL="0" indent="0">
              <a:buNone/>
            </a:pPr>
            <a:r>
              <a:rPr lang="en-GB" dirty="0" smtClean="0"/>
              <a:t>The </a:t>
            </a:r>
            <a:r>
              <a:rPr lang="en-GB" dirty="0" err="1"/>
              <a:t>Eatwell</a:t>
            </a:r>
            <a:r>
              <a:rPr lang="en-GB" dirty="0"/>
              <a:t> Guide recommends eating at least 5 portions of a variety of fruit and vegetables every day</a:t>
            </a:r>
            <a:r>
              <a:rPr lang="en-GB" dirty="0" smtClean="0"/>
              <a:t>.</a:t>
            </a:r>
          </a:p>
          <a:p>
            <a:pPr marL="0" indent="0">
              <a:buNone/>
            </a:pPr>
            <a:r>
              <a:rPr lang="en-GB" dirty="0" smtClean="0"/>
              <a:t>To </a:t>
            </a:r>
            <a:r>
              <a:rPr lang="en-GB" dirty="0"/>
              <a:t>include more fruit and vegetables, add some fruit for </a:t>
            </a:r>
            <a:r>
              <a:rPr lang="en-GB" dirty="0" smtClean="0"/>
              <a:t>breakfast, at main meals and as a snack. </a:t>
            </a:r>
          </a:p>
          <a:p>
            <a:pPr marL="0" indent="0">
              <a:buNone/>
            </a:pPr>
            <a:r>
              <a:rPr lang="en-US" dirty="0" smtClean="0"/>
              <a:t>Fruit juice and smoothies do count, although they are a source of free sugars and so they should be limited to no more than a combined total of 150ml per day. Replace 300ml to 150ml orange juice. </a:t>
            </a:r>
            <a:endParaRPr lang="en-US" dirty="0"/>
          </a:p>
        </p:txBody>
      </p:sp>
      <p:sp>
        <p:nvSpPr>
          <p:cNvPr id="3" name="Text Placeholder 2"/>
          <p:cNvSpPr>
            <a:spLocks noGrp="1"/>
          </p:cNvSpPr>
          <p:nvPr>
            <p:ph type="body" sz="quarter" idx="3"/>
          </p:nvPr>
        </p:nvSpPr>
        <p:spPr>
          <a:xfrm>
            <a:off x="6398461" y="2743189"/>
            <a:ext cx="4320000" cy="3240000"/>
          </a:xfrm>
        </p:spPr>
        <p:txBody>
          <a:bodyPr>
            <a:no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 raspberry </a:t>
            </a:r>
            <a:r>
              <a:rPr lang="en-US" dirty="0" smtClean="0"/>
              <a:t>jam</a:t>
            </a:r>
            <a:r>
              <a:rPr lang="en-US" dirty="0"/>
              <a:t> </a:t>
            </a:r>
            <a:r>
              <a:rPr lang="en-US" dirty="0" smtClean="0"/>
              <a:t>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tuna mayonnaise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smtClean="0"/>
              <a:t>Evening meal: </a:t>
            </a:r>
            <a:r>
              <a:rPr lang="en-US" dirty="0"/>
              <a:t>spaghetti Bolognese with </a:t>
            </a:r>
            <a:r>
              <a:rPr lang="en-US" b="1" dirty="0">
                <a:solidFill>
                  <a:srgbClr val="00B050"/>
                </a:solidFill>
              </a:rPr>
              <a:t>mixed salad </a:t>
            </a:r>
            <a:r>
              <a:rPr lang="en-US" dirty="0" smtClean="0"/>
              <a:t>and </a:t>
            </a:r>
            <a:r>
              <a:rPr lang="en-US" b="1" dirty="0" err="1" smtClean="0">
                <a:solidFill>
                  <a:schemeClr val="accent2"/>
                </a:solidFill>
              </a:rPr>
              <a:t>wholewheat</a:t>
            </a:r>
            <a:r>
              <a:rPr lang="en-US" b="1" dirty="0" smtClean="0">
                <a:solidFill>
                  <a:schemeClr val="accent2"/>
                </a:solidFill>
              </a:rPr>
              <a:t> </a:t>
            </a:r>
            <a:r>
              <a:rPr lang="en-US" b="1" dirty="0">
                <a:solidFill>
                  <a:schemeClr val="accent2"/>
                </a:solidFill>
              </a:rPr>
              <a:t>spaghetti. </a:t>
            </a:r>
          </a:p>
          <a:p>
            <a:r>
              <a:rPr lang="en-US" dirty="0"/>
              <a:t>Snacks: </a:t>
            </a:r>
            <a:r>
              <a:rPr lang="en-US" b="1" dirty="0">
                <a:solidFill>
                  <a:schemeClr val="accent2"/>
                </a:solidFill>
              </a:rPr>
              <a:t>Oatcakes</a:t>
            </a:r>
            <a:r>
              <a:rPr lang="en-US" dirty="0" smtClean="0"/>
              <a:t> and </a:t>
            </a:r>
            <a:r>
              <a:rPr lang="en-US" dirty="0"/>
              <a:t>peanut </a:t>
            </a:r>
            <a:r>
              <a:rPr lang="en-US" dirty="0" smtClean="0"/>
              <a:t>butter </a:t>
            </a:r>
            <a:r>
              <a:rPr lang="en-US" b="1" dirty="0">
                <a:solidFill>
                  <a:srgbClr val="00B050"/>
                </a:solidFill>
              </a:rPr>
              <a:t>and an apple</a:t>
            </a:r>
            <a:r>
              <a:rPr lang="en-US" b="1" dirty="0" smtClean="0"/>
              <a:t>; </a:t>
            </a:r>
            <a:r>
              <a:rPr lang="en-US" dirty="0"/>
              <a:t>2 chocolate biscuits</a:t>
            </a:r>
            <a:endParaRPr lang="en-GB" dirty="0"/>
          </a:p>
          <a:p>
            <a:r>
              <a:rPr lang="en-US" dirty="0" smtClean="0"/>
              <a:t>Drinks</a:t>
            </a:r>
            <a:r>
              <a:rPr lang="en-US" dirty="0"/>
              <a:t>: 6 glasses of water, </a:t>
            </a:r>
            <a:r>
              <a:rPr lang="en-US" b="1" dirty="0" smtClean="0">
                <a:solidFill>
                  <a:srgbClr val="00B050"/>
                </a:solidFill>
              </a:rPr>
              <a:t>150ml </a:t>
            </a:r>
            <a:r>
              <a:rPr lang="en-US" b="1" dirty="0">
                <a:solidFill>
                  <a:srgbClr val="00B050"/>
                </a:solidFill>
              </a:rPr>
              <a:t>orange juice,</a:t>
            </a:r>
            <a:r>
              <a:rPr lang="en-US" dirty="0"/>
              <a:t> 1 glass of </a:t>
            </a:r>
            <a:r>
              <a:rPr lang="en-US" dirty="0" smtClean="0"/>
              <a:t>whole </a:t>
            </a:r>
            <a:r>
              <a:rPr lang="en-US" dirty="0"/>
              <a:t>milk. </a:t>
            </a:r>
            <a:endParaRPr lang="en-GB" dirty="0"/>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191086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buNone/>
            </a:pPr>
            <a:r>
              <a:rPr lang="en-GB" altLang="en-US" b="1" dirty="0" smtClean="0">
                <a:solidFill>
                  <a:srgbClr val="FF6699"/>
                </a:solidFill>
              </a:rPr>
              <a:t>Beans</a:t>
            </a:r>
            <a:r>
              <a:rPr lang="en-GB" altLang="en-US" b="1" dirty="0">
                <a:solidFill>
                  <a:srgbClr val="FF6699"/>
                </a:solidFill>
              </a:rPr>
              <a:t>, pulses, fish, eggs, meat and other </a:t>
            </a:r>
            <a:r>
              <a:rPr lang="en-GB" altLang="en-US" b="1" dirty="0" smtClean="0">
                <a:solidFill>
                  <a:srgbClr val="FF6699"/>
                </a:solidFill>
              </a:rPr>
              <a:t>proteins</a:t>
            </a:r>
          </a:p>
          <a:p>
            <a:pPr marL="0" indent="0">
              <a:buNone/>
            </a:pPr>
            <a:r>
              <a:rPr lang="en-GB" dirty="0" smtClean="0"/>
              <a:t>The </a:t>
            </a:r>
            <a:r>
              <a:rPr lang="en-GB" dirty="0"/>
              <a:t>diet included </a:t>
            </a:r>
            <a:r>
              <a:rPr lang="en-GB" dirty="0" smtClean="0"/>
              <a:t>tuna and </a:t>
            </a:r>
            <a:r>
              <a:rPr lang="en-US" dirty="0" smtClean="0"/>
              <a:t>also included nuts which are a good source of protein. Milk is also a good source of protein. </a:t>
            </a:r>
          </a:p>
          <a:p>
            <a:pPr marL="0" indent="0">
              <a:buNone/>
            </a:pPr>
            <a:endParaRPr lang="en-US" dirty="0"/>
          </a:p>
          <a:p>
            <a:pPr marL="0" indent="0">
              <a:buNone/>
            </a:pPr>
            <a:endParaRPr lang="en-GB" dirty="0" smtClean="0"/>
          </a:p>
          <a:p>
            <a:pPr marL="0" indent="0">
              <a:buNone/>
            </a:pPr>
            <a:endParaRPr lang="en-GB" dirty="0"/>
          </a:p>
        </p:txBody>
      </p:sp>
      <p:sp>
        <p:nvSpPr>
          <p:cNvPr id="3" name="Text Placeholder 2"/>
          <p:cNvSpPr>
            <a:spLocks noGrp="1"/>
          </p:cNvSpPr>
          <p:nvPr>
            <p:ph type="body" sz="quarter" idx="3"/>
          </p:nvPr>
        </p:nvSpPr>
        <p:spPr/>
        <p:txBody>
          <a:bodyPr>
            <a:norm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 raspberry </a:t>
            </a:r>
            <a:r>
              <a:rPr lang="en-US" dirty="0" smtClean="0"/>
              <a:t>jam</a:t>
            </a:r>
            <a:r>
              <a:rPr lang="en-US" dirty="0"/>
              <a:t> </a:t>
            </a:r>
            <a:r>
              <a:rPr lang="en-US" dirty="0" smtClean="0"/>
              <a:t>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a:t>
            </a:r>
            <a:r>
              <a:rPr lang="en-GB" b="1" dirty="0">
                <a:solidFill>
                  <a:srgbClr val="FF6699"/>
                </a:solidFill>
              </a:rPr>
              <a:t>tuna </a:t>
            </a:r>
            <a:r>
              <a:rPr lang="en-GB" dirty="0"/>
              <a:t>mayonnaise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smtClean="0"/>
              <a:t>Evening meal: spaghetti</a:t>
            </a:r>
            <a:r>
              <a:rPr lang="en-US" b="1" dirty="0" smtClean="0">
                <a:solidFill>
                  <a:srgbClr val="FF6699"/>
                </a:solidFill>
              </a:rPr>
              <a:t> Bolognese</a:t>
            </a:r>
            <a:r>
              <a:rPr lang="en-US" dirty="0" smtClean="0"/>
              <a:t> with </a:t>
            </a:r>
            <a:r>
              <a:rPr lang="en-US" b="1" dirty="0" smtClean="0">
                <a:solidFill>
                  <a:srgbClr val="00B050"/>
                </a:solidFill>
              </a:rPr>
              <a:t>mixed salad </a:t>
            </a:r>
            <a:r>
              <a:rPr lang="en-US" dirty="0" smtClean="0"/>
              <a:t>and </a:t>
            </a:r>
            <a:r>
              <a:rPr lang="en-US" b="1" dirty="0" err="1">
                <a:solidFill>
                  <a:schemeClr val="accent2"/>
                </a:solidFill>
              </a:rPr>
              <a:t>wholewheat</a:t>
            </a:r>
            <a:r>
              <a:rPr lang="en-US" b="1" dirty="0">
                <a:solidFill>
                  <a:schemeClr val="accent2"/>
                </a:solidFill>
              </a:rPr>
              <a:t> spaghetti. </a:t>
            </a:r>
          </a:p>
          <a:p>
            <a:r>
              <a:rPr lang="en-US" dirty="0"/>
              <a:t>Snacks: </a:t>
            </a:r>
            <a:r>
              <a:rPr lang="en-US" b="1" dirty="0">
                <a:solidFill>
                  <a:schemeClr val="accent2"/>
                </a:solidFill>
              </a:rPr>
              <a:t>Oatcakes</a:t>
            </a:r>
            <a:r>
              <a:rPr lang="en-US" dirty="0"/>
              <a:t> and </a:t>
            </a:r>
            <a:r>
              <a:rPr lang="en-US" b="1" dirty="0">
                <a:solidFill>
                  <a:srgbClr val="FF6699"/>
                </a:solidFill>
              </a:rPr>
              <a:t>peanut butter </a:t>
            </a:r>
            <a:r>
              <a:rPr lang="en-US" b="1" dirty="0">
                <a:solidFill>
                  <a:srgbClr val="00B050"/>
                </a:solidFill>
              </a:rPr>
              <a:t>and an apple</a:t>
            </a:r>
            <a:r>
              <a:rPr lang="en-US" b="1" dirty="0" smtClean="0"/>
              <a:t>; </a:t>
            </a:r>
            <a:r>
              <a:rPr lang="en-US" dirty="0"/>
              <a:t>2 chocolate biscuits</a:t>
            </a:r>
            <a:endParaRPr lang="en-GB" dirty="0"/>
          </a:p>
          <a:p>
            <a:r>
              <a:rPr lang="en-US" dirty="0" smtClean="0"/>
              <a:t>Drinks</a:t>
            </a:r>
            <a:r>
              <a:rPr lang="en-US" dirty="0"/>
              <a:t>: 6 glasses of water, </a:t>
            </a:r>
            <a:r>
              <a:rPr lang="en-US" b="1" dirty="0" smtClean="0">
                <a:solidFill>
                  <a:srgbClr val="00B050"/>
                </a:solidFill>
              </a:rPr>
              <a:t>150ml </a:t>
            </a:r>
            <a:r>
              <a:rPr lang="en-US" b="1" dirty="0">
                <a:solidFill>
                  <a:srgbClr val="00B050"/>
                </a:solidFill>
              </a:rPr>
              <a:t>orange juice,</a:t>
            </a:r>
            <a:r>
              <a:rPr lang="en-US" dirty="0"/>
              <a:t> 1 glass of whole </a:t>
            </a:r>
            <a:r>
              <a:rPr lang="en-US" b="1" dirty="0">
                <a:solidFill>
                  <a:srgbClr val="FF6699"/>
                </a:solidFill>
              </a:rPr>
              <a:t>milk. </a:t>
            </a:r>
            <a:endParaRPr lang="en-GB" b="1" dirty="0">
              <a:solidFill>
                <a:srgbClr val="FF6699"/>
              </a:solidFill>
            </a:endParaRPr>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3624786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altLang="en-US" b="1" dirty="0" smtClean="0">
                <a:solidFill>
                  <a:srgbClr val="386CB8"/>
                </a:solidFill>
              </a:rPr>
              <a:t>Dairy </a:t>
            </a:r>
            <a:r>
              <a:rPr lang="en-GB" altLang="en-US" b="1" dirty="0">
                <a:solidFill>
                  <a:srgbClr val="386CB8"/>
                </a:solidFill>
              </a:rPr>
              <a:t>or dairy </a:t>
            </a:r>
            <a:r>
              <a:rPr lang="en-GB" altLang="en-US" b="1" dirty="0" smtClean="0">
                <a:solidFill>
                  <a:srgbClr val="386CB8"/>
                </a:solidFill>
              </a:rPr>
              <a:t>alternatives</a:t>
            </a:r>
          </a:p>
          <a:p>
            <a:pPr marL="0" indent="0">
              <a:buNone/>
            </a:pPr>
            <a:r>
              <a:rPr lang="en-GB" dirty="0" smtClean="0"/>
              <a:t>The </a:t>
            </a:r>
            <a:r>
              <a:rPr lang="en-GB" dirty="0"/>
              <a:t>diet included a glass of </a:t>
            </a:r>
            <a:r>
              <a:rPr lang="en-GB" dirty="0" smtClean="0"/>
              <a:t>whole milk.</a:t>
            </a:r>
          </a:p>
          <a:p>
            <a:pPr marL="0" indent="0">
              <a:buNone/>
            </a:pPr>
            <a:r>
              <a:rPr lang="en-GB" dirty="0" smtClean="0"/>
              <a:t>If </a:t>
            </a:r>
            <a:r>
              <a:rPr lang="en-GB" dirty="0"/>
              <a:t>your child is over </a:t>
            </a:r>
            <a:r>
              <a:rPr lang="en-GB" dirty="0" smtClean="0"/>
              <a:t>2 </a:t>
            </a:r>
            <a:r>
              <a:rPr lang="en-GB" dirty="0"/>
              <a:t>years old and eating </a:t>
            </a:r>
            <a:r>
              <a:rPr lang="en-GB" dirty="0" smtClean="0"/>
              <a:t>well you can </a:t>
            </a:r>
            <a:r>
              <a:rPr lang="en-GB" dirty="0"/>
              <a:t>swap </a:t>
            </a:r>
            <a:r>
              <a:rPr lang="en-GB" dirty="0" smtClean="0"/>
              <a:t>whole </a:t>
            </a:r>
            <a:r>
              <a:rPr lang="en-GB" dirty="0"/>
              <a:t>milk </a:t>
            </a:r>
            <a:r>
              <a:rPr lang="en-GB" dirty="0" smtClean="0"/>
              <a:t>for </a:t>
            </a:r>
            <a:r>
              <a:rPr lang="en-GB" dirty="0"/>
              <a:t>semi-skimmed milk. </a:t>
            </a:r>
          </a:p>
          <a:p>
            <a:pPr marL="0" indent="0">
              <a:buNone/>
            </a:pPr>
            <a:endParaRPr lang="en-GB" dirty="0"/>
          </a:p>
        </p:txBody>
      </p:sp>
      <p:sp>
        <p:nvSpPr>
          <p:cNvPr id="3" name="Text Placeholder 2"/>
          <p:cNvSpPr>
            <a:spLocks noGrp="1"/>
          </p:cNvSpPr>
          <p:nvPr>
            <p:ph type="body" sz="quarter" idx="3"/>
          </p:nvPr>
        </p:nvSpPr>
        <p:spPr>
          <a:xfrm>
            <a:off x="6398460" y="2777362"/>
            <a:ext cx="4403423" cy="3240000"/>
          </a:xfrm>
        </p:spPr>
        <p:txBody>
          <a:bodyPr>
            <a:norm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 raspberry </a:t>
            </a:r>
            <a:r>
              <a:rPr lang="en-US" dirty="0" smtClean="0"/>
              <a:t>jam</a:t>
            </a:r>
            <a:r>
              <a:rPr lang="en-US" dirty="0"/>
              <a:t> </a:t>
            </a:r>
            <a:r>
              <a:rPr lang="en-US" dirty="0" smtClean="0"/>
              <a:t>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a:t>
            </a:r>
            <a:r>
              <a:rPr lang="en-GB" b="1" dirty="0">
                <a:solidFill>
                  <a:srgbClr val="FF6699"/>
                </a:solidFill>
              </a:rPr>
              <a:t>tuna </a:t>
            </a:r>
            <a:r>
              <a:rPr lang="en-GB" dirty="0"/>
              <a:t>mayonnaise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smtClean="0"/>
              <a:t>Evening meal: </a:t>
            </a:r>
            <a:r>
              <a:rPr lang="en-US" dirty="0"/>
              <a:t>spaghetti</a:t>
            </a:r>
            <a:r>
              <a:rPr lang="en-US" b="1" dirty="0">
                <a:solidFill>
                  <a:srgbClr val="FF6699"/>
                </a:solidFill>
              </a:rPr>
              <a:t> </a:t>
            </a:r>
            <a:r>
              <a:rPr lang="en-US" b="1" dirty="0" smtClean="0">
                <a:solidFill>
                  <a:srgbClr val="FF6699"/>
                </a:solidFill>
              </a:rPr>
              <a:t>Bolognese</a:t>
            </a:r>
            <a:r>
              <a:rPr lang="en-US" dirty="0" smtClean="0"/>
              <a:t> with </a:t>
            </a:r>
            <a:r>
              <a:rPr lang="en-US" b="1" dirty="0" smtClean="0">
                <a:solidFill>
                  <a:srgbClr val="00B050"/>
                </a:solidFill>
              </a:rPr>
              <a:t>mixed salad</a:t>
            </a:r>
            <a:r>
              <a:rPr lang="en-US" dirty="0" smtClean="0"/>
              <a:t> and </a:t>
            </a:r>
            <a:r>
              <a:rPr lang="en-US" b="1" dirty="0" err="1">
                <a:solidFill>
                  <a:schemeClr val="accent2"/>
                </a:solidFill>
              </a:rPr>
              <a:t>wholewheat</a:t>
            </a:r>
            <a:r>
              <a:rPr lang="en-US" b="1" dirty="0">
                <a:solidFill>
                  <a:schemeClr val="accent2"/>
                </a:solidFill>
              </a:rPr>
              <a:t> spaghetti. </a:t>
            </a:r>
          </a:p>
          <a:p>
            <a:r>
              <a:rPr lang="en-US" dirty="0"/>
              <a:t>Snacks:</a:t>
            </a:r>
            <a:r>
              <a:rPr lang="en-US" b="1" dirty="0">
                <a:solidFill>
                  <a:schemeClr val="accent2"/>
                </a:solidFill>
              </a:rPr>
              <a:t> Oatcakes </a:t>
            </a:r>
            <a:r>
              <a:rPr lang="en-US" dirty="0"/>
              <a:t>and </a:t>
            </a:r>
            <a:r>
              <a:rPr lang="en-US" b="1" dirty="0">
                <a:solidFill>
                  <a:srgbClr val="FF6699"/>
                </a:solidFill>
              </a:rPr>
              <a:t>peanut butter </a:t>
            </a:r>
            <a:r>
              <a:rPr lang="en-US" b="1" dirty="0">
                <a:solidFill>
                  <a:srgbClr val="00B050"/>
                </a:solidFill>
              </a:rPr>
              <a:t>and an apple</a:t>
            </a:r>
            <a:r>
              <a:rPr lang="en-US" b="1" dirty="0" smtClean="0"/>
              <a:t>; </a:t>
            </a:r>
            <a:r>
              <a:rPr lang="en-US" dirty="0"/>
              <a:t>2 chocolate biscuits</a:t>
            </a:r>
            <a:endParaRPr lang="en-GB" dirty="0"/>
          </a:p>
          <a:p>
            <a:r>
              <a:rPr lang="en-US" dirty="0" smtClean="0"/>
              <a:t>Drinks</a:t>
            </a:r>
            <a:r>
              <a:rPr lang="en-US" dirty="0"/>
              <a:t>: 6 glasses of water, </a:t>
            </a:r>
            <a:r>
              <a:rPr lang="en-US" b="1" dirty="0" smtClean="0">
                <a:solidFill>
                  <a:srgbClr val="00B050"/>
                </a:solidFill>
              </a:rPr>
              <a:t>150ml </a:t>
            </a:r>
            <a:r>
              <a:rPr lang="en-US" b="1" dirty="0">
                <a:solidFill>
                  <a:srgbClr val="00B050"/>
                </a:solidFill>
              </a:rPr>
              <a:t>orange juice,</a:t>
            </a:r>
            <a:r>
              <a:rPr lang="en-US" dirty="0"/>
              <a:t> </a:t>
            </a:r>
            <a:r>
              <a:rPr lang="en-US" b="1" dirty="0">
                <a:solidFill>
                  <a:srgbClr val="386CB8"/>
                </a:solidFill>
              </a:rPr>
              <a:t>1 glass of </a:t>
            </a:r>
            <a:r>
              <a:rPr lang="en-US" b="1" dirty="0" smtClean="0">
                <a:solidFill>
                  <a:srgbClr val="386CB8"/>
                </a:solidFill>
              </a:rPr>
              <a:t>semi-skimmed</a:t>
            </a:r>
            <a:r>
              <a:rPr lang="en-US" dirty="0" smtClean="0"/>
              <a:t> </a:t>
            </a:r>
            <a:r>
              <a:rPr lang="en-US" b="1" dirty="0">
                <a:solidFill>
                  <a:srgbClr val="FF6699"/>
                </a:solidFill>
              </a:rPr>
              <a:t>milk. </a:t>
            </a:r>
            <a:endParaRPr lang="en-GB" b="1" dirty="0">
              <a:solidFill>
                <a:srgbClr val="FF6699"/>
              </a:solidFill>
            </a:endParaRPr>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192718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buNone/>
            </a:pPr>
            <a:r>
              <a:rPr lang="en-GB" altLang="en-US" b="1" dirty="0" smtClean="0">
                <a:solidFill>
                  <a:srgbClr val="7030A0"/>
                </a:solidFill>
              </a:rPr>
              <a:t>Oil </a:t>
            </a:r>
            <a:r>
              <a:rPr lang="en-GB" altLang="en-US" b="1" dirty="0">
                <a:solidFill>
                  <a:srgbClr val="7030A0"/>
                </a:solidFill>
              </a:rPr>
              <a:t>and </a:t>
            </a:r>
            <a:r>
              <a:rPr lang="en-GB" altLang="en-US" b="1" dirty="0" smtClean="0">
                <a:solidFill>
                  <a:srgbClr val="7030A0"/>
                </a:solidFill>
              </a:rPr>
              <a:t>spreads </a:t>
            </a:r>
          </a:p>
          <a:p>
            <a:pPr marL="0" indent="0">
              <a:buNone/>
            </a:pPr>
            <a:endParaRPr lang="en-US" b="1" dirty="0">
              <a:solidFill>
                <a:srgbClr val="7030A0"/>
              </a:solidFill>
            </a:endParaRPr>
          </a:p>
          <a:p>
            <a:pPr marL="0" indent="0">
              <a:buNone/>
            </a:pPr>
            <a:r>
              <a:rPr lang="en-US" dirty="0" smtClean="0"/>
              <a:t>The </a:t>
            </a:r>
            <a:r>
              <a:rPr lang="en-US" dirty="0" err="1" smtClean="0"/>
              <a:t>Eatwell</a:t>
            </a:r>
            <a:r>
              <a:rPr lang="en-US" dirty="0" smtClean="0"/>
              <a:t> guide recommends choosing unsaturated oils and spreads and using them in small amounts. </a:t>
            </a:r>
          </a:p>
          <a:p>
            <a:pPr marL="0" indent="0">
              <a:buNone/>
            </a:pPr>
            <a:r>
              <a:rPr lang="en-US" dirty="0" smtClean="0"/>
              <a:t>Mayonnaise can be high in fat and saturated fat. Swap general mayonnaise in the tuna mayonnaise for lower mayonnaise or an alternative such as lower fat cottage cheese. </a:t>
            </a:r>
            <a:endParaRPr lang="en-US" dirty="0"/>
          </a:p>
          <a:p>
            <a:pPr marL="0" indent="0">
              <a:buNone/>
            </a:pPr>
            <a:r>
              <a:rPr lang="en-US" dirty="0" smtClean="0"/>
              <a:t>When preparing the spaghetti Bolognese, use a small amount of unsaturated oil such as olive oil and vegetable oil. </a:t>
            </a:r>
            <a:endParaRPr lang="en-US" dirty="0"/>
          </a:p>
        </p:txBody>
      </p:sp>
      <p:sp>
        <p:nvSpPr>
          <p:cNvPr id="3" name="Text Placeholder 2"/>
          <p:cNvSpPr>
            <a:spLocks noGrp="1"/>
          </p:cNvSpPr>
          <p:nvPr>
            <p:ph type="body" sz="quarter" idx="3"/>
          </p:nvPr>
        </p:nvSpPr>
        <p:spPr>
          <a:xfrm>
            <a:off x="6398460" y="2760281"/>
            <a:ext cx="4403423" cy="3240000"/>
          </a:xfrm>
        </p:spPr>
        <p:txBody>
          <a:bodyPr>
            <a:norm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 raspberry </a:t>
            </a:r>
            <a:r>
              <a:rPr lang="en-US" dirty="0" smtClean="0"/>
              <a:t>jam</a:t>
            </a:r>
            <a:r>
              <a:rPr lang="en-US" dirty="0"/>
              <a:t> </a:t>
            </a:r>
            <a:r>
              <a:rPr lang="en-US" dirty="0" smtClean="0"/>
              <a:t>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a:t>
            </a:r>
            <a:r>
              <a:rPr lang="en-GB" b="1" dirty="0">
                <a:solidFill>
                  <a:srgbClr val="FF6699"/>
                </a:solidFill>
              </a:rPr>
              <a:t>tuna </a:t>
            </a:r>
            <a:r>
              <a:rPr lang="en-GB" sz="1900" b="1" dirty="0">
                <a:solidFill>
                  <a:srgbClr val="7030A0"/>
                </a:solidFill>
              </a:rPr>
              <a:t>mayonnaise (</a:t>
            </a:r>
            <a:r>
              <a:rPr lang="en-GB" sz="1900" b="1" dirty="0" smtClean="0">
                <a:solidFill>
                  <a:srgbClr val="7030A0"/>
                </a:solidFill>
              </a:rPr>
              <a:t>lower </a:t>
            </a:r>
            <a:r>
              <a:rPr lang="en-GB" sz="1900" b="1" dirty="0">
                <a:solidFill>
                  <a:srgbClr val="7030A0"/>
                </a:solidFill>
              </a:rPr>
              <a:t>fat</a:t>
            </a:r>
            <a:r>
              <a:rPr lang="en-GB" sz="1900" b="1" dirty="0" smtClean="0">
                <a:solidFill>
                  <a:srgbClr val="7030A0"/>
                </a:solidFill>
              </a:rPr>
              <a:t>),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smtClean="0"/>
              <a:t>Evening meal: spaghetti</a:t>
            </a:r>
            <a:r>
              <a:rPr lang="en-US" b="1" dirty="0" smtClean="0">
                <a:solidFill>
                  <a:srgbClr val="FF6699"/>
                </a:solidFill>
              </a:rPr>
              <a:t> Bolognese</a:t>
            </a:r>
            <a:r>
              <a:rPr lang="en-US" dirty="0" smtClean="0"/>
              <a:t> </a:t>
            </a:r>
            <a:r>
              <a:rPr lang="en-US" dirty="0"/>
              <a:t>with </a:t>
            </a:r>
            <a:r>
              <a:rPr lang="en-US" b="1" dirty="0" smtClean="0">
                <a:solidFill>
                  <a:srgbClr val="00B050"/>
                </a:solidFill>
              </a:rPr>
              <a:t>mixed salad</a:t>
            </a:r>
            <a:r>
              <a:rPr lang="en-US" dirty="0" smtClean="0"/>
              <a:t> and </a:t>
            </a:r>
            <a:r>
              <a:rPr lang="en-US" b="1" dirty="0" err="1" smtClean="0">
                <a:solidFill>
                  <a:schemeClr val="accent2"/>
                </a:solidFill>
              </a:rPr>
              <a:t>wholewheat</a:t>
            </a:r>
            <a:r>
              <a:rPr lang="en-US" b="1" dirty="0" smtClean="0">
                <a:solidFill>
                  <a:schemeClr val="accent2"/>
                </a:solidFill>
              </a:rPr>
              <a:t> </a:t>
            </a:r>
            <a:r>
              <a:rPr lang="en-US" b="1" dirty="0">
                <a:solidFill>
                  <a:schemeClr val="accent2"/>
                </a:solidFill>
              </a:rPr>
              <a:t>spaghetti. </a:t>
            </a:r>
          </a:p>
          <a:p>
            <a:r>
              <a:rPr lang="en-US" dirty="0"/>
              <a:t>Snacks: </a:t>
            </a:r>
            <a:r>
              <a:rPr lang="en-US" b="1" dirty="0">
                <a:solidFill>
                  <a:schemeClr val="accent2"/>
                </a:solidFill>
              </a:rPr>
              <a:t>Oatcakes </a:t>
            </a:r>
            <a:r>
              <a:rPr lang="en-US" dirty="0"/>
              <a:t>and </a:t>
            </a:r>
            <a:r>
              <a:rPr lang="en-US" b="1" dirty="0">
                <a:solidFill>
                  <a:srgbClr val="FF6699"/>
                </a:solidFill>
              </a:rPr>
              <a:t>peanut butter </a:t>
            </a:r>
            <a:r>
              <a:rPr lang="en-US" b="1" dirty="0">
                <a:solidFill>
                  <a:srgbClr val="00B050"/>
                </a:solidFill>
              </a:rPr>
              <a:t>and an apple;</a:t>
            </a:r>
            <a:r>
              <a:rPr lang="en-US" b="1" dirty="0" smtClean="0"/>
              <a:t> </a:t>
            </a:r>
            <a:r>
              <a:rPr lang="en-US" dirty="0"/>
              <a:t>2 chocolate biscuits</a:t>
            </a:r>
            <a:endParaRPr lang="en-GB" dirty="0"/>
          </a:p>
          <a:p>
            <a:r>
              <a:rPr lang="en-US" dirty="0" smtClean="0"/>
              <a:t>Drinks</a:t>
            </a:r>
            <a:r>
              <a:rPr lang="en-US" dirty="0"/>
              <a:t>: 6 glasses of water, </a:t>
            </a:r>
            <a:r>
              <a:rPr lang="en-US" b="1" dirty="0" smtClean="0">
                <a:solidFill>
                  <a:srgbClr val="00B050"/>
                </a:solidFill>
              </a:rPr>
              <a:t>150ml </a:t>
            </a:r>
            <a:r>
              <a:rPr lang="en-US" b="1" dirty="0">
                <a:solidFill>
                  <a:srgbClr val="00B050"/>
                </a:solidFill>
              </a:rPr>
              <a:t>orange juice,</a:t>
            </a:r>
            <a:r>
              <a:rPr lang="en-US" dirty="0"/>
              <a:t> </a:t>
            </a:r>
            <a:r>
              <a:rPr lang="en-US" b="1" dirty="0">
                <a:solidFill>
                  <a:srgbClr val="386CB8"/>
                </a:solidFill>
              </a:rPr>
              <a:t>1 glass of </a:t>
            </a:r>
            <a:r>
              <a:rPr lang="en-US" b="1" dirty="0" smtClean="0">
                <a:solidFill>
                  <a:srgbClr val="386CB8"/>
                </a:solidFill>
              </a:rPr>
              <a:t>semi-skimmed</a:t>
            </a:r>
            <a:r>
              <a:rPr lang="en-US" dirty="0" smtClean="0"/>
              <a:t> </a:t>
            </a:r>
            <a:r>
              <a:rPr lang="en-US" b="1" dirty="0">
                <a:solidFill>
                  <a:srgbClr val="FF6699"/>
                </a:solidFill>
              </a:rPr>
              <a:t>milk. </a:t>
            </a:r>
            <a:endParaRPr lang="en-GB" b="1" dirty="0">
              <a:solidFill>
                <a:srgbClr val="FF6699"/>
              </a:solidFill>
            </a:endParaRPr>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70361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buNone/>
            </a:pPr>
            <a:r>
              <a:rPr lang="en-GB" altLang="en-US" b="1" dirty="0" smtClean="0">
                <a:solidFill>
                  <a:srgbClr val="00B0F0"/>
                </a:solidFill>
              </a:rPr>
              <a:t>Drinks </a:t>
            </a:r>
          </a:p>
          <a:p>
            <a:pPr marL="0" indent="0">
              <a:buNone/>
            </a:pPr>
            <a:r>
              <a:rPr lang="en-US" dirty="0" smtClean="0"/>
              <a:t>The </a:t>
            </a:r>
            <a:r>
              <a:rPr lang="en-US" dirty="0" err="1" smtClean="0"/>
              <a:t>Eatwell</a:t>
            </a:r>
            <a:r>
              <a:rPr lang="en-US" dirty="0" smtClean="0"/>
              <a:t> Guide recommends having 6-8 drinks every day.  </a:t>
            </a:r>
          </a:p>
          <a:p>
            <a:pPr marL="0" indent="0">
              <a:buNone/>
            </a:pPr>
            <a:r>
              <a:rPr lang="en-GB" dirty="0" smtClean="0"/>
              <a:t>This diet </a:t>
            </a:r>
            <a:r>
              <a:rPr lang="en-GB" dirty="0"/>
              <a:t>included 8 drinks in </a:t>
            </a:r>
            <a:r>
              <a:rPr lang="en-GB" dirty="0" smtClean="0"/>
              <a:t>total. </a:t>
            </a:r>
          </a:p>
          <a:p>
            <a:pPr marL="0" indent="0">
              <a:buNone/>
            </a:pPr>
            <a:endParaRPr lang="en-US" dirty="0" smtClean="0"/>
          </a:p>
          <a:p>
            <a:pPr marL="0" indent="0">
              <a:buNone/>
            </a:pPr>
            <a:endParaRPr lang="en-GB" dirty="0"/>
          </a:p>
        </p:txBody>
      </p:sp>
      <p:sp>
        <p:nvSpPr>
          <p:cNvPr id="3" name="Text Placeholder 2"/>
          <p:cNvSpPr>
            <a:spLocks noGrp="1"/>
          </p:cNvSpPr>
          <p:nvPr>
            <p:ph type="body" sz="quarter" idx="3"/>
          </p:nvPr>
        </p:nvSpPr>
        <p:spPr>
          <a:xfrm>
            <a:off x="6398460" y="2760281"/>
            <a:ext cx="4403423" cy="3240000"/>
          </a:xfrm>
        </p:spPr>
        <p:txBody>
          <a:bodyPr>
            <a:norm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 </a:t>
            </a:r>
            <a:r>
              <a:rPr lang="en-US" dirty="0" smtClean="0"/>
              <a:t>raspberry jam 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a:t>
            </a:r>
            <a:r>
              <a:rPr lang="en-GB" b="1" dirty="0">
                <a:solidFill>
                  <a:srgbClr val="FF6699"/>
                </a:solidFill>
              </a:rPr>
              <a:t>tuna </a:t>
            </a:r>
            <a:r>
              <a:rPr lang="en-GB" b="1" dirty="0">
                <a:solidFill>
                  <a:srgbClr val="7030A0"/>
                </a:solidFill>
              </a:rPr>
              <a:t>mayonnaise (</a:t>
            </a:r>
            <a:r>
              <a:rPr lang="en-GB" b="1" dirty="0" smtClean="0">
                <a:solidFill>
                  <a:srgbClr val="7030A0"/>
                </a:solidFill>
              </a:rPr>
              <a:t>lower </a:t>
            </a:r>
            <a:r>
              <a:rPr lang="en-GB" b="1" dirty="0">
                <a:solidFill>
                  <a:srgbClr val="7030A0"/>
                </a:solidFill>
              </a:rPr>
              <a:t>fat),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smtClean="0"/>
              <a:t>Evening meal: spaghetti</a:t>
            </a:r>
            <a:r>
              <a:rPr lang="en-US" b="1" dirty="0" smtClean="0">
                <a:solidFill>
                  <a:srgbClr val="FF6699"/>
                </a:solidFill>
              </a:rPr>
              <a:t> Bolognese</a:t>
            </a:r>
            <a:r>
              <a:rPr lang="en-US" dirty="0" smtClean="0"/>
              <a:t> </a:t>
            </a:r>
            <a:r>
              <a:rPr lang="en-US" dirty="0"/>
              <a:t>with </a:t>
            </a:r>
            <a:r>
              <a:rPr lang="en-US" b="1" dirty="0" smtClean="0">
                <a:solidFill>
                  <a:srgbClr val="00B050"/>
                </a:solidFill>
              </a:rPr>
              <a:t>mixed salad </a:t>
            </a:r>
            <a:r>
              <a:rPr lang="en-US" dirty="0" smtClean="0"/>
              <a:t>and</a:t>
            </a:r>
            <a:r>
              <a:rPr lang="en-US" b="1" dirty="0" smtClean="0">
                <a:solidFill>
                  <a:srgbClr val="00B050"/>
                </a:solidFill>
              </a:rPr>
              <a:t> </a:t>
            </a:r>
            <a:r>
              <a:rPr lang="en-US" b="1" dirty="0" err="1" smtClean="0">
                <a:solidFill>
                  <a:schemeClr val="accent2"/>
                </a:solidFill>
              </a:rPr>
              <a:t>wholewheat</a:t>
            </a:r>
            <a:r>
              <a:rPr lang="en-US" b="1" dirty="0" smtClean="0">
                <a:solidFill>
                  <a:schemeClr val="accent2"/>
                </a:solidFill>
              </a:rPr>
              <a:t> </a:t>
            </a:r>
            <a:r>
              <a:rPr lang="en-US" b="1" dirty="0">
                <a:solidFill>
                  <a:schemeClr val="accent2"/>
                </a:solidFill>
              </a:rPr>
              <a:t>spaghetti. </a:t>
            </a:r>
          </a:p>
          <a:p>
            <a:r>
              <a:rPr lang="en-US" dirty="0"/>
              <a:t>Snacks: </a:t>
            </a:r>
            <a:r>
              <a:rPr lang="en-US" b="1" dirty="0">
                <a:solidFill>
                  <a:schemeClr val="accent2"/>
                </a:solidFill>
              </a:rPr>
              <a:t>Oatcakes</a:t>
            </a:r>
            <a:r>
              <a:rPr lang="en-US" dirty="0"/>
              <a:t> and </a:t>
            </a:r>
            <a:r>
              <a:rPr lang="en-US" b="1" dirty="0">
                <a:solidFill>
                  <a:srgbClr val="FF6699"/>
                </a:solidFill>
              </a:rPr>
              <a:t>peanut butter </a:t>
            </a:r>
            <a:r>
              <a:rPr lang="en-US" b="1" dirty="0">
                <a:solidFill>
                  <a:srgbClr val="00B050"/>
                </a:solidFill>
              </a:rPr>
              <a:t>and an apple</a:t>
            </a:r>
            <a:r>
              <a:rPr lang="en-US" b="1" dirty="0" smtClean="0"/>
              <a:t>; </a:t>
            </a:r>
            <a:r>
              <a:rPr lang="en-US" dirty="0"/>
              <a:t>2 chocolate biscuits</a:t>
            </a:r>
            <a:endParaRPr lang="en-GB" dirty="0"/>
          </a:p>
          <a:p>
            <a:r>
              <a:rPr lang="en-US" dirty="0" smtClean="0"/>
              <a:t>Drinks</a:t>
            </a:r>
            <a:r>
              <a:rPr lang="en-US" dirty="0"/>
              <a:t>: </a:t>
            </a:r>
            <a:r>
              <a:rPr lang="en-US" b="1" dirty="0">
                <a:solidFill>
                  <a:srgbClr val="00B0F0"/>
                </a:solidFill>
              </a:rPr>
              <a:t>6 glasses of water, </a:t>
            </a:r>
            <a:r>
              <a:rPr lang="en-US" b="1" dirty="0" smtClean="0">
                <a:solidFill>
                  <a:srgbClr val="00B0F0"/>
                </a:solidFill>
              </a:rPr>
              <a:t>150ml </a:t>
            </a:r>
            <a:r>
              <a:rPr lang="en-US" b="1" dirty="0">
                <a:solidFill>
                  <a:srgbClr val="00B050"/>
                </a:solidFill>
              </a:rPr>
              <a:t>orange juice,</a:t>
            </a:r>
            <a:r>
              <a:rPr lang="en-US" dirty="0"/>
              <a:t> </a:t>
            </a:r>
            <a:r>
              <a:rPr lang="en-US" b="1" dirty="0">
                <a:solidFill>
                  <a:srgbClr val="386CB8"/>
                </a:solidFill>
              </a:rPr>
              <a:t>1 glass of </a:t>
            </a:r>
            <a:r>
              <a:rPr lang="en-US" b="1" dirty="0" smtClean="0">
                <a:solidFill>
                  <a:srgbClr val="386CB8"/>
                </a:solidFill>
              </a:rPr>
              <a:t>semi-skimmed</a:t>
            </a:r>
            <a:r>
              <a:rPr lang="en-US" dirty="0" smtClean="0"/>
              <a:t> </a:t>
            </a:r>
            <a:r>
              <a:rPr lang="en-US" b="1" dirty="0">
                <a:solidFill>
                  <a:srgbClr val="FF6699"/>
                </a:solidFill>
              </a:rPr>
              <a:t>milk. </a:t>
            </a:r>
            <a:endParaRPr lang="en-GB" b="1" dirty="0">
              <a:solidFill>
                <a:srgbClr val="FF6699"/>
              </a:solidFill>
            </a:endParaRPr>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1487898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US" b="1" dirty="0" smtClean="0"/>
              <a:t>Foods high in sugar, salt and saturated fat</a:t>
            </a:r>
          </a:p>
          <a:p>
            <a:pPr marL="0" indent="0">
              <a:buNone/>
            </a:pPr>
            <a:endParaRPr lang="en-US" dirty="0"/>
          </a:p>
          <a:p>
            <a:pPr marL="0" indent="0">
              <a:buNone/>
            </a:pPr>
            <a:r>
              <a:rPr lang="en-US" dirty="0" smtClean="0"/>
              <a:t>These foods are not needed in the diet. If they are included, they should be consumed infrequently and in small amounts. </a:t>
            </a:r>
          </a:p>
          <a:p>
            <a:pPr marL="0" indent="0">
              <a:buNone/>
            </a:pPr>
            <a:r>
              <a:rPr lang="en-US" dirty="0" smtClean="0"/>
              <a:t>Chocolate biscuits are high in fat and sugar – swap to a slice of malt loaf</a:t>
            </a:r>
          </a:p>
          <a:p>
            <a:pPr marL="0" indent="0">
              <a:buNone/>
            </a:pPr>
            <a:r>
              <a:rPr lang="en-US" dirty="0" smtClean="0"/>
              <a:t>Raspberry jam is also high in free sugars so you could go for something less sugary like peanut butter or lower fat soft cheese.</a:t>
            </a:r>
          </a:p>
          <a:p>
            <a:pPr marL="0" indent="0">
              <a:buNone/>
            </a:pPr>
            <a:endParaRPr lang="en-GB" dirty="0"/>
          </a:p>
        </p:txBody>
      </p:sp>
      <p:sp>
        <p:nvSpPr>
          <p:cNvPr id="3" name="Text Placeholder 2"/>
          <p:cNvSpPr>
            <a:spLocks noGrp="1"/>
          </p:cNvSpPr>
          <p:nvPr>
            <p:ph type="body" sz="quarter" idx="3"/>
          </p:nvPr>
        </p:nvSpPr>
        <p:spPr>
          <a:xfrm>
            <a:off x="6398460" y="2760281"/>
            <a:ext cx="4411969" cy="3240000"/>
          </a:xfrm>
        </p:spPr>
        <p:txBody>
          <a:bodyPr>
            <a:noAutofit/>
          </a:bodyPr>
          <a:lstStyle/>
          <a:p>
            <a:r>
              <a:rPr lang="en-US" dirty="0" smtClean="0"/>
              <a:t>Breakfast</a:t>
            </a:r>
            <a:r>
              <a:rPr lang="en-US" dirty="0"/>
              <a:t>: </a:t>
            </a:r>
            <a:r>
              <a:rPr lang="en-US" b="1" dirty="0" err="1">
                <a:solidFill>
                  <a:schemeClr val="accent2"/>
                </a:solidFill>
              </a:rPr>
              <a:t>wholemeal</a:t>
            </a:r>
            <a:r>
              <a:rPr lang="en-US" b="1" dirty="0">
                <a:solidFill>
                  <a:schemeClr val="accent2"/>
                </a:solidFill>
              </a:rPr>
              <a:t> </a:t>
            </a:r>
            <a:r>
              <a:rPr lang="en-US" b="1" dirty="0" smtClean="0">
                <a:solidFill>
                  <a:schemeClr val="accent2"/>
                </a:solidFill>
              </a:rPr>
              <a:t>toast </a:t>
            </a:r>
            <a:r>
              <a:rPr lang="en-US" dirty="0"/>
              <a:t>with</a:t>
            </a:r>
            <a:r>
              <a:rPr lang="en-US" dirty="0">
                <a:solidFill>
                  <a:srgbClr val="7030A0"/>
                </a:solidFill>
              </a:rPr>
              <a:t> </a:t>
            </a:r>
            <a:r>
              <a:rPr lang="en-US" dirty="0" smtClean="0"/>
              <a:t>lower fat soft cheese</a:t>
            </a:r>
            <a:r>
              <a:rPr lang="en-US" b="1" dirty="0" smtClean="0"/>
              <a:t> </a:t>
            </a:r>
            <a:r>
              <a:rPr lang="en-US" dirty="0" smtClean="0"/>
              <a:t>and </a:t>
            </a:r>
            <a:r>
              <a:rPr lang="en-US" b="1" dirty="0" smtClean="0">
                <a:solidFill>
                  <a:srgbClr val="00B050"/>
                </a:solidFill>
              </a:rPr>
              <a:t>a banana. </a:t>
            </a:r>
            <a:endParaRPr lang="en-US" b="1" dirty="0">
              <a:solidFill>
                <a:srgbClr val="00B050"/>
              </a:solidFill>
            </a:endParaRPr>
          </a:p>
          <a:p>
            <a:r>
              <a:rPr lang="en-US" dirty="0"/>
              <a:t>Lunch</a:t>
            </a:r>
            <a:r>
              <a:rPr lang="en-US" b="1" dirty="0"/>
              <a:t>: </a:t>
            </a:r>
            <a:r>
              <a:rPr lang="en-GB" b="1" dirty="0">
                <a:solidFill>
                  <a:schemeClr val="accent2"/>
                </a:solidFill>
              </a:rPr>
              <a:t>jacket potato </a:t>
            </a:r>
            <a:r>
              <a:rPr lang="en-GB" dirty="0"/>
              <a:t>with </a:t>
            </a:r>
            <a:r>
              <a:rPr lang="en-GB" b="1" dirty="0">
                <a:solidFill>
                  <a:srgbClr val="FF6699"/>
                </a:solidFill>
              </a:rPr>
              <a:t>tuna </a:t>
            </a:r>
            <a:r>
              <a:rPr lang="en-GB" b="1" dirty="0">
                <a:solidFill>
                  <a:srgbClr val="7030A0"/>
                </a:solidFill>
              </a:rPr>
              <a:t>mayonnaise (</a:t>
            </a:r>
            <a:r>
              <a:rPr lang="en-GB" b="1" dirty="0" smtClean="0">
                <a:solidFill>
                  <a:srgbClr val="7030A0"/>
                </a:solidFill>
              </a:rPr>
              <a:t>lower </a:t>
            </a:r>
            <a:r>
              <a:rPr lang="en-GB" b="1" dirty="0">
                <a:solidFill>
                  <a:srgbClr val="7030A0"/>
                </a:solidFill>
              </a:rPr>
              <a:t>fat),</a:t>
            </a:r>
            <a:r>
              <a:rPr lang="en-GB" dirty="0" smtClean="0"/>
              <a:t> </a:t>
            </a:r>
            <a:r>
              <a:rPr lang="en-GB" b="1" dirty="0">
                <a:solidFill>
                  <a:srgbClr val="00B050"/>
                </a:solidFill>
              </a:rPr>
              <a:t>sweetcorn</a:t>
            </a:r>
            <a:r>
              <a:rPr lang="en-GB" dirty="0"/>
              <a:t> and </a:t>
            </a:r>
            <a:r>
              <a:rPr lang="en-GB" b="1" dirty="0">
                <a:solidFill>
                  <a:srgbClr val="00B050"/>
                </a:solidFill>
              </a:rPr>
              <a:t>carrot sticks. </a:t>
            </a:r>
            <a:endParaRPr lang="en-US" b="1" dirty="0">
              <a:solidFill>
                <a:srgbClr val="00B050"/>
              </a:solidFill>
            </a:endParaRPr>
          </a:p>
          <a:p>
            <a:r>
              <a:rPr lang="en-US" dirty="0"/>
              <a:t>Dinner: </a:t>
            </a:r>
            <a:r>
              <a:rPr lang="en-US" dirty="0" smtClean="0"/>
              <a:t>spaghetti</a:t>
            </a:r>
            <a:r>
              <a:rPr lang="en-US" b="1" dirty="0" smtClean="0">
                <a:solidFill>
                  <a:srgbClr val="FF6699"/>
                </a:solidFill>
              </a:rPr>
              <a:t> Bolognese</a:t>
            </a:r>
            <a:r>
              <a:rPr lang="en-US" dirty="0" smtClean="0"/>
              <a:t> </a:t>
            </a:r>
            <a:r>
              <a:rPr lang="en-US" dirty="0"/>
              <a:t>with </a:t>
            </a:r>
            <a:r>
              <a:rPr lang="en-US" b="1" dirty="0" smtClean="0">
                <a:solidFill>
                  <a:srgbClr val="00B050"/>
                </a:solidFill>
              </a:rPr>
              <a:t>mixed salad </a:t>
            </a:r>
            <a:r>
              <a:rPr lang="en-US" dirty="0" smtClean="0"/>
              <a:t>and</a:t>
            </a:r>
            <a:r>
              <a:rPr lang="en-US" b="1" dirty="0" smtClean="0">
                <a:solidFill>
                  <a:srgbClr val="00B050"/>
                </a:solidFill>
              </a:rPr>
              <a:t> </a:t>
            </a:r>
            <a:r>
              <a:rPr lang="en-US" b="1" dirty="0" err="1" smtClean="0">
                <a:solidFill>
                  <a:schemeClr val="accent2"/>
                </a:solidFill>
              </a:rPr>
              <a:t>wholewheat</a:t>
            </a:r>
            <a:r>
              <a:rPr lang="en-US" b="1" dirty="0" smtClean="0">
                <a:solidFill>
                  <a:schemeClr val="accent2"/>
                </a:solidFill>
              </a:rPr>
              <a:t> </a:t>
            </a:r>
            <a:r>
              <a:rPr lang="en-US" b="1" dirty="0">
                <a:solidFill>
                  <a:schemeClr val="accent2"/>
                </a:solidFill>
              </a:rPr>
              <a:t>spaghetti. </a:t>
            </a:r>
          </a:p>
          <a:p>
            <a:r>
              <a:rPr lang="en-US" dirty="0"/>
              <a:t>Snacks: </a:t>
            </a:r>
            <a:r>
              <a:rPr lang="en-US" b="1" dirty="0">
                <a:solidFill>
                  <a:schemeClr val="accent2"/>
                </a:solidFill>
              </a:rPr>
              <a:t>Oatcakes</a:t>
            </a:r>
            <a:r>
              <a:rPr lang="en-US" dirty="0"/>
              <a:t> and </a:t>
            </a:r>
            <a:r>
              <a:rPr lang="en-US" b="1" dirty="0">
                <a:solidFill>
                  <a:srgbClr val="FF6699"/>
                </a:solidFill>
              </a:rPr>
              <a:t>peanut butter </a:t>
            </a:r>
            <a:r>
              <a:rPr lang="en-US" b="1" dirty="0">
                <a:solidFill>
                  <a:srgbClr val="00B050"/>
                </a:solidFill>
              </a:rPr>
              <a:t>and an apple</a:t>
            </a:r>
            <a:r>
              <a:rPr lang="en-US" b="1" dirty="0" smtClean="0"/>
              <a:t>; a slice of malt loaf</a:t>
            </a:r>
            <a:endParaRPr lang="en-GB" b="1" dirty="0"/>
          </a:p>
          <a:p>
            <a:r>
              <a:rPr lang="en-US" dirty="0" smtClean="0"/>
              <a:t>Drinks</a:t>
            </a:r>
            <a:r>
              <a:rPr lang="en-US" dirty="0"/>
              <a:t>: </a:t>
            </a:r>
            <a:r>
              <a:rPr lang="en-US" b="1" dirty="0">
                <a:solidFill>
                  <a:srgbClr val="00B0F0"/>
                </a:solidFill>
              </a:rPr>
              <a:t>6 glasses of water, </a:t>
            </a:r>
            <a:r>
              <a:rPr lang="en-US" b="1" dirty="0" smtClean="0">
                <a:solidFill>
                  <a:srgbClr val="00B0F0"/>
                </a:solidFill>
              </a:rPr>
              <a:t>150ml </a:t>
            </a:r>
            <a:r>
              <a:rPr lang="en-US" b="1" dirty="0">
                <a:solidFill>
                  <a:srgbClr val="00B050"/>
                </a:solidFill>
              </a:rPr>
              <a:t>orange juice,</a:t>
            </a:r>
            <a:r>
              <a:rPr lang="en-US" dirty="0"/>
              <a:t> </a:t>
            </a:r>
            <a:r>
              <a:rPr lang="en-US" b="1" dirty="0">
                <a:solidFill>
                  <a:srgbClr val="386CB8"/>
                </a:solidFill>
              </a:rPr>
              <a:t>1 glass of </a:t>
            </a:r>
            <a:r>
              <a:rPr lang="en-US" b="1" dirty="0" smtClean="0">
                <a:solidFill>
                  <a:srgbClr val="386CB8"/>
                </a:solidFill>
              </a:rPr>
              <a:t>semi-skimmed</a:t>
            </a:r>
            <a:r>
              <a:rPr lang="en-US" dirty="0" smtClean="0"/>
              <a:t> </a:t>
            </a:r>
            <a:r>
              <a:rPr lang="en-US" b="1" dirty="0">
                <a:solidFill>
                  <a:srgbClr val="FF6699"/>
                </a:solidFill>
              </a:rPr>
              <a:t>milk. </a:t>
            </a:r>
            <a:endParaRPr lang="en-GB" b="1" dirty="0">
              <a:solidFill>
                <a:srgbClr val="FF6699"/>
              </a:solidFill>
            </a:endParaRPr>
          </a:p>
          <a:p>
            <a:endParaRPr lang="en-GB" dirty="0"/>
          </a:p>
        </p:txBody>
      </p:sp>
      <p:sp>
        <p:nvSpPr>
          <p:cNvPr id="4" name="Title 3"/>
          <p:cNvSpPr>
            <a:spLocks noGrp="1"/>
          </p:cNvSpPr>
          <p:nvPr>
            <p:ph type="title"/>
          </p:nvPr>
        </p:nvSpPr>
        <p:spPr>
          <a:xfrm>
            <a:off x="1169276" y="1563798"/>
            <a:ext cx="9871890" cy="720000"/>
          </a:xfrm>
        </p:spPr>
        <p:txBody>
          <a:bodyPr/>
          <a:lstStyle/>
          <a:p>
            <a:r>
              <a:rPr lang="en-US" dirty="0" smtClean="0"/>
              <a:t>Making healthier choices with the Eatwell Guide</a:t>
            </a:r>
            <a:endParaRPr lang="en-GB" dirty="0"/>
          </a:p>
        </p:txBody>
      </p:sp>
    </p:spTree>
    <p:extLst>
      <p:ext uri="{BB962C8B-B14F-4D97-AF65-F5344CB8AC3E}">
        <p14:creationId xmlns:p14="http://schemas.microsoft.com/office/powerpoint/2010/main" val="548730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0989" y="2587423"/>
            <a:ext cx="5321212" cy="4128181"/>
          </a:xfrm>
        </p:spPr>
        <p:txBody>
          <a:bodyPr>
            <a:normAutofit lnSpcReduction="10000"/>
          </a:bodyPr>
          <a:lstStyle/>
          <a:p>
            <a:pPr marL="0" lvl="0" indent="0">
              <a:buNone/>
            </a:pPr>
            <a:r>
              <a:rPr lang="en-GB" dirty="0" smtClean="0"/>
              <a:t>Take a look at the diet now! </a:t>
            </a:r>
          </a:p>
          <a:p>
            <a:pPr marL="0" lvl="0" indent="0">
              <a:buNone/>
            </a:pPr>
            <a:r>
              <a:rPr lang="en-GB" dirty="0" smtClean="0"/>
              <a:t>How does this diet compare to the Eatwell Guide? </a:t>
            </a:r>
          </a:p>
          <a:p>
            <a:pPr lvl="0"/>
            <a:r>
              <a:rPr lang="en-GB" dirty="0" smtClean="0"/>
              <a:t>What </a:t>
            </a:r>
            <a:r>
              <a:rPr lang="en-GB" dirty="0"/>
              <a:t>types of starchy carbohydrate were included? </a:t>
            </a:r>
            <a:endParaRPr lang="en-GB" dirty="0" smtClean="0"/>
          </a:p>
          <a:p>
            <a:pPr marL="0" lvl="0" indent="0">
              <a:buNone/>
            </a:pPr>
            <a:r>
              <a:rPr lang="en-GB" dirty="0" smtClean="0"/>
              <a:t>Wholegrains and other high fibre varieties</a:t>
            </a:r>
            <a:endParaRPr lang="en-GB" dirty="0"/>
          </a:p>
          <a:p>
            <a:pPr lvl="0"/>
            <a:r>
              <a:rPr lang="en-GB" dirty="0"/>
              <a:t>How many portions of fruit and vegetables were included</a:t>
            </a:r>
            <a:r>
              <a:rPr lang="en-GB" dirty="0" smtClean="0"/>
              <a:t>? </a:t>
            </a:r>
          </a:p>
          <a:p>
            <a:pPr marL="0" lvl="0" indent="0">
              <a:buNone/>
            </a:pPr>
            <a:r>
              <a:rPr lang="en-US" dirty="0" smtClean="0"/>
              <a:t>Six!</a:t>
            </a:r>
            <a:endParaRPr lang="en-GB" dirty="0"/>
          </a:p>
          <a:p>
            <a:pPr lvl="0"/>
            <a:r>
              <a:rPr lang="en-GB" dirty="0"/>
              <a:t>What is good about this diet? </a:t>
            </a:r>
            <a:endParaRPr lang="en-GB" dirty="0" smtClean="0"/>
          </a:p>
          <a:p>
            <a:pPr marL="0" lvl="0" indent="0">
              <a:buNone/>
            </a:pPr>
            <a:r>
              <a:rPr lang="en-US" dirty="0" smtClean="0"/>
              <a:t>It is based on the principles of the Eatwell Guide. </a:t>
            </a:r>
            <a:endParaRPr lang="en-GB" dirty="0" smtClean="0"/>
          </a:p>
          <a:p>
            <a:pPr marL="0" lvl="0" indent="0">
              <a:buNone/>
            </a:pPr>
            <a:r>
              <a:rPr lang="en-US" dirty="0" smtClean="0"/>
              <a:t>You can make healthier choices by following the principles of the Eatwell Guide. For more information go </a:t>
            </a:r>
            <a:r>
              <a:rPr lang="en-US" dirty="0"/>
              <a:t>to </a:t>
            </a:r>
            <a:r>
              <a:rPr lang="en-US" dirty="0">
                <a:hlinkClick r:id="rId2"/>
              </a:rPr>
              <a:t>https://</a:t>
            </a:r>
            <a:r>
              <a:rPr lang="en-US" dirty="0" smtClean="0">
                <a:hlinkClick r:id="rId2"/>
              </a:rPr>
              <a:t>bit.ly/2BjWO99</a:t>
            </a:r>
            <a:r>
              <a:rPr lang="en-US" dirty="0" smtClean="0"/>
              <a:t> </a:t>
            </a:r>
            <a:endParaRPr lang="en-GB" dirty="0"/>
          </a:p>
        </p:txBody>
      </p:sp>
      <p:sp>
        <p:nvSpPr>
          <p:cNvPr id="3" name="Text Placeholder 2"/>
          <p:cNvSpPr>
            <a:spLocks noGrp="1"/>
          </p:cNvSpPr>
          <p:nvPr>
            <p:ph type="body" sz="quarter" idx="3"/>
          </p:nvPr>
        </p:nvSpPr>
        <p:spPr>
          <a:xfrm>
            <a:off x="6309008" y="2611108"/>
            <a:ext cx="4509968" cy="3592858"/>
          </a:xfrm>
        </p:spPr>
        <p:txBody>
          <a:bodyPr>
            <a:normAutofit/>
          </a:bodyPr>
          <a:lstStyle/>
          <a:p>
            <a:pPr algn="ctr"/>
            <a:r>
              <a:rPr lang="en-US" dirty="0" smtClean="0"/>
              <a:t>My healthy, balanced diet: </a:t>
            </a:r>
            <a:endParaRPr lang="en-US" dirty="0"/>
          </a:p>
          <a:p>
            <a:r>
              <a:rPr lang="en-US" dirty="0"/>
              <a:t>Breakfast: </a:t>
            </a:r>
            <a:r>
              <a:rPr lang="en-US" dirty="0" err="1"/>
              <a:t>wholemeal</a:t>
            </a:r>
            <a:r>
              <a:rPr lang="en-US" dirty="0"/>
              <a:t> </a:t>
            </a:r>
            <a:r>
              <a:rPr lang="en-US" dirty="0" smtClean="0"/>
              <a:t>toast with lower fat soft cheese and </a:t>
            </a:r>
            <a:r>
              <a:rPr lang="en-US" dirty="0"/>
              <a:t>a banana. </a:t>
            </a:r>
          </a:p>
          <a:p>
            <a:r>
              <a:rPr lang="en-US" dirty="0"/>
              <a:t>Lunch: jacket potato with tuna </a:t>
            </a:r>
            <a:r>
              <a:rPr lang="en-US" dirty="0" smtClean="0"/>
              <a:t>mayonnaise (lower fat), </a:t>
            </a:r>
            <a:r>
              <a:rPr lang="en-US" dirty="0"/>
              <a:t>sweetcorn and carrot sticks. </a:t>
            </a:r>
          </a:p>
          <a:p>
            <a:r>
              <a:rPr lang="en-US" dirty="0" smtClean="0"/>
              <a:t>Evening meal: spaghetti Bolognese with mixed salad and </a:t>
            </a:r>
            <a:r>
              <a:rPr lang="en-US" dirty="0" err="1" smtClean="0"/>
              <a:t>wholewheat</a:t>
            </a:r>
            <a:r>
              <a:rPr lang="en-US" dirty="0" smtClean="0"/>
              <a:t> spaghetti. </a:t>
            </a:r>
          </a:p>
          <a:p>
            <a:r>
              <a:rPr lang="en-US" dirty="0" smtClean="0"/>
              <a:t>Snacks</a:t>
            </a:r>
            <a:r>
              <a:rPr lang="en-US" dirty="0"/>
              <a:t>: </a:t>
            </a:r>
            <a:r>
              <a:rPr lang="en-US" dirty="0" smtClean="0"/>
              <a:t>Oatcakes and peanut butter and an apple; slice of malt loaf.</a:t>
            </a:r>
            <a:endParaRPr lang="en-GB" dirty="0" smtClean="0"/>
          </a:p>
          <a:p>
            <a:r>
              <a:rPr lang="en-US" dirty="0" smtClean="0"/>
              <a:t>Drinks: 6 glasses of water, 150ml orange juice, 1 glass of semi-skimmed milk. </a:t>
            </a:r>
          </a:p>
          <a:p>
            <a:endParaRPr lang="en-US" dirty="0" smtClean="0"/>
          </a:p>
          <a:p>
            <a:endParaRPr lang="en-GB" dirty="0"/>
          </a:p>
        </p:txBody>
      </p:sp>
      <p:sp>
        <p:nvSpPr>
          <p:cNvPr id="4" name="Title 3"/>
          <p:cNvSpPr>
            <a:spLocks noGrp="1"/>
          </p:cNvSpPr>
          <p:nvPr>
            <p:ph type="title"/>
          </p:nvPr>
        </p:nvSpPr>
        <p:spPr>
          <a:xfrm>
            <a:off x="1006239" y="1577092"/>
            <a:ext cx="9883037" cy="720000"/>
          </a:xfrm>
        </p:spPr>
        <p:txBody>
          <a:bodyPr/>
          <a:lstStyle/>
          <a:p>
            <a:r>
              <a:rPr lang="en-US" dirty="0" smtClean="0"/>
              <a:t>Making healthier choices with the </a:t>
            </a:r>
            <a:r>
              <a:rPr lang="en-US" dirty="0" err="1" smtClean="0"/>
              <a:t>Eatwell</a:t>
            </a:r>
            <a:r>
              <a:rPr lang="en-US" dirty="0" smtClean="0"/>
              <a:t> Guide</a:t>
            </a:r>
            <a:endParaRPr lang="en-GB" dirty="0"/>
          </a:p>
        </p:txBody>
      </p:sp>
    </p:spTree>
    <p:extLst>
      <p:ext uri="{BB962C8B-B14F-4D97-AF65-F5344CB8AC3E}">
        <p14:creationId xmlns:p14="http://schemas.microsoft.com/office/powerpoint/2010/main" val="211940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Eatwell Guide</a:t>
            </a:r>
            <a:endParaRPr lang="en-US" dirty="0"/>
          </a:p>
        </p:txBody>
      </p:sp>
      <p:sp>
        <p:nvSpPr>
          <p:cNvPr id="3" name="Subtitle 2"/>
          <p:cNvSpPr>
            <a:spLocks noGrp="1"/>
          </p:cNvSpPr>
          <p:nvPr>
            <p:ph type="subTitle" idx="1"/>
          </p:nvPr>
        </p:nvSpPr>
        <p:spPr>
          <a:xfrm>
            <a:off x="1169274" y="2480352"/>
            <a:ext cx="6321933" cy="3600000"/>
          </a:xfrm>
        </p:spPr>
        <p:txBody>
          <a:bodyPr/>
          <a:lstStyle/>
          <a:p>
            <a:pPr marL="0" indent="0">
              <a:buNone/>
            </a:pPr>
            <a:r>
              <a:rPr lang="en-US" sz="2000" dirty="0" smtClean="0"/>
              <a:t>In the UK, the healthy eating model is known as </a:t>
            </a:r>
            <a:r>
              <a:rPr lang="en-US" sz="2000" dirty="0" smtClean="0">
                <a:hlinkClick r:id="rId2"/>
              </a:rPr>
              <a:t>the Eatwell Guide. </a:t>
            </a:r>
            <a:endParaRPr lang="en-US" sz="2000" dirty="0" smtClean="0"/>
          </a:p>
          <a:p>
            <a:pPr marL="0" indent="0">
              <a:buNone/>
            </a:pPr>
            <a:endParaRPr lang="en-US" sz="2000" dirty="0" smtClean="0"/>
          </a:p>
          <a:p>
            <a:pPr marL="0" indent="0">
              <a:buNone/>
            </a:pPr>
            <a:r>
              <a:rPr lang="en-GB" sz="2000" dirty="0" smtClean="0"/>
              <a:t>The </a:t>
            </a:r>
            <a:r>
              <a:rPr lang="en-GB" sz="2000" dirty="0" err="1"/>
              <a:t>Eatwell</a:t>
            </a:r>
            <a:r>
              <a:rPr lang="en-GB" sz="2000" dirty="0"/>
              <a:t> Guide shows the proportions in which different food groups are needed to make up a healthy, balanced </a:t>
            </a:r>
            <a:r>
              <a:rPr lang="en-GB" sz="2000" dirty="0" smtClean="0"/>
              <a:t>diet.</a:t>
            </a:r>
          </a:p>
          <a:p>
            <a:pPr marL="0" indent="0">
              <a:buNone/>
            </a:pPr>
            <a:endParaRPr lang="en-US" sz="2000" dirty="0" smtClean="0"/>
          </a:p>
          <a:p>
            <a:pPr marL="0" indent="0">
              <a:buNone/>
            </a:pPr>
            <a:r>
              <a:rPr lang="en-GB" sz="2000" dirty="0">
                <a:latin typeface="Arial" panose="020B0604020202020204" pitchFamily="34" charset="0"/>
                <a:cs typeface="Arial" panose="020B0604020202020204" pitchFamily="34" charset="0"/>
              </a:rPr>
              <a:t>The proportions shown are representative of food eaten over a day or more, not necessarily at each meal time</a:t>
            </a:r>
            <a:r>
              <a:rPr lang="en-GB" sz="2000" dirty="0" smtClean="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Children’s diets from the age of 5 should be based on the principles of the Eatwell Guide. </a:t>
            </a:r>
          </a:p>
          <a:p>
            <a:pPr marL="0" indent="0">
              <a:buNone/>
            </a:pPr>
            <a:endParaRPr lang="en-GB" sz="2000" dirty="0" smtClean="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7491207" y="2283798"/>
            <a:ext cx="4441575" cy="3142414"/>
          </a:xfrm>
          <a:prstGeom prst="rect">
            <a:avLst/>
          </a:prstGeom>
        </p:spPr>
      </p:pic>
    </p:spTree>
    <p:extLst>
      <p:ext uri="{BB962C8B-B14F-4D97-AF65-F5344CB8AC3E}">
        <p14:creationId xmlns:p14="http://schemas.microsoft.com/office/powerpoint/2010/main" val="174071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 well</a:t>
            </a:r>
            <a:endParaRPr lang="en-GB" dirty="0"/>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www.nutrition.org.uk</a:t>
            </a:r>
            <a:endParaRPr lang="en-GB" sz="3600" dirty="0"/>
          </a:p>
        </p:txBody>
      </p:sp>
    </p:spTree>
    <p:extLst>
      <p:ext uri="{BB962C8B-B14F-4D97-AF65-F5344CB8AC3E}">
        <p14:creationId xmlns:p14="http://schemas.microsoft.com/office/powerpoint/2010/main" val="2590538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Food groups</a:t>
            </a:r>
            <a:endParaRPr lang="en-GB" dirty="0"/>
          </a:p>
        </p:txBody>
      </p:sp>
      <p:sp>
        <p:nvSpPr>
          <p:cNvPr id="3" name="Subtitle 2"/>
          <p:cNvSpPr>
            <a:spLocks noGrp="1"/>
          </p:cNvSpPr>
          <p:nvPr>
            <p:ph type="subTitle" idx="1"/>
          </p:nvPr>
        </p:nvSpPr>
        <p:spPr>
          <a:xfrm>
            <a:off x="1169276" y="2571092"/>
            <a:ext cx="5961098" cy="3600000"/>
          </a:xfrm>
        </p:spPr>
        <p:txBody>
          <a:bodyPr/>
          <a:lstStyle/>
          <a:p>
            <a:pPr marL="0" indent="0">
              <a:buNone/>
            </a:pPr>
            <a:r>
              <a:rPr lang="en-US" dirty="0" smtClean="0"/>
              <a:t>The five main groups of the Eatwell Guide are: </a:t>
            </a:r>
          </a:p>
          <a:p>
            <a:r>
              <a:rPr lang="en-US" dirty="0" smtClean="0"/>
              <a:t>Fruit and vegetables </a:t>
            </a:r>
          </a:p>
          <a:p>
            <a:r>
              <a:rPr lang="en-US" dirty="0" smtClean="0"/>
              <a:t>Potatoes, bread, rice, pasta and other starchy carbohydrates </a:t>
            </a:r>
          </a:p>
          <a:p>
            <a:r>
              <a:rPr lang="en-US" dirty="0" smtClean="0"/>
              <a:t>Beans, pulses, fish, eggs, meat and other proteins </a:t>
            </a:r>
          </a:p>
          <a:p>
            <a:r>
              <a:rPr lang="en-US" dirty="0" smtClean="0"/>
              <a:t>Dairy and alternatives </a:t>
            </a:r>
          </a:p>
          <a:p>
            <a:r>
              <a:rPr lang="en-US" dirty="0" smtClean="0"/>
              <a:t>Oils and spreads</a:t>
            </a:r>
            <a:endParaRPr lang="en-US" dirty="0"/>
          </a:p>
          <a:p>
            <a:pPr marL="0" indent="0">
              <a:buNone/>
            </a:pPr>
            <a:r>
              <a:rPr lang="en-US" dirty="0">
                <a:latin typeface="Arial" panose="020B0604020202020204" pitchFamily="34" charset="0"/>
                <a:cs typeface="Arial" panose="020B0604020202020204" pitchFamily="34" charset="0"/>
              </a:rPr>
              <a:t>It is important to </a:t>
            </a:r>
            <a:r>
              <a:rPr lang="en-GB" dirty="0">
                <a:latin typeface="Arial" panose="020B0604020202020204" pitchFamily="34" charset="0"/>
                <a:cs typeface="Arial" panose="020B0604020202020204" pitchFamily="34" charset="0"/>
              </a:rPr>
              <a:t>choose a variety of different </a:t>
            </a:r>
            <a:r>
              <a:rPr lang="en-GB" dirty="0" smtClean="0">
                <a:latin typeface="Arial" panose="020B0604020202020204" pitchFamily="34" charset="0"/>
                <a:cs typeface="Arial" panose="020B0604020202020204" pitchFamily="34" charset="0"/>
              </a:rPr>
              <a:t>food </a:t>
            </a:r>
            <a:r>
              <a:rPr lang="en-GB" dirty="0">
                <a:latin typeface="Arial" panose="020B0604020202020204" pitchFamily="34" charset="0"/>
                <a:cs typeface="Arial" panose="020B0604020202020204" pitchFamily="34" charset="0"/>
              </a:rPr>
              <a:t>from each food group to </a:t>
            </a:r>
            <a:r>
              <a:rPr lang="en-GB" dirty="0" smtClean="0">
                <a:latin typeface="Arial" panose="020B0604020202020204" pitchFamily="34" charset="0"/>
                <a:cs typeface="Arial" panose="020B0604020202020204" pitchFamily="34" charset="0"/>
              </a:rPr>
              <a:t>help your child get </a:t>
            </a:r>
            <a:r>
              <a:rPr lang="en-GB" dirty="0">
                <a:latin typeface="Arial" panose="020B0604020202020204" pitchFamily="34" charset="0"/>
                <a:cs typeface="Arial" panose="020B0604020202020204" pitchFamily="34" charset="0"/>
              </a:rPr>
              <a:t>the wide range of nutrients </a:t>
            </a:r>
            <a:r>
              <a:rPr lang="en-GB" dirty="0" smtClean="0">
                <a:latin typeface="Arial" panose="020B0604020202020204" pitchFamily="34" charset="0"/>
                <a:cs typeface="Arial" panose="020B0604020202020204" pitchFamily="34" charset="0"/>
              </a:rPr>
              <a:t>their body </a:t>
            </a:r>
            <a:r>
              <a:rPr lang="en-GB" dirty="0">
                <a:latin typeface="Arial" panose="020B0604020202020204" pitchFamily="34" charset="0"/>
                <a:cs typeface="Arial" panose="020B0604020202020204" pitchFamily="34" charset="0"/>
              </a:rPr>
              <a:t>needs to stay healthy.</a:t>
            </a:r>
          </a:p>
          <a:p>
            <a:endParaRPr lang="en-US" dirty="0" smtClean="0"/>
          </a:p>
        </p:txBody>
      </p:sp>
      <p:pic>
        <p:nvPicPr>
          <p:cNvPr id="4" name="Picture 3"/>
          <p:cNvPicPr>
            <a:picLocks noChangeAspect="1"/>
          </p:cNvPicPr>
          <p:nvPr/>
        </p:nvPicPr>
        <p:blipFill>
          <a:blip r:embed="rId2"/>
          <a:stretch>
            <a:fillRect/>
          </a:stretch>
        </p:blipFill>
        <p:spPr>
          <a:xfrm>
            <a:off x="7238288" y="2059536"/>
            <a:ext cx="4441575" cy="3142414"/>
          </a:xfrm>
          <a:prstGeom prst="rect">
            <a:avLst/>
          </a:prstGeom>
        </p:spPr>
      </p:pic>
    </p:spTree>
    <p:extLst>
      <p:ext uri="{BB962C8B-B14F-4D97-AF65-F5344CB8AC3E}">
        <p14:creationId xmlns:p14="http://schemas.microsoft.com/office/powerpoint/2010/main" val="352600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 messages </a:t>
            </a:r>
            <a:endParaRPr lang="en-GB" dirty="0"/>
          </a:p>
        </p:txBody>
      </p:sp>
      <p:sp>
        <p:nvSpPr>
          <p:cNvPr id="3" name="Subtitle 2"/>
          <p:cNvSpPr>
            <a:spLocks noGrp="1"/>
          </p:cNvSpPr>
          <p:nvPr>
            <p:ph type="subTitle" idx="1"/>
          </p:nvPr>
        </p:nvSpPr>
        <p:spPr/>
        <p:txBody>
          <a:bodyPr/>
          <a:lstStyle/>
          <a:p>
            <a:pPr marL="0" indent="0">
              <a:spcBef>
                <a:spcPct val="0"/>
              </a:spcBef>
              <a:buNone/>
            </a:pPr>
            <a:r>
              <a:rPr lang="en-GB" altLang="en-US" b="1" dirty="0">
                <a:solidFill>
                  <a:srgbClr val="00B050"/>
                </a:solidFill>
              </a:rPr>
              <a:t>Eat at least 5 portions of a variety of fruit and vegetables every day.</a:t>
            </a:r>
          </a:p>
          <a:p>
            <a:pPr>
              <a:spcBef>
                <a:spcPct val="0"/>
              </a:spcBef>
            </a:pPr>
            <a:endParaRPr lang="en-GB" altLang="en-US" b="1" dirty="0"/>
          </a:p>
          <a:p>
            <a:pPr marL="0" indent="0">
              <a:spcBef>
                <a:spcPct val="0"/>
              </a:spcBef>
              <a:buNone/>
            </a:pPr>
            <a:r>
              <a:rPr lang="en-GB" altLang="en-US" b="1" dirty="0">
                <a:solidFill>
                  <a:srgbClr val="FF9900"/>
                </a:solidFill>
              </a:rPr>
              <a:t>Base meals on potatoes, bread, rice, pasta or other starchy carbohydrates; </a:t>
            </a:r>
            <a:r>
              <a:rPr lang="en-GB" altLang="en-US" b="1" dirty="0" smtClean="0">
                <a:solidFill>
                  <a:srgbClr val="FF9900"/>
                </a:solidFill>
              </a:rPr>
              <a:t>choose </a:t>
            </a:r>
            <a:r>
              <a:rPr lang="en-GB" altLang="en-US" b="1" dirty="0">
                <a:solidFill>
                  <a:srgbClr val="FF9900"/>
                </a:solidFill>
              </a:rPr>
              <a:t>wholegrain versions where possible.</a:t>
            </a:r>
          </a:p>
          <a:p>
            <a:pPr>
              <a:spcBef>
                <a:spcPct val="0"/>
              </a:spcBef>
            </a:pPr>
            <a:endParaRPr lang="en-GB" altLang="en-US" b="1" dirty="0"/>
          </a:p>
          <a:p>
            <a:pPr marL="0" indent="0">
              <a:spcBef>
                <a:spcPct val="0"/>
              </a:spcBef>
              <a:buNone/>
            </a:pPr>
            <a:r>
              <a:rPr lang="en-GB" altLang="en-US" b="1" dirty="0">
                <a:solidFill>
                  <a:srgbClr val="FF6699"/>
                </a:solidFill>
              </a:rPr>
              <a:t>Eat some beans, pulses, fish, eggs, meat and other proteins (including 2 portions of fish every week, one of which should be oily).</a:t>
            </a:r>
          </a:p>
          <a:p>
            <a:pPr>
              <a:spcBef>
                <a:spcPct val="0"/>
              </a:spcBef>
            </a:pPr>
            <a:endParaRPr lang="en-GB" altLang="en-US" b="1" dirty="0"/>
          </a:p>
          <a:p>
            <a:pPr marL="0" indent="0">
              <a:spcBef>
                <a:spcPct val="0"/>
              </a:spcBef>
              <a:buNone/>
            </a:pPr>
            <a:r>
              <a:rPr lang="en-GB" altLang="en-US" b="1" dirty="0">
                <a:solidFill>
                  <a:srgbClr val="386CB8"/>
                </a:solidFill>
              </a:rPr>
              <a:t>Have some dairy or dairy alternatives (such as soya drinks); </a:t>
            </a:r>
            <a:r>
              <a:rPr lang="en-GB" altLang="en-US" b="1" dirty="0" smtClean="0">
                <a:solidFill>
                  <a:srgbClr val="386CB8"/>
                </a:solidFill>
              </a:rPr>
              <a:t>choose </a:t>
            </a:r>
            <a:r>
              <a:rPr lang="en-GB" altLang="en-US" b="1" dirty="0">
                <a:solidFill>
                  <a:srgbClr val="386CB8"/>
                </a:solidFill>
              </a:rPr>
              <a:t>lower fat and lower sugar options.</a:t>
            </a:r>
          </a:p>
          <a:p>
            <a:pPr>
              <a:spcBef>
                <a:spcPct val="0"/>
              </a:spcBef>
            </a:pPr>
            <a:endParaRPr lang="en-GB" altLang="en-US" b="1" dirty="0"/>
          </a:p>
          <a:p>
            <a:pPr marL="0" indent="0">
              <a:spcBef>
                <a:spcPct val="0"/>
              </a:spcBef>
              <a:buNone/>
            </a:pPr>
            <a:r>
              <a:rPr lang="en-GB" altLang="en-US" b="1" dirty="0">
                <a:solidFill>
                  <a:srgbClr val="7030A0"/>
                </a:solidFill>
              </a:rPr>
              <a:t>Choose unsaturated oils and spreads and eat in small amounts.</a:t>
            </a:r>
          </a:p>
          <a:p>
            <a:pPr marL="0" indent="0">
              <a:spcBef>
                <a:spcPct val="0"/>
              </a:spcBef>
              <a:buNone/>
            </a:pPr>
            <a:endParaRPr lang="en-GB" altLang="en-US" b="1" dirty="0"/>
          </a:p>
          <a:p>
            <a:pPr marL="0" indent="0">
              <a:spcBef>
                <a:spcPct val="0"/>
              </a:spcBef>
              <a:buNone/>
            </a:pPr>
            <a:r>
              <a:rPr lang="en-US" b="1" dirty="0" smtClean="0">
                <a:solidFill>
                  <a:srgbClr val="00B0F0"/>
                </a:solidFill>
              </a:rPr>
              <a:t>Have 6-8 unsweetened drinks every day. </a:t>
            </a:r>
            <a:endParaRPr lang="en-GB" dirty="0"/>
          </a:p>
        </p:txBody>
      </p:sp>
    </p:spTree>
    <p:extLst>
      <p:ext uri="{BB962C8B-B14F-4D97-AF65-F5344CB8AC3E}">
        <p14:creationId xmlns:p14="http://schemas.microsoft.com/office/powerpoint/2010/main" val="143323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Fruit and vegetables </a:t>
            </a:r>
            <a:endParaRPr lang="en-GB" dirty="0"/>
          </a:p>
        </p:txBody>
      </p:sp>
      <p:sp>
        <p:nvSpPr>
          <p:cNvPr id="3" name="Subtitle 2"/>
          <p:cNvSpPr>
            <a:spLocks noGrp="1"/>
          </p:cNvSpPr>
          <p:nvPr>
            <p:ph type="subTitle" idx="1"/>
          </p:nvPr>
        </p:nvSpPr>
        <p:spPr>
          <a:xfrm>
            <a:off x="1169277" y="2571092"/>
            <a:ext cx="5222977" cy="3600000"/>
          </a:xfrm>
        </p:spPr>
        <p:txBody>
          <a:bodyPr/>
          <a:lstStyle/>
          <a:p>
            <a:pPr marL="0" indent="0">
              <a:buNone/>
            </a:pPr>
            <a:r>
              <a:rPr lang="en-GB" dirty="0"/>
              <a:t>Children should eat at least 5 portions of fruit and vegetables </a:t>
            </a:r>
            <a:r>
              <a:rPr lang="en-GB" dirty="0" smtClean="0"/>
              <a:t>every day. </a:t>
            </a:r>
            <a:endParaRPr lang="en-US" dirty="0"/>
          </a:p>
          <a:p>
            <a:pPr marL="0" indent="0">
              <a:buNone/>
            </a:pPr>
            <a:r>
              <a:rPr lang="en-GB" dirty="0" smtClean="0"/>
              <a:t>Fruit </a:t>
            </a:r>
            <a:r>
              <a:rPr lang="en-GB" dirty="0"/>
              <a:t>and vegetables provide a range of different vitamins and minerals needed for health. They also provide fibre which is important </a:t>
            </a:r>
            <a:r>
              <a:rPr lang="en-GB" dirty="0" smtClean="0"/>
              <a:t>a healthy digestive system. </a:t>
            </a:r>
            <a:endParaRPr lang="en-GB" dirty="0"/>
          </a:p>
          <a:p>
            <a:endParaRPr lang="en-GB" dirty="0"/>
          </a:p>
          <a:p>
            <a:endParaRPr lang="en-GB" dirty="0"/>
          </a:p>
        </p:txBody>
      </p:sp>
      <p:pic>
        <p:nvPicPr>
          <p:cNvPr id="4" name="Picture 3" descr="C:\Dropbox\Roy\Dropbox\Eatwell guide\Fruit and v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14" y="1839394"/>
            <a:ext cx="3567987" cy="433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32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Fruit and vegetables </a:t>
            </a:r>
            <a:endParaRPr lang="en-GB" dirty="0"/>
          </a:p>
        </p:txBody>
      </p:sp>
      <p:sp>
        <p:nvSpPr>
          <p:cNvPr id="3" name="Subtitle 2"/>
          <p:cNvSpPr>
            <a:spLocks noGrp="1"/>
          </p:cNvSpPr>
          <p:nvPr>
            <p:ph type="subTitle" idx="1"/>
          </p:nvPr>
        </p:nvSpPr>
        <p:spPr>
          <a:xfrm>
            <a:off x="1169276" y="2571092"/>
            <a:ext cx="6920072" cy="3600000"/>
          </a:xfrm>
        </p:spPr>
        <p:txBody>
          <a:bodyPr/>
          <a:lstStyle/>
          <a:p>
            <a:pPr marL="0" indent="0">
              <a:buNone/>
            </a:pPr>
            <a:r>
              <a:rPr lang="en-US" dirty="0" smtClean="0"/>
              <a:t>What counts?</a:t>
            </a:r>
            <a:endParaRPr lang="en-GB" dirty="0" smtClean="0"/>
          </a:p>
          <a:p>
            <a:r>
              <a:rPr lang="en-GB" dirty="0" smtClean="0"/>
              <a:t>Fresh</a:t>
            </a:r>
            <a:r>
              <a:rPr lang="en-GB" dirty="0"/>
              <a:t>, frozen, canned or dried – all count! </a:t>
            </a:r>
          </a:p>
          <a:p>
            <a:r>
              <a:rPr lang="en-GB" dirty="0" smtClean="0"/>
              <a:t>Portion sizes for children and young people will vary depending on their size and age. As a guidance, a portion is what fits into the palm of the individual’s hand. </a:t>
            </a:r>
            <a:endParaRPr lang="en-GB" dirty="0"/>
          </a:p>
          <a:p>
            <a:r>
              <a:rPr lang="en-GB" dirty="0"/>
              <a:t>150ml of unsweetened 100% fruit/vegetable juice or smoothie counts towards the 5 A DAY – but only one portion. </a:t>
            </a:r>
            <a:endParaRPr lang="en-GB" dirty="0" smtClean="0"/>
          </a:p>
          <a:p>
            <a:pPr marL="0" indent="0">
              <a:buNone/>
            </a:pPr>
            <a:r>
              <a:rPr lang="en-GB" dirty="0"/>
              <a:t>Encourage your child to eat a variety of fruit and vegetables everyday, as each type provides different amounts and combinations of nutrients</a:t>
            </a:r>
            <a:r>
              <a:rPr lang="en-GB" dirty="0" smtClean="0"/>
              <a:t>. Dried fruit and dried fruit products can stick to teeth so should be eaten at mealtimes, not as a between-meal snack, to reduce impact on teeth. </a:t>
            </a:r>
            <a:endParaRPr lang="en-GB" dirty="0"/>
          </a:p>
        </p:txBody>
      </p:sp>
      <p:grpSp>
        <p:nvGrpSpPr>
          <p:cNvPr id="4" name="Group 24"/>
          <p:cNvGrpSpPr>
            <a:grpSpLocks/>
          </p:cNvGrpSpPr>
          <p:nvPr/>
        </p:nvGrpSpPr>
        <p:grpSpPr bwMode="auto">
          <a:xfrm>
            <a:off x="8113407" y="5011411"/>
            <a:ext cx="4078593" cy="1258228"/>
            <a:chOff x="2152540" y="4404484"/>
            <a:chExt cx="6724481" cy="2453516"/>
          </a:xfrm>
        </p:grpSpPr>
        <p:pic>
          <p:nvPicPr>
            <p:cNvPr id="5" name="Picture 25" descr="Eatwell guide 2016 VEG items-21.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730" y="5436667"/>
              <a:ext cx="1427116" cy="128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Eatwell guide 2016 VEG items-18.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644742">
              <a:off x="3666625" y="4709418"/>
              <a:ext cx="1219200" cy="111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descr="Eatwell guide 2016 VEG items-12.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1293" y="5367815"/>
              <a:ext cx="1163307" cy="76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Eatwell guide 2016 VEG items-6.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4872" y="4404484"/>
              <a:ext cx="1163307" cy="137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Eatwell guide 2016 VEG items-1.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9948" y="4613881"/>
              <a:ext cx="1163307" cy="116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Eatwell guide 2016 VEG items-2.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0773" y="5445291"/>
              <a:ext cx="926653" cy="116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descr="Eatwell guide 2016 VEG items-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643438">
              <a:off x="6417929" y="4711353"/>
              <a:ext cx="1127773" cy="18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descr="Eatwell guide 2016 VEG items-4.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93762" y="5605266"/>
              <a:ext cx="1163307" cy="98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Eatwell guide 2016 VEG items-5.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33468">
              <a:off x="6189215" y="4768236"/>
              <a:ext cx="837158" cy="114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4" descr="Eatwell guide 2016 VEG items-7.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73219" y="5625689"/>
              <a:ext cx="1279638" cy="7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5" descr="Eatwell guide 2016 VEG items-14.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26131" y="5866067"/>
              <a:ext cx="1633416" cy="81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descr="Eatwell guide 2016 VEG items-11.ps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85518" y="4686149"/>
              <a:ext cx="1369099" cy="11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7" descr="Eatwell guide 2016 VEG items-15.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94702" y="4700511"/>
              <a:ext cx="1696489" cy="112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8" descr="Eatwell guide 2016 VEG items-13.ps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72547" y="4638451"/>
              <a:ext cx="1561317" cy="113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Eatwell guide 2016 VEG items-9.psd"/>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678520" y="5576390"/>
              <a:ext cx="994952" cy="95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0" descr="Eatwell guide 2016 VEG items-8.psd"/>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258420" y="5402091"/>
              <a:ext cx="857903" cy="7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1" descr="Eatwell guide 2016 VEG items-10.psd"/>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52749" y="6135598"/>
              <a:ext cx="732769" cy="53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Eatwell guide 2016 VEG items-16.psd"/>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657821" y="5494504"/>
              <a:ext cx="1219200" cy="8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descr="Eatwell guide 2016 VEG items-22.psd"/>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13039" y="5931408"/>
              <a:ext cx="1219200" cy="9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4" descr="Eatwell guide 2016 VEG items-17.psd"/>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152540" y="5304200"/>
              <a:ext cx="1791497" cy="1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5" descr="Eatwell guide 2016 VEG items-19.psd"/>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553205" y="5166950"/>
              <a:ext cx="1076289" cy="9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6" descr="Eatwell guide 2016 VEG items-20.psd"/>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028640" y="5277583"/>
              <a:ext cx="999080" cy="10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775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Potatoes, bread, rice, pasta and other starchy carbohydrates </a:t>
            </a:r>
            <a:br>
              <a:rPr lang="en-US" dirty="0"/>
            </a:br>
            <a:r>
              <a:rPr lang="en-US" dirty="0" smtClean="0"/>
              <a:t> </a:t>
            </a:r>
            <a:endParaRPr lang="en-GB" dirty="0"/>
          </a:p>
        </p:txBody>
      </p:sp>
      <p:sp>
        <p:nvSpPr>
          <p:cNvPr id="3" name="Subtitle 2"/>
          <p:cNvSpPr>
            <a:spLocks noGrp="1"/>
          </p:cNvSpPr>
          <p:nvPr>
            <p:ph type="subTitle" idx="1"/>
          </p:nvPr>
        </p:nvSpPr>
        <p:spPr>
          <a:xfrm>
            <a:off x="1169276" y="2571092"/>
            <a:ext cx="4940967" cy="3600000"/>
          </a:xfrm>
        </p:spPr>
        <p:txBody>
          <a:bodyPr/>
          <a:lstStyle/>
          <a:p>
            <a:pPr marL="0" indent="0">
              <a:buNone/>
            </a:pPr>
            <a:endParaRPr lang="en-US" dirty="0" smtClean="0"/>
          </a:p>
          <a:p>
            <a:pPr marL="0" indent="0">
              <a:buNone/>
            </a:pPr>
            <a:r>
              <a:rPr lang="en-US" dirty="0" smtClean="0"/>
              <a:t>Base your child’s meals on this food group – include food from this group with every main meal. </a:t>
            </a:r>
          </a:p>
          <a:p>
            <a:pPr marL="0" indent="0">
              <a:buNone/>
            </a:pPr>
            <a:endParaRPr lang="en-GB" dirty="0" smtClean="0"/>
          </a:p>
          <a:p>
            <a:pPr marL="0" indent="0">
              <a:buNone/>
            </a:pPr>
            <a:r>
              <a:rPr lang="en-GB" dirty="0" smtClean="0"/>
              <a:t>Starchy </a:t>
            </a:r>
            <a:r>
              <a:rPr lang="en-GB" dirty="0"/>
              <a:t>carbohydrates are the best source of energy for your growing </a:t>
            </a:r>
            <a:r>
              <a:rPr lang="en-GB" dirty="0" smtClean="0"/>
              <a:t>child. They </a:t>
            </a:r>
            <a:r>
              <a:rPr lang="en-GB" dirty="0"/>
              <a:t>also contain fibre which is important for </a:t>
            </a:r>
            <a:r>
              <a:rPr lang="en-GB" dirty="0" smtClean="0"/>
              <a:t>a healthy digestive system.</a:t>
            </a:r>
            <a:endParaRPr lang="en-US" dirty="0" smtClean="0"/>
          </a:p>
        </p:txBody>
      </p:sp>
      <p:pic>
        <p:nvPicPr>
          <p:cNvPr id="4" name="Picture 3"/>
          <p:cNvPicPr>
            <a:picLocks noChangeAspect="1"/>
          </p:cNvPicPr>
          <p:nvPr/>
        </p:nvPicPr>
        <p:blipFill>
          <a:blip r:embed="rId2"/>
          <a:stretch>
            <a:fillRect/>
          </a:stretch>
        </p:blipFill>
        <p:spPr>
          <a:xfrm>
            <a:off x="7219164" y="2112328"/>
            <a:ext cx="3670110" cy="4517528"/>
          </a:xfrm>
          <a:prstGeom prst="rect">
            <a:avLst/>
          </a:prstGeom>
        </p:spPr>
      </p:pic>
    </p:spTree>
    <p:extLst>
      <p:ext uri="{BB962C8B-B14F-4D97-AF65-F5344CB8AC3E}">
        <p14:creationId xmlns:p14="http://schemas.microsoft.com/office/powerpoint/2010/main" val="2880042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Potatoes, bread, rice, pasta and other starchy carbohydrates </a:t>
            </a:r>
          </a:p>
        </p:txBody>
      </p:sp>
      <p:sp>
        <p:nvSpPr>
          <p:cNvPr id="3" name="Subtitle 2"/>
          <p:cNvSpPr>
            <a:spLocks noGrp="1"/>
          </p:cNvSpPr>
          <p:nvPr>
            <p:ph type="subTitle" idx="1"/>
          </p:nvPr>
        </p:nvSpPr>
        <p:spPr>
          <a:xfrm>
            <a:off x="1169277" y="2571092"/>
            <a:ext cx="6077558" cy="3600000"/>
          </a:xfrm>
        </p:spPr>
        <p:txBody>
          <a:bodyPr/>
          <a:lstStyle/>
          <a:p>
            <a:pPr marL="0" indent="0">
              <a:buNone/>
            </a:pPr>
            <a:endParaRPr lang="en-GB" dirty="0" smtClean="0"/>
          </a:p>
          <a:p>
            <a:pPr marL="0" indent="0">
              <a:buNone/>
            </a:pPr>
            <a:r>
              <a:rPr lang="en-GB" dirty="0" smtClean="0"/>
              <a:t>Offer </a:t>
            </a:r>
            <a:r>
              <a:rPr lang="en-GB" dirty="0"/>
              <a:t>a variety of different starchy </a:t>
            </a:r>
            <a:r>
              <a:rPr lang="en-GB" dirty="0" smtClean="0"/>
              <a:t>food </a:t>
            </a:r>
            <a:r>
              <a:rPr lang="en-GB" dirty="0"/>
              <a:t>– choose high fibre and wholegrain varieties as much as possible as they usually contain more fibre, vitamins and minerals. </a:t>
            </a:r>
            <a:endParaRPr lang="en-US" dirty="0"/>
          </a:p>
          <a:p>
            <a:pPr marL="0" indent="0">
              <a:buNone/>
            </a:pPr>
            <a:r>
              <a:rPr lang="en-GB" dirty="0"/>
              <a:t>Food examples include: bread and bread products, potatoes, breakfast cereals, pasta, rice, oats, couscous and other grains (quinoa, bulgur wheat, barley).</a:t>
            </a:r>
          </a:p>
          <a:p>
            <a:endParaRPr lang="en-GB" dirty="0"/>
          </a:p>
        </p:txBody>
      </p:sp>
      <p:pic>
        <p:nvPicPr>
          <p:cNvPr id="4" name="Picture 3"/>
          <p:cNvPicPr>
            <a:picLocks noChangeAspect="1"/>
          </p:cNvPicPr>
          <p:nvPr/>
        </p:nvPicPr>
        <p:blipFill>
          <a:blip r:embed="rId2"/>
          <a:stretch>
            <a:fillRect/>
          </a:stretch>
        </p:blipFill>
        <p:spPr>
          <a:xfrm>
            <a:off x="6577708" y="3910254"/>
            <a:ext cx="5035732" cy="2353260"/>
          </a:xfrm>
          <a:prstGeom prst="rect">
            <a:avLst/>
          </a:prstGeom>
        </p:spPr>
      </p:pic>
    </p:spTree>
    <p:extLst>
      <p:ext uri="{BB962C8B-B14F-4D97-AF65-F5344CB8AC3E}">
        <p14:creationId xmlns:p14="http://schemas.microsoft.com/office/powerpoint/2010/main" val="3687565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TotalTime>
  <Words>2761</Words>
  <Application>Microsoft Office PowerPoint</Application>
  <PresentationFormat>Widescreen</PresentationFormat>
  <Paragraphs>210</Paragraphs>
  <Slides>30</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30</vt:i4>
      </vt:variant>
    </vt:vector>
  </HeadingPairs>
  <TitlesOfParts>
    <vt:vector size="36" baseType="lpstr">
      <vt:lpstr>Arial</vt:lpstr>
      <vt:lpstr>Calibri</vt:lpstr>
      <vt:lpstr>Office Theme</vt:lpstr>
      <vt:lpstr>Custom Design</vt:lpstr>
      <vt:lpstr>1_Custom Design</vt:lpstr>
      <vt:lpstr>3_Custom Design</vt:lpstr>
      <vt:lpstr>Eat well</vt:lpstr>
      <vt:lpstr>Eat well</vt:lpstr>
      <vt:lpstr>The Eatwell Guide</vt:lpstr>
      <vt:lpstr>Food groups</vt:lpstr>
      <vt:lpstr>Key messages </vt:lpstr>
      <vt:lpstr>Fruit and vegetables </vt:lpstr>
      <vt:lpstr>Fruit and vegetables </vt:lpstr>
      <vt:lpstr>Potatoes, bread, rice, pasta and other starchy carbohydrates   </vt:lpstr>
      <vt:lpstr>Potatoes, bread, rice, pasta and other starchy carbohydrates </vt:lpstr>
      <vt:lpstr>Beans, pulses, fish, eggs, meat and other proteins  </vt:lpstr>
      <vt:lpstr>Beans, pulses, fish, eggs, meat and other proteins</vt:lpstr>
      <vt:lpstr>Dairy and alternatives</vt:lpstr>
      <vt:lpstr>Dairy and alternatives</vt:lpstr>
      <vt:lpstr>Oils and spreads</vt:lpstr>
      <vt:lpstr>Oils and spreads</vt:lpstr>
      <vt:lpstr>Hydration</vt:lpstr>
      <vt:lpstr>Hydration</vt:lpstr>
      <vt:lpstr>Foods to eat less often and in small amounts </vt:lpstr>
      <vt:lpstr>Key messages - summary</vt:lpstr>
      <vt:lpstr>Eat well </vt:lpstr>
      <vt:lpstr>Making healthier choices with the Eatwell Guide</vt:lpstr>
      <vt:lpstr>Making healthier choices with the Eatwell Guide</vt:lpstr>
      <vt:lpstr>Making healthier choices with the Eatwell Guide</vt:lpstr>
      <vt:lpstr>Making healthier choices with the Eatwell Guide</vt:lpstr>
      <vt:lpstr>Making healthier choices with the Eatwell Guide</vt:lpstr>
      <vt:lpstr>Making healthier choices with the Eatwell Guide</vt:lpstr>
      <vt:lpstr>Making healthier choices with the Eatwell Guide</vt:lpstr>
      <vt:lpstr>Making healthier choices with the Eatwell Guide</vt:lpstr>
      <vt:lpstr>Making healthier choices with the Eatwell Guide</vt:lpstr>
      <vt:lpstr>Eat well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Roy Ballam</cp:lastModifiedBy>
  <cp:revision>244</cp:revision>
  <cp:lastPrinted>2019-07-22T13:55:27Z</cp:lastPrinted>
  <dcterms:created xsi:type="dcterms:W3CDTF">2018-10-10T09:22:08Z</dcterms:created>
  <dcterms:modified xsi:type="dcterms:W3CDTF">2019-10-11T11:39:00Z</dcterms:modified>
</cp:coreProperties>
</file>