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7" r:id="rId6"/>
    <p:sldId id="259" r:id="rId7"/>
    <p:sldId id="271" r:id="rId8"/>
    <p:sldId id="270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62" r:id="rId17"/>
    <p:sldId id="269" r:id="rId18"/>
    <p:sldId id="277" r:id="rId19"/>
    <p:sldId id="276" r:id="rId20"/>
    <p:sldId id="273" r:id="rId21"/>
    <p:sldId id="274" r:id="rId22"/>
    <p:sldId id="261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dget Benelam" initials="BB" lastIdx="4" clrIdx="0">
    <p:extLst>
      <p:ext uri="{19B8F6BF-5375-455C-9EA6-DF929625EA0E}">
        <p15:presenceInfo xmlns:p15="http://schemas.microsoft.com/office/powerpoint/2012/main" userId="S-1-5-21-1974762338-2042246095-630515929-1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B44"/>
    <a:srgbClr val="C7D9BD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>
        <p:scale>
          <a:sx n="106" d="100"/>
          <a:sy n="106" d="100"/>
        </p:scale>
        <p:origin x="774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0.jpeg"/><Relationship Id="rId7" Type="http://schemas.openxmlformats.org/officeDocument/2006/relationships/image" Target="../media/image12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18.jpeg"/><Relationship Id="rId4" Type="http://schemas.openxmlformats.org/officeDocument/2006/relationships/image" Target="../media/image21.jpeg"/><Relationship Id="rId9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Healthy hydration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 and coffee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91203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Caffeine </a:t>
            </a:r>
            <a:r>
              <a:rPr lang="en-GB" dirty="0"/>
              <a:t>is naturally present in tea and coffee. Small amounts are harmless but high intakes should be avoided, especially for young children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It’s </a:t>
            </a:r>
            <a:r>
              <a:rPr lang="en-GB" dirty="0"/>
              <a:t>best for </a:t>
            </a:r>
            <a:r>
              <a:rPr lang="en-GB" dirty="0" smtClean="0"/>
              <a:t>children (aged 5-11) </a:t>
            </a:r>
            <a:r>
              <a:rPr lang="en-GB" dirty="0"/>
              <a:t>to drink decaffeinated tea and coffee with reduced-fat milks and no added sugars.</a:t>
            </a:r>
          </a:p>
        </p:txBody>
      </p:sp>
      <p:sp>
        <p:nvSpPr>
          <p:cNvPr id="4" name="Oval 3"/>
          <p:cNvSpPr/>
          <p:nvPr/>
        </p:nvSpPr>
        <p:spPr>
          <a:xfrm>
            <a:off x="8899751" y="2711153"/>
            <a:ext cx="2519362" cy="1079500"/>
          </a:xfrm>
          <a:prstGeom prst="ellipse">
            <a:avLst/>
          </a:prstGeom>
          <a:solidFill>
            <a:srgbClr val="158B44">
              <a:alpha val="69804"/>
            </a:srgbClr>
          </a:solidFill>
          <a:ln>
            <a:solidFill>
              <a:srgbClr val="158B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Occasionally </a:t>
            </a:r>
            <a:r>
              <a:rPr lang="en-US" sz="1200" b="1" dirty="0" smtClean="0">
                <a:solidFill>
                  <a:schemeClr val="bg1"/>
                </a:solidFill>
              </a:rPr>
              <a:t>(and in small amounts if caffeinated)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31" y="4077947"/>
            <a:ext cx="3048000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Sugary drinks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32279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Sugary drinks </a:t>
            </a:r>
            <a:r>
              <a:rPr lang="en-GB" dirty="0" smtClean="0"/>
              <a:t>are </a:t>
            </a:r>
            <a:r>
              <a:rPr lang="en-GB" dirty="0"/>
              <a:t>best avoided as they provide sugars, but few other nutrients. Fizzy drinks may contain acids that </a:t>
            </a:r>
            <a:r>
              <a:rPr lang="en-GB" dirty="0" smtClean="0"/>
              <a:t>may cause dental erosion (damage to tooth enamel) if they are drunk often and </a:t>
            </a:r>
            <a:r>
              <a:rPr lang="en-GB" dirty="0"/>
              <a:t>some soft drinks contain </a:t>
            </a:r>
            <a:r>
              <a:rPr lang="en-GB" dirty="0" smtClean="0"/>
              <a:t>caffeine which is a stimulant. 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899751" y="2711153"/>
            <a:ext cx="2519362" cy="1079500"/>
          </a:xfrm>
          <a:prstGeom prst="ellipse">
            <a:avLst/>
          </a:prstGeom>
          <a:solidFill>
            <a:srgbClr val="158B44">
              <a:alpha val="69804"/>
            </a:srgbClr>
          </a:solidFill>
          <a:ln>
            <a:solidFill>
              <a:srgbClr val="158B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Avoid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5" t="3259" r="3100" b="16265"/>
          <a:stretch/>
        </p:blipFill>
        <p:spPr>
          <a:xfrm>
            <a:off x="6938593" y="3909360"/>
            <a:ext cx="1164258" cy="24280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Sports and energy drinks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34829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Sports and energy drinks can be high in sugars and energy drinks may contain high levels of caffeine or other stimulants. These drinks are not suitable for young children.</a:t>
            </a:r>
          </a:p>
        </p:txBody>
      </p:sp>
      <p:sp>
        <p:nvSpPr>
          <p:cNvPr id="4" name="Oval 3"/>
          <p:cNvSpPr/>
          <p:nvPr/>
        </p:nvSpPr>
        <p:spPr>
          <a:xfrm>
            <a:off x="8899751" y="2711153"/>
            <a:ext cx="2519362" cy="1079500"/>
          </a:xfrm>
          <a:prstGeom prst="ellipse">
            <a:avLst/>
          </a:prstGeom>
          <a:solidFill>
            <a:srgbClr val="158B44">
              <a:alpha val="69804"/>
            </a:srgbClr>
          </a:solidFill>
          <a:ln>
            <a:solidFill>
              <a:srgbClr val="158B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Not suitable for children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76" y="3850782"/>
            <a:ext cx="3478726" cy="232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much water do children need?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80107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amount of fluid a child needs depends on many </a:t>
            </a:r>
            <a:r>
              <a:rPr lang="en-GB" dirty="0" smtClean="0"/>
              <a:t>factors </a:t>
            </a:r>
            <a:r>
              <a:rPr lang="en-GB" dirty="0" smtClean="0"/>
              <a:t>including </a:t>
            </a:r>
            <a:r>
              <a:rPr lang="en-GB" dirty="0"/>
              <a:t>their age, their gender, the weather and how much physical activity they </a:t>
            </a:r>
            <a:r>
              <a:rPr lang="en-GB" dirty="0" smtClean="0"/>
              <a:t>do but </a:t>
            </a:r>
            <a:r>
              <a:rPr lang="en-GB" dirty="0"/>
              <a:t>generally they should aim </a:t>
            </a:r>
            <a:r>
              <a:rPr lang="en-GB" dirty="0" smtClean="0"/>
              <a:t>to have at least 6-8 drinks every day. </a:t>
            </a:r>
            <a:r>
              <a:rPr lang="en-GB" dirty="0" smtClean="0"/>
              <a:t>Younger children usually need smaller drink servings (150-200ml) than older children (250-300ml).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1741" y="2520159"/>
            <a:ext cx="2721934" cy="3575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81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Practical </a:t>
            </a:r>
            <a:r>
              <a:rPr lang="en-GB" dirty="0"/>
              <a:t>tips to keep children hydrated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5949371" cy="3600000"/>
          </a:xfrm>
        </p:spPr>
        <p:txBody>
          <a:bodyPr/>
          <a:lstStyle/>
          <a:p>
            <a:r>
              <a:rPr lang="en-GB" dirty="0" smtClean="0"/>
              <a:t>Ensure </a:t>
            </a:r>
            <a:r>
              <a:rPr lang="en-GB" dirty="0"/>
              <a:t>children have a drink before school </a:t>
            </a:r>
            <a:r>
              <a:rPr lang="en-GB" dirty="0" smtClean="0"/>
              <a:t>with their </a:t>
            </a:r>
            <a:r>
              <a:rPr lang="en-GB" dirty="0" smtClean="0"/>
              <a:t>breakfast, during </a:t>
            </a:r>
            <a:r>
              <a:rPr lang="en-GB" dirty="0" smtClean="0"/>
              <a:t>breaks/playtime and after getting home. </a:t>
            </a:r>
          </a:p>
          <a:p>
            <a:r>
              <a:rPr lang="en-US" dirty="0" smtClean="0"/>
              <a:t>Ensure children have a drink when taking part in physical activity. </a:t>
            </a:r>
            <a:endParaRPr lang="en-GB" dirty="0"/>
          </a:p>
          <a:p>
            <a:r>
              <a:rPr lang="en-GB" dirty="0" smtClean="0"/>
              <a:t>Offer extra drinks when the weather is hot.</a:t>
            </a:r>
          </a:p>
          <a:p>
            <a:r>
              <a:rPr lang="en-GB" dirty="0" smtClean="0"/>
              <a:t>Always </a:t>
            </a:r>
            <a:r>
              <a:rPr lang="en-GB" dirty="0"/>
              <a:t>pack a water bottle in a school bag or lunchbox for children heading off to school/outings/other activities.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0061" y="3076487"/>
            <a:ext cx="3626902" cy="280404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0537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Helping your child drink plenty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607681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Keep a record with your child of the number and type of drinks they have each day. They can use the ‘drinks chart’ to help them with this.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85" y="2571092"/>
            <a:ext cx="4557703" cy="34688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81154" y="2201760"/>
            <a:ext cx="2271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58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 plenty chart</a:t>
            </a:r>
            <a:endParaRPr lang="en-GB" dirty="0">
              <a:solidFill>
                <a:srgbClr val="158B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Healthy hydration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205603" cy="360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activities </a:t>
            </a:r>
            <a:r>
              <a:rPr lang="en-US" dirty="0" smtClean="0"/>
              <a:t>are intended </a:t>
            </a:r>
            <a:r>
              <a:rPr lang="en-US" dirty="0"/>
              <a:t>to </a:t>
            </a:r>
            <a:r>
              <a:rPr lang="en-GB" dirty="0"/>
              <a:t>summarise</a:t>
            </a:r>
            <a:r>
              <a:rPr lang="en-US" dirty="0"/>
              <a:t> learning about healthy </a:t>
            </a:r>
            <a:r>
              <a:rPr lang="en-US" dirty="0" smtClean="0"/>
              <a:t>hydration for children.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772" y="2971041"/>
            <a:ext cx="1926051" cy="25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2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Have a think - why water?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5806" y="3014328"/>
            <a:ext cx="2195076" cy="2864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ular Callout 5"/>
          <p:cNvSpPr/>
          <p:nvPr/>
        </p:nvSpPr>
        <p:spPr>
          <a:xfrm>
            <a:off x="5238570" y="2279390"/>
            <a:ext cx="3067940" cy="734938"/>
          </a:xfrm>
          <a:prstGeom prst="wedgeRoundRectCallout">
            <a:avLst>
              <a:gd name="adj1" fmla="val -61780"/>
              <a:gd name="adj2" fmla="val 90407"/>
              <a:gd name="adj3" fmla="val 16667"/>
            </a:avLst>
          </a:prstGeom>
          <a:solidFill>
            <a:srgbClr val="158B4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hydrates without harming teeth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212791" y="3348562"/>
            <a:ext cx="3067940" cy="734938"/>
          </a:xfrm>
          <a:prstGeom prst="wedgeRoundRectCallout">
            <a:avLst>
              <a:gd name="adj1" fmla="val -63172"/>
              <a:gd name="adj2" fmla="val 82268"/>
              <a:gd name="adj3" fmla="val 16667"/>
            </a:avLst>
          </a:prstGeom>
          <a:solidFill>
            <a:srgbClr val="158B4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easily accessible 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212791" y="4602352"/>
            <a:ext cx="3136308" cy="734938"/>
          </a:xfrm>
          <a:prstGeom prst="wedgeRoundRectCallout">
            <a:avLst>
              <a:gd name="adj1" fmla="val -81278"/>
              <a:gd name="adj2" fmla="val -39825"/>
              <a:gd name="adj3" fmla="val 16667"/>
            </a:avLst>
          </a:prstGeom>
          <a:solidFill>
            <a:srgbClr val="158B4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hydrates without providing extra energy (calories)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4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Which of these drinks are good choices for children?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302"/>
          <a:stretch/>
        </p:blipFill>
        <p:spPr>
          <a:xfrm>
            <a:off x="8407359" y="4861478"/>
            <a:ext cx="1141031" cy="1369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7272" y="4811937"/>
            <a:ext cx="1123793" cy="1434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2033" y="2710916"/>
            <a:ext cx="1251314" cy="1551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868" y="2632711"/>
            <a:ext cx="1151929" cy="1503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484" y="2532061"/>
            <a:ext cx="1307496" cy="170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92" y="2992855"/>
            <a:ext cx="1719167" cy="11432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01471" y="4327825"/>
            <a:ext cx="81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8027" y="4297435"/>
            <a:ext cx="221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150 ml orange juice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0589" y="4321427"/>
            <a:ext cx="221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330 ml apple juice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69682" y="4297972"/>
            <a:ext cx="201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affeinated tea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502" y="6134936"/>
            <a:ext cx="2669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trawberry milkshake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58418" y="6134936"/>
            <a:ext cx="170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ot chocolate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2888" y="6146077"/>
            <a:ext cx="170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sugary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73328" y="6140337"/>
            <a:ext cx="170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2879" y="2441214"/>
            <a:ext cx="595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158B44"/>
                </a:solidFill>
                <a:latin typeface="arial" panose="020B0604020202020204" pitchFamily="34" charset="0"/>
              </a:rPr>
              <a:t>✔</a:t>
            </a:r>
            <a:endParaRPr lang="en-GB" sz="4000" dirty="0">
              <a:solidFill>
                <a:srgbClr val="158B44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04776" y="2444101"/>
            <a:ext cx="595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158B44"/>
                </a:solidFill>
                <a:latin typeface="arial" panose="020B0604020202020204" pitchFamily="34" charset="0"/>
              </a:rPr>
              <a:t>✔</a:t>
            </a:r>
            <a:endParaRPr lang="en-GB" sz="4000" dirty="0">
              <a:solidFill>
                <a:srgbClr val="158B44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16573" y="4587609"/>
            <a:ext cx="595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158B44"/>
                </a:solidFill>
                <a:latin typeface="arial" panose="020B0604020202020204" pitchFamily="34" charset="0"/>
              </a:rPr>
              <a:t>✔</a:t>
            </a:r>
            <a:endParaRPr lang="en-GB" sz="4000" dirty="0">
              <a:solidFill>
                <a:srgbClr val="158B4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t="21122" r="16166" b="6006"/>
          <a:stretch/>
        </p:blipFill>
        <p:spPr>
          <a:xfrm>
            <a:off x="6409443" y="4653029"/>
            <a:ext cx="1089566" cy="1632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0" y="4653029"/>
            <a:ext cx="782315" cy="155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7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Healthy hydration for children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6366787" cy="308797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Y</a:t>
            </a:r>
            <a:r>
              <a:rPr lang="en-GB" sz="2000" dirty="0" smtClean="0"/>
              <a:t>oung </a:t>
            </a:r>
            <a:r>
              <a:rPr lang="en-GB" sz="2000" dirty="0"/>
              <a:t>children have a higher proportion of body water than adults. They are also less heat tolerant and may be more likely to get dehydrated, especially when being physically active and in hot climates.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Encouraging </a:t>
            </a:r>
            <a:r>
              <a:rPr lang="en-GB" sz="2000" dirty="0"/>
              <a:t>children to drink fluids regularly is important as children may not remember to have a drink by themselves.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57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94068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body is about 60% water so drinking enough fluid to stay hydrated is important.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GB" sz="2000" dirty="0"/>
              <a:t>Water is </a:t>
            </a:r>
            <a:r>
              <a:rPr lang="en-GB" sz="2000" dirty="0" smtClean="0"/>
              <a:t>essential for life and it </a:t>
            </a:r>
            <a:r>
              <a:rPr lang="en-GB" sz="2000" dirty="0"/>
              <a:t>has many functions in the body:</a:t>
            </a:r>
          </a:p>
          <a:p>
            <a:r>
              <a:rPr lang="en-GB" sz="2000" dirty="0"/>
              <a:t>it acts as a lubricant for joints and eyes;</a:t>
            </a:r>
          </a:p>
          <a:p>
            <a:r>
              <a:rPr lang="en-GB" sz="2000" dirty="0"/>
              <a:t>it is the main component of saliva;</a:t>
            </a:r>
          </a:p>
          <a:p>
            <a:r>
              <a:rPr lang="en-GB" sz="2000" dirty="0"/>
              <a:t>it helps get rid of waste;</a:t>
            </a:r>
          </a:p>
          <a:p>
            <a:r>
              <a:rPr lang="en-GB" sz="2000" dirty="0"/>
              <a:t>it helps regulate body temperature.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890" y="2571092"/>
            <a:ext cx="2325451" cy="349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Hydration and health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77558" cy="360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Water is constantly lost though sweating, breathing and using the toilet. It is important to drink plenty during the day to avoid dehydration. </a:t>
            </a:r>
          </a:p>
          <a:p>
            <a:pPr marL="0" indent="0">
              <a:buNone/>
            </a:pPr>
            <a:r>
              <a:rPr lang="en-US" dirty="0"/>
              <a:t>Mild dehydration may make it difficult to concentrate and may cause headaches and tiredness. </a:t>
            </a:r>
          </a:p>
          <a:p>
            <a:pPr marL="0" indent="0">
              <a:buNone/>
            </a:pPr>
            <a:r>
              <a:rPr lang="en-GB" dirty="0" smtClean="0"/>
              <a:t>Children</a:t>
            </a:r>
            <a:r>
              <a:rPr lang="en-GB" dirty="0"/>
              <a:t> need plenty of fluid and they should be encouraged to drink regularly, especially if they are very </a:t>
            </a:r>
            <a:r>
              <a:rPr lang="en-GB" dirty="0" smtClean="0"/>
              <a:t>active and in hot weather.</a:t>
            </a:r>
            <a:r>
              <a:rPr lang="en-GB" dirty="0"/>
              <a:t> 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895" y="1742812"/>
            <a:ext cx="3128904" cy="4691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131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Sources of water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02298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Water is provided by food such as soups, yogurts, fruit and vegetables, as well as drinks such as milk and juice.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has been estimated that roughly 20% of water consumed is from food (e.g. soups, yogurt, fruit and vegetables), while 80% is from drinks (e.g. water, milk and fruit juice).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1280" y="1726250"/>
            <a:ext cx="2117994" cy="336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267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63016" cy="3600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Water is a good choice throughout the day because it hydrates without providing extra energy (calories) or harming teeth.</a:t>
            </a:r>
            <a:r>
              <a:rPr lang="en-US" dirty="0"/>
              <a:t> Children should aim to drink water </a:t>
            </a:r>
            <a:r>
              <a:rPr lang="en-US" dirty="0" smtClean="0"/>
              <a:t>regularly!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b="1" dirty="0"/>
              <a:t>T</a:t>
            </a:r>
            <a:r>
              <a:rPr lang="en-GB" b="1" dirty="0" smtClean="0"/>
              <a:t>op tip: </a:t>
            </a:r>
            <a:r>
              <a:rPr lang="en-GB" dirty="0" smtClean="0"/>
              <a:t>infuse </a:t>
            </a:r>
            <a:r>
              <a:rPr lang="en-GB" dirty="0"/>
              <a:t>water with different herbs, fruit or vegetables (e.g. </a:t>
            </a:r>
            <a:r>
              <a:rPr lang="en-GB" dirty="0" smtClean="0"/>
              <a:t>cucumber, berries, mint</a:t>
            </a:r>
            <a:r>
              <a:rPr lang="en-GB" dirty="0" smtClean="0"/>
              <a:t>) to encourage </a:t>
            </a:r>
            <a:r>
              <a:rPr lang="en-GB" dirty="0" smtClean="0"/>
              <a:t>children to drink more. 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8990384" y="2571092"/>
            <a:ext cx="2519362" cy="1079500"/>
          </a:xfrm>
          <a:prstGeom prst="ellipse">
            <a:avLst/>
          </a:prstGeom>
          <a:solidFill>
            <a:srgbClr val="158B44">
              <a:alpha val="69804"/>
            </a:srgbClr>
          </a:solidFill>
          <a:ln>
            <a:solidFill>
              <a:srgbClr val="158B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</a:rPr>
              <a:t>Drink plenty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6" t="10351" r="19268" b="5817"/>
          <a:stretch/>
        </p:blipFill>
        <p:spPr>
          <a:xfrm>
            <a:off x="7776674" y="3948156"/>
            <a:ext cx="1888620" cy="240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Milk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13393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Milk is </a:t>
            </a:r>
            <a:r>
              <a:rPr lang="en-GB" dirty="0"/>
              <a:t>a useful source of nutrients, especially protein, B vitamins, iodine and calcium. Most children can have </a:t>
            </a:r>
            <a:r>
              <a:rPr lang="en-GB" dirty="0" smtClean="0"/>
              <a:t>lower fat </a:t>
            </a:r>
            <a:r>
              <a:rPr lang="en-GB" dirty="0"/>
              <a:t>milks such </a:t>
            </a:r>
            <a:r>
              <a:rPr lang="en-GB" dirty="0" smtClean="0"/>
              <a:t>as </a:t>
            </a:r>
            <a:r>
              <a:rPr lang="en-GB" dirty="0"/>
              <a:t>1% or semi-skimmed. Unsweetened, calcium-fortified dairy alternatives can also be included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Milky </a:t>
            </a:r>
            <a:r>
              <a:rPr lang="en-GB" dirty="0"/>
              <a:t>drinks containing added sugars such as milkshakes, </a:t>
            </a:r>
            <a:r>
              <a:rPr lang="en-GB" dirty="0" smtClean="0"/>
              <a:t>hot chocolate </a:t>
            </a:r>
            <a:r>
              <a:rPr lang="en-GB" dirty="0"/>
              <a:t>and malted drinks should be limited.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8961089" y="2571092"/>
            <a:ext cx="2519362" cy="1079500"/>
          </a:xfrm>
          <a:prstGeom prst="ellipse">
            <a:avLst/>
          </a:prstGeom>
          <a:solidFill>
            <a:srgbClr val="158B44">
              <a:alpha val="69804"/>
            </a:srgbClr>
          </a:solidFill>
          <a:ln>
            <a:solidFill>
              <a:srgbClr val="158B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</a:rPr>
              <a:t>Have regularly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065" t="5935" r="13018" b="2595"/>
          <a:stretch/>
        </p:blipFill>
        <p:spPr>
          <a:xfrm>
            <a:off x="7682669" y="3826281"/>
            <a:ext cx="3016665" cy="263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Fruit/vegetable juices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462260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Fruit/vegetable juices and smoothies provide water plus some vitamins, </a:t>
            </a:r>
            <a:r>
              <a:rPr lang="en-GB" dirty="0" smtClean="0"/>
              <a:t>minerals and fibre. </a:t>
            </a:r>
            <a:r>
              <a:rPr lang="en-GB" dirty="0"/>
              <a:t>However, they are also high in free sugars so it is </a:t>
            </a:r>
            <a:r>
              <a:rPr lang="en-GB" dirty="0" smtClean="0"/>
              <a:t>recommended to limit juiced and smoothies to a combined total of 150ml a day. 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8891205" y="2651267"/>
            <a:ext cx="2519362" cy="1079500"/>
          </a:xfrm>
          <a:prstGeom prst="ellipse">
            <a:avLst/>
          </a:prstGeom>
          <a:solidFill>
            <a:srgbClr val="158B44">
              <a:alpha val="69804"/>
            </a:srgbClr>
          </a:solidFill>
          <a:ln>
            <a:solidFill>
              <a:srgbClr val="158B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</a:rPr>
              <a:t>Can </a:t>
            </a:r>
            <a:r>
              <a:rPr lang="en-GB" sz="2000" b="1" dirty="0" smtClean="0">
                <a:solidFill>
                  <a:schemeClr val="bg1"/>
                </a:solidFill>
              </a:rPr>
              <a:t>have 150ml, </a:t>
            </a:r>
            <a:r>
              <a:rPr lang="en-GB" sz="2000" b="1" dirty="0" smtClean="0">
                <a:solidFill>
                  <a:schemeClr val="bg1"/>
                </a:solidFill>
              </a:rPr>
              <a:t>once a day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9"/>
          <a:stretch/>
        </p:blipFill>
        <p:spPr>
          <a:xfrm>
            <a:off x="6884791" y="4076344"/>
            <a:ext cx="2490216" cy="240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Sugar-free drinks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33034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Sugar-free drinks </a:t>
            </a:r>
            <a:r>
              <a:rPr lang="en-GB" dirty="0" smtClean="0"/>
              <a:t>hydrate </a:t>
            </a:r>
            <a:r>
              <a:rPr lang="en-GB" dirty="0"/>
              <a:t>without adding extra sugars but it’s a good idea for most drinks to be milk or water. Fizzy drinks may contain acids that can be harmful to teeth. Be aware that some of these drinks </a:t>
            </a:r>
            <a:r>
              <a:rPr lang="en-GB" dirty="0" smtClean="0"/>
              <a:t>also contain </a:t>
            </a:r>
            <a:r>
              <a:rPr lang="en-GB" dirty="0"/>
              <a:t>caffeine. </a:t>
            </a:r>
          </a:p>
        </p:txBody>
      </p:sp>
      <p:sp>
        <p:nvSpPr>
          <p:cNvPr id="4" name="Oval 3"/>
          <p:cNvSpPr/>
          <p:nvPr/>
        </p:nvSpPr>
        <p:spPr>
          <a:xfrm>
            <a:off x="8899751" y="2711153"/>
            <a:ext cx="2519362" cy="1079500"/>
          </a:xfrm>
          <a:prstGeom prst="ellipse">
            <a:avLst/>
          </a:prstGeom>
          <a:solidFill>
            <a:srgbClr val="158B44">
              <a:alpha val="69804"/>
            </a:srgbClr>
          </a:solidFill>
          <a:ln>
            <a:solidFill>
              <a:srgbClr val="158B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Occasionally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5" r="26479" b="8292"/>
          <a:stretch/>
        </p:blipFill>
        <p:spPr>
          <a:xfrm>
            <a:off x="7188452" y="3528102"/>
            <a:ext cx="1037168" cy="251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858</Words>
  <Application>Microsoft Office PowerPoint</Application>
  <PresentationFormat>Widescreen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</vt:lpstr>
      <vt:lpstr>Calibri</vt:lpstr>
      <vt:lpstr>Office Theme</vt:lpstr>
      <vt:lpstr>Custom Design</vt:lpstr>
      <vt:lpstr>1_Custom Design</vt:lpstr>
      <vt:lpstr>3_Custom Design</vt:lpstr>
      <vt:lpstr>Healthy hydration</vt:lpstr>
      <vt:lpstr>Healthy hydration for children</vt:lpstr>
      <vt:lpstr>Water</vt:lpstr>
      <vt:lpstr>Hydration and health </vt:lpstr>
      <vt:lpstr>Sources of water </vt:lpstr>
      <vt:lpstr>Water</vt:lpstr>
      <vt:lpstr>Milk</vt:lpstr>
      <vt:lpstr>Fruit/vegetable juices</vt:lpstr>
      <vt:lpstr>Sugar-free drinks</vt:lpstr>
      <vt:lpstr>Tea and coffee</vt:lpstr>
      <vt:lpstr>Sugary drinks</vt:lpstr>
      <vt:lpstr>Sports and energy drinks</vt:lpstr>
      <vt:lpstr>How much water do children need?</vt:lpstr>
      <vt:lpstr>Practical tips to keep children hydrated </vt:lpstr>
      <vt:lpstr>Helping your child drink plenty</vt:lpstr>
      <vt:lpstr>Healthy hydration </vt:lpstr>
      <vt:lpstr>Have a think - why water?</vt:lpstr>
      <vt:lpstr>Which of these drinks are good choices for children?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Daphne Katsikioti</cp:lastModifiedBy>
  <cp:revision>76</cp:revision>
  <cp:lastPrinted>2019-07-09T13:18:53Z</cp:lastPrinted>
  <dcterms:created xsi:type="dcterms:W3CDTF">2018-10-10T09:22:08Z</dcterms:created>
  <dcterms:modified xsi:type="dcterms:W3CDTF">2019-08-29T14:24:20Z</dcterms:modified>
</cp:coreProperties>
</file>