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7" r:id="rId6"/>
    <p:sldId id="284" r:id="rId7"/>
    <p:sldId id="286" r:id="rId8"/>
    <p:sldId id="262" r:id="rId9"/>
    <p:sldId id="271" r:id="rId10"/>
    <p:sldId id="263" r:id="rId11"/>
    <p:sldId id="272" r:id="rId12"/>
    <p:sldId id="264" r:id="rId13"/>
    <p:sldId id="273" r:id="rId14"/>
    <p:sldId id="274" r:id="rId15"/>
    <p:sldId id="275" r:id="rId16"/>
    <p:sldId id="265" r:id="rId17"/>
    <p:sldId id="260" r:id="rId18"/>
    <p:sldId id="266" r:id="rId19"/>
    <p:sldId id="280" r:id="rId20"/>
    <p:sldId id="281" r:id="rId21"/>
    <p:sldId id="285" r:id="rId22"/>
    <p:sldId id="282" r:id="rId23"/>
    <p:sldId id="267" r:id="rId24"/>
    <p:sldId id="276" r:id="rId25"/>
    <p:sldId id="269" r:id="rId26"/>
    <p:sldId id="277" r:id="rId27"/>
    <p:sldId id="268" r:id="rId28"/>
    <p:sldId id="283" r:id="rId29"/>
    <p:sldId id="270" r:id="rId30"/>
    <p:sldId id="279" r:id="rId31"/>
    <p:sldId id="261"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Benelam" initials="BB" lastIdx="4" clrIdx="0">
    <p:extLst>
      <p:ext uri="{19B8F6BF-5375-455C-9EA6-DF929625EA0E}">
        <p15:presenceInfo xmlns:p15="http://schemas.microsoft.com/office/powerpoint/2012/main" userId="S-1-5-21-1974762338-2042246095-630515929-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D9BD"/>
    <a:srgbClr val="158B4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98" d="100"/>
          <a:sy n="98" d="100"/>
        </p:scale>
        <p:origin x="8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publications/the-eatwell-gui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38.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the-eatwell-guide"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Lunchbox</a:t>
            </a: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Beans, pulses, fish, eggs, meat and other proteins</a:t>
            </a:r>
          </a:p>
        </p:txBody>
      </p:sp>
      <p:sp>
        <p:nvSpPr>
          <p:cNvPr id="3" name="Subtitle 2"/>
          <p:cNvSpPr>
            <a:spLocks noGrp="1"/>
          </p:cNvSpPr>
          <p:nvPr>
            <p:ph type="subTitle" idx="1"/>
          </p:nvPr>
        </p:nvSpPr>
        <p:spPr>
          <a:xfrm>
            <a:off x="1169274" y="2720724"/>
            <a:ext cx="5197341" cy="3600000"/>
          </a:xfrm>
        </p:spPr>
        <p:txBody>
          <a:bodyPr/>
          <a:lstStyle/>
          <a:p>
            <a:r>
              <a:rPr lang="en-GB" dirty="0" smtClean="0"/>
              <a:t>Use </a:t>
            </a:r>
            <a:r>
              <a:rPr lang="en-GB" dirty="0"/>
              <a:t>beans, pulses, fish, eggs, meat and other sources of protein as sandwich fillings or in a pasta or rice salad</a:t>
            </a:r>
            <a:r>
              <a:rPr lang="en-GB" dirty="0" smtClean="0"/>
              <a:t>.</a:t>
            </a:r>
            <a:endParaRPr lang="en-US" dirty="0"/>
          </a:p>
          <a:p>
            <a:endParaRPr lang="en-GB" dirty="0"/>
          </a:p>
          <a:p>
            <a:endParaRPr lang="en-GB"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4072" y="2093718"/>
            <a:ext cx="3328653" cy="1743343"/>
          </a:xfrm>
          <a:prstGeom prst="rect">
            <a:avLst/>
          </a:prstGeom>
        </p:spPr>
      </p:pic>
      <p:pic>
        <p:nvPicPr>
          <p:cNvPr id="1026" name="Picture 2" descr="Variety of Dish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93155" y="3674580"/>
            <a:ext cx="3177237" cy="2146880"/>
          </a:xfrm>
          <a:prstGeom prst="roundRect">
            <a:avLst>
              <a:gd name="adj" fmla="val 3876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50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Dairy and alternatives</a:t>
            </a:r>
            <a:endParaRPr lang="en-GB" dirty="0"/>
          </a:p>
        </p:txBody>
      </p:sp>
      <p:sp>
        <p:nvSpPr>
          <p:cNvPr id="3" name="Subtitle 2"/>
          <p:cNvSpPr>
            <a:spLocks noGrp="1"/>
          </p:cNvSpPr>
          <p:nvPr>
            <p:ph type="subTitle" idx="1"/>
          </p:nvPr>
        </p:nvSpPr>
        <p:spPr>
          <a:xfrm>
            <a:off x="1169276" y="2571092"/>
            <a:ext cx="6248474" cy="3600000"/>
          </a:xfrm>
        </p:spPr>
        <p:txBody>
          <a:bodyPr/>
          <a:lstStyle/>
          <a:p>
            <a:r>
              <a:rPr lang="en-US" dirty="0" smtClean="0"/>
              <a:t>Add a dairy food or dairy alternative to the lunchbox – choose lower fat and lower sugar options. </a:t>
            </a:r>
          </a:p>
          <a:p>
            <a:r>
              <a:rPr lang="en-US" dirty="0" smtClean="0"/>
              <a:t>These foods are an important source of calcium, protein and iodine.  </a:t>
            </a:r>
            <a:endParaRPr lang="en-GB" dirty="0" smtClean="0"/>
          </a:p>
          <a:p>
            <a:endParaRPr lang="en-GB" dirty="0"/>
          </a:p>
        </p:txBody>
      </p:sp>
      <p:pic>
        <p:nvPicPr>
          <p:cNvPr id="4" name="Picture 3"/>
          <p:cNvPicPr>
            <a:picLocks noChangeAspect="1"/>
          </p:cNvPicPr>
          <p:nvPr/>
        </p:nvPicPr>
        <p:blipFill>
          <a:blip r:embed="rId2"/>
          <a:stretch>
            <a:fillRect/>
          </a:stretch>
        </p:blipFill>
        <p:spPr>
          <a:xfrm>
            <a:off x="7877720" y="1923798"/>
            <a:ext cx="3785944" cy="4572396"/>
          </a:xfrm>
          <a:prstGeom prst="rect">
            <a:avLst/>
          </a:prstGeom>
        </p:spPr>
      </p:pic>
    </p:spTree>
    <p:extLst>
      <p:ext uri="{BB962C8B-B14F-4D97-AF65-F5344CB8AC3E}">
        <p14:creationId xmlns:p14="http://schemas.microsoft.com/office/powerpoint/2010/main" val="340021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Dairy and alternatives</a:t>
            </a:r>
            <a:endParaRPr lang="en-GB" dirty="0"/>
          </a:p>
        </p:txBody>
      </p:sp>
      <p:sp>
        <p:nvSpPr>
          <p:cNvPr id="3" name="Subtitle 2"/>
          <p:cNvSpPr>
            <a:spLocks noGrp="1"/>
          </p:cNvSpPr>
          <p:nvPr>
            <p:ph type="subTitle" idx="1"/>
          </p:nvPr>
        </p:nvSpPr>
        <p:spPr>
          <a:xfrm>
            <a:off x="1169276" y="2571092"/>
            <a:ext cx="6017737" cy="3600000"/>
          </a:xfrm>
        </p:spPr>
        <p:txBody>
          <a:bodyPr/>
          <a:lstStyle/>
          <a:p>
            <a:r>
              <a:rPr lang="en-GB" dirty="0"/>
              <a:t>If you’re not including a dairy food in the main lunch item (e.g. in a salad or sandwich), </a:t>
            </a:r>
            <a:r>
              <a:rPr lang="en-GB" dirty="0" smtClean="0"/>
              <a:t>add </a:t>
            </a:r>
            <a:r>
              <a:rPr lang="en-GB" dirty="0"/>
              <a:t>a yogurt </a:t>
            </a:r>
            <a:r>
              <a:rPr lang="en-GB" dirty="0" smtClean="0"/>
              <a:t>or a portion of cheese such as a stick of Cheddar cheese or cheese triangle to the lunchbox. </a:t>
            </a:r>
            <a:endParaRPr lang="en-GB" dirty="0"/>
          </a:p>
          <a:p>
            <a:r>
              <a:rPr lang="en-GB" dirty="0"/>
              <a:t>If you’re including a dairy alternative, e.g. soya yogurt or milk, choose varieties which are unsweetened and fortified with calcium. </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3799" y="1352331"/>
            <a:ext cx="2562942" cy="279874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9366" y="1923798"/>
            <a:ext cx="2033016" cy="304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3799" y="4151079"/>
            <a:ext cx="2162086" cy="1608592"/>
          </a:xfrm>
          <a:prstGeom prst="rect">
            <a:avLst/>
          </a:prstGeom>
        </p:spPr>
      </p:pic>
    </p:spTree>
    <p:extLst>
      <p:ext uri="{BB962C8B-B14F-4D97-AF65-F5344CB8AC3E}">
        <p14:creationId xmlns:p14="http://schemas.microsoft.com/office/powerpoint/2010/main" val="3906648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Drinks</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5839" y="1380379"/>
            <a:ext cx="3195406" cy="4790713"/>
          </a:xfrm>
          <a:prstGeom prst="rect">
            <a:avLst/>
          </a:prstGeom>
        </p:spPr>
      </p:pic>
      <p:sp>
        <p:nvSpPr>
          <p:cNvPr id="3" name="Subtitle 2"/>
          <p:cNvSpPr>
            <a:spLocks noGrp="1"/>
          </p:cNvSpPr>
          <p:nvPr>
            <p:ph type="subTitle" idx="1"/>
          </p:nvPr>
        </p:nvSpPr>
        <p:spPr>
          <a:xfrm>
            <a:off x="1169277" y="2571092"/>
            <a:ext cx="6983412" cy="3600000"/>
          </a:xfrm>
        </p:spPr>
        <p:txBody>
          <a:bodyPr/>
          <a:lstStyle/>
          <a:p>
            <a:pPr marL="0" indent="0">
              <a:buNone/>
            </a:pPr>
            <a:r>
              <a:rPr lang="en-GB" dirty="0" smtClean="0"/>
              <a:t>A packed lunch should include a drink. </a:t>
            </a:r>
            <a:endParaRPr lang="en-GB" dirty="0"/>
          </a:p>
          <a:p>
            <a:r>
              <a:rPr lang="en-GB" dirty="0" smtClean="0"/>
              <a:t>Healthy </a:t>
            </a:r>
            <a:r>
              <a:rPr lang="en-GB" dirty="0"/>
              <a:t>options include </a:t>
            </a:r>
            <a:r>
              <a:rPr lang="en-GB" dirty="0" smtClean="0"/>
              <a:t>water, semi-skimmed </a:t>
            </a:r>
            <a:r>
              <a:rPr lang="en-GB" dirty="0"/>
              <a:t>or 1% </a:t>
            </a:r>
            <a:r>
              <a:rPr lang="en-GB" dirty="0" smtClean="0"/>
              <a:t>milk. </a:t>
            </a:r>
            <a:endParaRPr lang="en-GB" dirty="0"/>
          </a:p>
          <a:p>
            <a:r>
              <a:rPr lang="en-GB" dirty="0"/>
              <a:t>You could also give your child fruit juice or smoothie – but remember, fruit juice and smoothies should be limited to a combined total of 150ml a day. </a:t>
            </a:r>
            <a:endParaRPr lang="en-US" dirty="0"/>
          </a:p>
        </p:txBody>
      </p:sp>
    </p:spTree>
    <p:extLst>
      <p:ext uri="{BB962C8B-B14F-4D97-AF65-F5344CB8AC3E}">
        <p14:creationId xmlns:p14="http://schemas.microsoft.com/office/powerpoint/2010/main" val="2709939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0" indent="0">
              <a:buNone/>
            </a:pPr>
            <a:endParaRPr lang="en-GB" sz="2000"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Avoid </a:t>
            </a:r>
            <a:r>
              <a:rPr lang="en-GB" dirty="0"/>
              <a:t>giving your children dried fruit as a </a:t>
            </a:r>
            <a:r>
              <a:rPr lang="en-GB" dirty="0" err="1" smtClean="0"/>
              <a:t>breaktime</a:t>
            </a:r>
            <a:r>
              <a:rPr lang="en-GB" dirty="0" smtClean="0"/>
              <a:t> </a:t>
            </a:r>
            <a:r>
              <a:rPr lang="en-GB" dirty="0"/>
              <a:t>snack as they are high in sugar and can be harmful to their teeth, instead only offer at meal </a:t>
            </a:r>
            <a:r>
              <a:rPr lang="en-GB" dirty="0" smtClean="0"/>
              <a:t>times to reduce impact on teeth. </a:t>
            </a:r>
            <a:endParaRPr lang="en-US" dirty="0" smtClean="0"/>
          </a:p>
        </p:txBody>
      </p:sp>
      <p:sp>
        <p:nvSpPr>
          <p:cNvPr id="3" name="Text Placeholder 2"/>
          <p:cNvSpPr>
            <a:spLocks noGrp="1"/>
          </p:cNvSpPr>
          <p:nvPr>
            <p:ph type="body" sz="quarter" idx="3"/>
          </p:nvPr>
        </p:nvSpPr>
        <p:spPr>
          <a:xfrm>
            <a:off x="6383404" y="2655755"/>
            <a:ext cx="4320000" cy="3600000"/>
          </a:xfrm>
        </p:spPr>
        <p:txBody>
          <a:bodyPr>
            <a:normAutofit fontScale="92500" lnSpcReduction="10000"/>
          </a:bodyPr>
          <a:lstStyle/>
          <a:p>
            <a:r>
              <a:rPr lang="en-US" dirty="0" smtClean="0"/>
              <a:t>Ideas for healthier </a:t>
            </a:r>
            <a:r>
              <a:rPr lang="en-US" dirty="0" err="1" smtClean="0"/>
              <a:t>breaktime</a:t>
            </a:r>
            <a:r>
              <a:rPr lang="en-US" dirty="0" smtClean="0"/>
              <a:t> snacks:</a:t>
            </a:r>
          </a:p>
          <a:p>
            <a:pPr marL="342900" indent="-342900">
              <a:buFont typeface="Arial" panose="020B0604020202020204" pitchFamily="34" charset="0"/>
              <a:buChar char="•"/>
            </a:pPr>
            <a:r>
              <a:rPr lang="en-GB" dirty="0"/>
              <a:t>w</a:t>
            </a:r>
            <a:r>
              <a:rPr lang="en-GB" dirty="0" smtClean="0"/>
              <a:t>hole </a:t>
            </a:r>
            <a:r>
              <a:rPr lang="en-GB" dirty="0"/>
              <a:t>or sliced </a:t>
            </a:r>
            <a:r>
              <a:rPr lang="en-GB" dirty="0" smtClean="0"/>
              <a:t>fruit;</a:t>
            </a:r>
            <a:endParaRPr lang="en-GB" dirty="0"/>
          </a:p>
          <a:p>
            <a:pPr marL="342900" indent="-342900">
              <a:buFont typeface="Arial" panose="020B0604020202020204" pitchFamily="34" charset="0"/>
              <a:buChar char="•"/>
            </a:pPr>
            <a:r>
              <a:rPr lang="en-GB" dirty="0"/>
              <a:t>v</a:t>
            </a:r>
            <a:r>
              <a:rPr lang="en-GB" dirty="0" smtClean="0"/>
              <a:t>egetable </a:t>
            </a:r>
            <a:r>
              <a:rPr lang="en-GB" dirty="0"/>
              <a:t>sticks, e.g. celery, carrot, pepper, cucumber. Some vegetables are naturally baton shaped which can </a:t>
            </a:r>
            <a:r>
              <a:rPr lang="en-GB" dirty="0" smtClean="0"/>
              <a:t>save preparation time for </a:t>
            </a:r>
            <a:r>
              <a:rPr lang="en-GB" dirty="0"/>
              <a:t>example, sugar snap peas and baby </a:t>
            </a:r>
            <a:r>
              <a:rPr lang="en-GB" dirty="0" smtClean="0"/>
              <a:t>corn;</a:t>
            </a:r>
            <a:endParaRPr lang="en-GB" dirty="0"/>
          </a:p>
          <a:p>
            <a:pPr marL="342900" indent="-342900">
              <a:buFont typeface="Arial" panose="020B0604020202020204" pitchFamily="34" charset="0"/>
              <a:buChar char="•"/>
            </a:pPr>
            <a:r>
              <a:rPr lang="en-GB" dirty="0"/>
              <a:t>b</a:t>
            </a:r>
            <a:r>
              <a:rPr lang="en-GB" dirty="0" smtClean="0"/>
              <a:t>ag </a:t>
            </a:r>
            <a:r>
              <a:rPr lang="en-GB" dirty="0"/>
              <a:t>of plain </a:t>
            </a:r>
            <a:r>
              <a:rPr lang="en-GB" dirty="0" smtClean="0"/>
              <a:t>popcorn;</a:t>
            </a:r>
          </a:p>
          <a:p>
            <a:pPr marL="342900" indent="-342900">
              <a:buFont typeface="Arial" panose="020B0604020202020204" pitchFamily="34" charset="0"/>
              <a:buChar char="•"/>
            </a:pPr>
            <a:r>
              <a:rPr lang="en-GB" dirty="0" smtClean="0"/>
              <a:t>bread sticks;</a:t>
            </a:r>
            <a:endParaRPr lang="en-GB" dirty="0"/>
          </a:p>
          <a:p>
            <a:pPr marL="342900" indent="-342900">
              <a:buFont typeface="Arial" panose="020B0604020202020204" pitchFamily="34" charset="0"/>
              <a:buChar char="•"/>
            </a:pPr>
            <a:r>
              <a:rPr lang="en-GB" dirty="0" smtClean="0"/>
              <a:t>unsalted </a:t>
            </a:r>
            <a:r>
              <a:rPr lang="en-GB" dirty="0"/>
              <a:t>nuts (check your child’s schools policy on nuts first as some schools do not allow nuts to be brought in</a:t>
            </a:r>
            <a:r>
              <a:rPr lang="en-GB" dirty="0" smtClean="0"/>
              <a:t>);</a:t>
            </a:r>
            <a:endParaRPr lang="en-GB" dirty="0"/>
          </a:p>
          <a:p>
            <a:pPr marL="342900" indent="-342900">
              <a:buFont typeface="Arial" panose="020B0604020202020204" pitchFamily="34" charset="0"/>
              <a:buChar char="•"/>
            </a:pPr>
            <a:r>
              <a:rPr lang="en-GB" dirty="0"/>
              <a:t>r</a:t>
            </a:r>
            <a:r>
              <a:rPr lang="en-GB" dirty="0" smtClean="0"/>
              <a:t>ice </a:t>
            </a:r>
            <a:r>
              <a:rPr lang="en-GB" dirty="0"/>
              <a:t>or corn </a:t>
            </a:r>
            <a:r>
              <a:rPr lang="en-GB" dirty="0" smtClean="0"/>
              <a:t>cakes.</a:t>
            </a:r>
            <a:endParaRPr lang="en-GB" dirty="0"/>
          </a:p>
          <a:p>
            <a:endParaRPr lang="en-US" sz="2000" dirty="0" smtClean="0"/>
          </a:p>
          <a:p>
            <a:endParaRPr lang="en-US" sz="2000" dirty="0"/>
          </a:p>
        </p:txBody>
      </p:sp>
      <p:sp>
        <p:nvSpPr>
          <p:cNvPr id="4" name="Title 3"/>
          <p:cNvSpPr>
            <a:spLocks noGrp="1"/>
          </p:cNvSpPr>
          <p:nvPr>
            <p:ph type="title"/>
          </p:nvPr>
        </p:nvSpPr>
        <p:spPr/>
        <p:txBody>
          <a:bodyPr/>
          <a:lstStyle/>
          <a:p>
            <a:r>
              <a:rPr lang="en-US" dirty="0" err="1" smtClean="0"/>
              <a:t>Breaktime</a:t>
            </a:r>
            <a:r>
              <a:rPr lang="en-US" dirty="0" smtClean="0"/>
              <a:t> snacks </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426" y="2328180"/>
            <a:ext cx="2411110" cy="154311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140279" y="2361361"/>
            <a:ext cx="1865262" cy="1476748"/>
          </a:xfrm>
          <a:prstGeom prst="rect">
            <a:avLst/>
          </a:prstGeom>
        </p:spPr>
      </p:pic>
    </p:spTree>
    <p:extLst>
      <p:ext uri="{BB962C8B-B14F-4D97-AF65-F5344CB8AC3E}">
        <p14:creationId xmlns:p14="http://schemas.microsoft.com/office/powerpoint/2010/main" val="183368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pPr>
            <a:r>
              <a:rPr lang="en-GB" dirty="0" smtClean="0"/>
              <a:t>A healthy lunchbox can include other food. You may like to consider same of the following ideas from time to time. Remember to check your child’s school food policy first.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GB" dirty="0"/>
          </a:p>
        </p:txBody>
      </p:sp>
      <p:sp>
        <p:nvSpPr>
          <p:cNvPr id="3" name="Text Placeholder 2"/>
          <p:cNvSpPr>
            <a:spLocks noGrp="1"/>
          </p:cNvSpPr>
          <p:nvPr>
            <p:ph type="body" sz="quarter" idx="3"/>
          </p:nvPr>
        </p:nvSpPr>
        <p:spPr/>
        <p:txBody>
          <a:bodyPr>
            <a:normAutofit/>
          </a:bodyPr>
          <a:lstStyle/>
          <a:p>
            <a:r>
              <a:rPr lang="en-GB" dirty="0"/>
              <a:t>Here are some ideas that </a:t>
            </a:r>
            <a:r>
              <a:rPr lang="en-GB" dirty="0" smtClean="0"/>
              <a:t>your child may like: </a:t>
            </a:r>
          </a:p>
          <a:p>
            <a:pPr marL="285750" indent="-285750">
              <a:buFont typeface="Arial" panose="020B0604020202020204" pitchFamily="34" charset="0"/>
              <a:buChar char="•"/>
            </a:pPr>
            <a:r>
              <a:rPr lang="en-GB" dirty="0"/>
              <a:t>m</a:t>
            </a:r>
            <a:r>
              <a:rPr lang="en-GB" dirty="0" smtClean="0"/>
              <a:t>alt loaf or teacake;</a:t>
            </a:r>
            <a:endParaRPr lang="en-GB" dirty="0"/>
          </a:p>
          <a:p>
            <a:pPr marL="285750" indent="-285750">
              <a:buFont typeface="Arial" panose="020B0604020202020204" pitchFamily="34" charset="0"/>
              <a:buChar char="•"/>
            </a:pPr>
            <a:r>
              <a:rPr lang="en-GB" dirty="0"/>
              <a:t>f</a:t>
            </a:r>
            <a:r>
              <a:rPr lang="en-GB" dirty="0" smtClean="0"/>
              <a:t>ruit jelly;</a:t>
            </a:r>
            <a:endParaRPr lang="en-GB" dirty="0"/>
          </a:p>
          <a:p>
            <a:pPr marL="285750" indent="-285750">
              <a:buFont typeface="Arial" panose="020B0604020202020204" pitchFamily="34" charset="0"/>
              <a:buChar char="•"/>
            </a:pPr>
            <a:r>
              <a:rPr lang="en-GB" dirty="0"/>
              <a:t>p</a:t>
            </a:r>
            <a:r>
              <a:rPr lang="en-GB" dirty="0" smtClean="0"/>
              <a:t>lain</a:t>
            </a:r>
            <a:r>
              <a:rPr lang="en-GB" dirty="0"/>
              <a:t>, fruit or cheese and chive </a:t>
            </a:r>
            <a:r>
              <a:rPr lang="en-GB" dirty="0" smtClean="0"/>
              <a:t>scones;</a:t>
            </a:r>
            <a:endParaRPr lang="en-GB" dirty="0"/>
          </a:p>
          <a:p>
            <a:pPr marL="285750" indent="-285750">
              <a:buFont typeface="Arial" panose="020B0604020202020204" pitchFamily="34" charset="0"/>
              <a:buChar char="•"/>
            </a:pPr>
            <a:r>
              <a:rPr lang="en-GB" dirty="0"/>
              <a:t>r</a:t>
            </a:r>
            <a:r>
              <a:rPr lang="en-GB" dirty="0" smtClean="0"/>
              <a:t>ice pudding.</a:t>
            </a:r>
          </a:p>
          <a:p>
            <a:endParaRPr lang="en-GB" dirty="0" smtClean="0"/>
          </a:p>
          <a:p>
            <a:r>
              <a:rPr lang="en-US" dirty="0" smtClean="0"/>
              <a:t>You could even get children involved in making these yourselves. </a:t>
            </a:r>
            <a:endParaRPr lang="en-GB" dirty="0"/>
          </a:p>
          <a:p>
            <a:endParaRPr lang="en-GB" dirty="0"/>
          </a:p>
        </p:txBody>
      </p:sp>
      <p:sp>
        <p:nvSpPr>
          <p:cNvPr id="4" name="Title 3"/>
          <p:cNvSpPr>
            <a:spLocks noGrp="1"/>
          </p:cNvSpPr>
          <p:nvPr>
            <p:ph type="title"/>
          </p:nvPr>
        </p:nvSpPr>
        <p:spPr/>
        <p:txBody>
          <a:bodyPr/>
          <a:lstStyle/>
          <a:p>
            <a:r>
              <a:rPr lang="en-US" dirty="0" smtClean="0"/>
              <a:t>Healthier treat alternatives  </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5204" y="3960466"/>
            <a:ext cx="3058194" cy="2039815"/>
          </a:xfrm>
          <a:prstGeom prst="rect">
            <a:avLst/>
          </a:prstGeom>
        </p:spPr>
      </p:pic>
    </p:spTree>
    <p:extLst>
      <p:ext uri="{BB962C8B-B14F-4D97-AF65-F5344CB8AC3E}">
        <p14:creationId xmlns:p14="http://schemas.microsoft.com/office/powerpoint/2010/main" val="4024273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the labels</a:t>
            </a:r>
            <a:endParaRPr lang="en-GB" dirty="0"/>
          </a:p>
        </p:txBody>
      </p:sp>
      <p:sp>
        <p:nvSpPr>
          <p:cNvPr id="3" name="Subtitle 2"/>
          <p:cNvSpPr>
            <a:spLocks noGrp="1"/>
          </p:cNvSpPr>
          <p:nvPr>
            <p:ph type="subTitle" idx="1"/>
          </p:nvPr>
        </p:nvSpPr>
        <p:spPr>
          <a:xfrm>
            <a:off x="1169276" y="2571092"/>
            <a:ext cx="5701543" cy="3600000"/>
          </a:xfrm>
        </p:spPr>
        <p:txBody>
          <a:bodyPr/>
          <a:lstStyle/>
          <a:p>
            <a:r>
              <a:rPr lang="en-US" dirty="0" smtClean="0"/>
              <a:t>To help find healthier options to add to your child’s lunchbox, look at nutrition labels on the front of packs. Nutrition labels can help you choose products that fit into a healthy balanced diet. Try to opt for products that have green and amber traffic lights for fat, sugar, salt and saturated fat. </a:t>
            </a:r>
          </a:p>
          <a:p>
            <a:endParaRPr lang="en-GB" dirty="0" smtClean="0"/>
          </a:p>
          <a:p>
            <a:r>
              <a:rPr lang="en-GB" b="1" dirty="0" smtClean="0"/>
              <a:t>Top tip! </a:t>
            </a:r>
            <a:r>
              <a:rPr lang="en-GB" dirty="0" smtClean="0"/>
              <a:t>You don’t have to use food produced specifically for lunchboxes. Some foods such as meat and pasta can be eaten cold. Why not cook extra for dinner, then use any leftovers as part of your child's lunchbox for school. Some ideas include chicken sandwich or pasta salad. </a:t>
            </a:r>
            <a:endParaRPr lang="en-GB" dirty="0"/>
          </a:p>
        </p:txBody>
      </p:sp>
      <p:pic>
        <p:nvPicPr>
          <p:cNvPr id="1026" name="Picture 2" descr="https://www.nutrition.org.uk/images/cache/537bf3c6516df645818e2ae91c333456_w800.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1575" y="2845749"/>
            <a:ext cx="4232157" cy="229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47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Lunchbox safety</a:t>
            </a:r>
            <a:endParaRPr lang="en-GB" dirty="0"/>
          </a:p>
        </p:txBody>
      </p:sp>
      <p:sp>
        <p:nvSpPr>
          <p:cNvPr id="3" name="Subtitle 2"/>
          <p:cNvSpPr>
            <a:spLocks noGrp="1"/>
          </p:cNvSpPr>
          <p:nvPr>
            <p:ph type="subTitle" idx="1"/>
          </p:nvPr>
        </p:nvSpPr>
        <p:spPr>
          <a:xfrm>
            <a:off x="1169277" y="2571092"/>
            <a:ext cx="5821184" cy="3600000"/>
          </a:xfrm>
        </p:spPr>
        <p:txBody>
          <a:bodyPr/>
          <a:lstStyle/>
          <a:p>
            <a:r>
              <a:rPr lang="en-US" dirty="0" smtClean="0"/>
              <a:t>Most schools will not have a fridge space available for children’s lunchboxes to keep the food cool.  </a:t>
            </a:r>
            <a:r>
              <a:rPr lang="en-US" dirty="0"/>
              <a:t>U</a:t>
            </a:r>
            <a:r>
              <a:rPr lang="en-US" dirty="0" smtClean="0"/>
              <a:t>se an insulated lunchbox and include an ice pack or frozen drink which will melt in time for lunch.</a:t>
            </a:r>
          </a:p>
          <a:p>
            <a:endParaRPr lang="en-US" dirty="0"/>
          </a:p>
          <a:p>
            <a:r>
              <a:rPr lang="en-US" dirty="0" smtClean="0"/>
              <a:t>If preparing the lunchbox the night before, remember to store it in the fridge!</a:t>
            </a:r>
          </a:p>
          <a:p>
            <a:endParaRPr lang="en-US" dirty="0" smtClean="0"/>
          </a:p>
          <a:p>
            <a:endParaRPr lang="en-US" dirty="0"/>
          </a:p>
        </p:txBody>
      </p:sp>
      <p:pic>
        <p:nvPicPr>
          <p:cNvPr id="2050" name="Picture 2" descr="https://www.nutrition.org.uk/images/cache/201fccd04d44084a353994c09cf8cde1_w42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44240" y="2209282"/>
            <a:ext cx="4011608" cy="266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3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22484" y="1854437"/>
            <a:ext cx="2959654" cy="460047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067750" y="1727245"/>
            <a:ext cx="2869122" cy="57554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healthy, balanced lunchbox should include: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Starchy carbohydrates, e.g. potatoes, bread, rice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pasta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hoose wholegrain or higher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fibre</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versions when possible!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Plenty of fruit and vegetables – aim for a variety!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portion of beans, pulses, fish, eggs, meat and other proteins.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dairy food or calcium fortified dairy alternative.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drink, e.g. water semi-skimmed milk or 1% milk.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small amount of unsaturated oils and spreads (if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itle 1"/>
          <p:cNvSpPr txBox="1">
            <a:spLocks/>
          </p:cNvSpPr>
          <p:nvPr/>
        </p:nvSpPr>
        <p:spPr>
          <a:xfrm>
            <a:off x="1169274" y="1241543"/>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158B44"/>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58B44"/>
                </a:solidFill>
                <a:effectLst/>
                <a:uLnTx/>
                <a:uFillTx/>
                <a:latin typeface="Arial" charset="0"/>
                <a:cs typeface="Arial" charset="0"/>
              </a:rPr>
              <a:t>Summary</a:t>
            </a:r>
            <a:endParaRPr kumimoji="0" lang="en-US" sz="3400" b="1" i="0" u="none" strike="noStrike" kern="1200" cap="none" spc="0" normalizeH="0" baseline="0" noProof="0" dirty="0">
              <a:ln>
                <a:noFill/>
              </a:ln>
              <a:solidFill>
                <a:srgbClr val="158B44"/>
              </a:solidFill>
              <a:effectLst/>
              <a:uLnTx/>
              <a:uFillTx/>
              <a:latin typeface="Arial" charset="0"/>
              <a:cs typeface="Arial" charset="0"/>
            </a:endParaRPr>
          </a:p>
        </p:txBody>
      </p:sp>
      <p:pic>
        <p:nvPicPr>
          <p:cNvPr id="2" name="Picture 1"/>
          <p:cNvPicPr>
            <a:picLocks noChangeAspect="1"/>
          </p:cNvPicPr>
          <p:nvPr/>
        </p:nvPicPr>
        <p:blipFill>
          <a:blip r:embed="rId2"/>
          <a:stretch>
            <a:fillRect/>
          </a:stretch>
        </p:blipFill>
        <p:spPr>
          <a:xfrm>
            <a:off x="911692" y="1727245"/>
            <a:ext cx="6343688" cy="4622329"/>
          </a:xfrm>
          <a:prstGeom prst="rect">
            <a:avLst/>
          </a:prstGeom>
        </p:spPr>
      </p:pic>
      <p:sp>
        <p:nvSpPr>
          <p:cNvPr id="14" name="Rectangle 13"/>
          <p:cNvSpPr/>
          <p:nvPr/>
        </p:nvSpPr>
        <p:spPr>
          <a:xfrm>
            <a:off x="8076296" y="2540195"/>
            <a:ext cx="308098" cy="276999"/>
          </a:xfrm>
          <a:prstGeom prst="rect">
            <a:avLst/>
          </a:prstGeom>
        </p:spPr>
        <p:txBody>
          <a:bodyPr wrap="none">
            <a:spAutoFit/>
          </a:bodyPr>
          <a:lstStyle/>
          <a:p>
            <a:r>
              <a:rPr lang="en-GB" sz="1200" dirty="0">
                <a:solidFill>
                  <a:schemeClr val="accent6">
                    <a:lumMod val="75000"/>
                  </a:schemeClr>
                </a:solidFill>
              </a:rPr>
              <a:t>✔</a:t>
            </a:r>
          </a:p>
        </p:txBody>
      </p:sp>
      <p:sp>
        <p:nvSpPr>
          <p:cNvPr id="18" name="Rectangle 17"/>
          <p:cNvSpPr/>
          <p:nvPr/>
        </p:nvSpPr>
        <p:spPr>
          <a:xfrm>
            <a:off x="8074647" y="3463524"/>
            <a:ext cx="308098" cy="276999"/>
          </a:xfrm>
          <a:prstGeom prst="rect">
            <a:avLst/>
          </a:prstGeom>
        </p:spPr>
        <p:txBody>
          <a:bodyPr wrap="none">
            <a:spAutoFit/>
          </a:bodyPr>
          <a:lstStyle/>
          <a:p>
            <a:r>
              <a:rPr lang="en-GB" sz="1200" dirty="0">
                <a:solidFill>
                  <a:schemeClr val="accent6">
                    <a:lumMod val="75000"/>
                  </a:schemeClr>
                </a:solidFill>
              </a:rPr>
              <a:t>✔</a:t>
            </a:r>
          </a:p>
        </p:txBody>
      </p:sp>
      <p:sp>
        <p:nvSpPr>
          <p:cNvPr id="20" name="Rectangle 19"/>
          <p:cNvSpPr/>
          <p:nvPr/>
        </p:nvSpPr>
        <p:spPr>
          <a:xfrm>
            <a:off x="8083158" y="4010845"/>
            <a:ext cx="308098" cy="276999"/>
          </a:xfrm>
          <a:prstGeom prst="rect">
            <a:avLst/>
          </a:prstGeom>
        </p:spPr>
        <p:txBody>
          <a:bodyPr wrap="none">
            <a:spAutoFit/>
          </a:bodyPr>
          <a:lstStyle/>
          <a:p>
            <a:r>
              <a:rPr lang="en-GB" sz="1200" dirty="0">
                <a:solidFill>
                  <a:schemeClr val="accent6">
                    <a:lumMod val="75000"/>
                  </a:schemeClr>
                </a:solidFill>
              </a:rPr>
              <a:t>✔</a:t>
            </a:r>
          </a:p>
        </p:txBody>
      </p:sp>
      <p:sp>
        <p:nvSpPr>
          <p:cNvPr id="22" name="Rectangle 21"/>
          <p:cNvSpPr/>
          <p:nvPr/>
        </p:nvSpPr>
        <p:spPr>
          <a:xfrm>
            <a:off x="8083158" y="4558166"/>
            <a:ext cx="262781" cy="280568"/>
          </a:xfrm>
          <a:prstGeom prst="rect">
            <a:avLst/>
          </a:prstGeom>
        </p:spPr>
        <p:txBody>
          <a:bodyPr wrap="square">
            <a:spAutoFit/>
          </a:bodyPr>
          <a:lstStyle/>
          <a:p>
            <a:r>
              <a:rPr lang="en-GB" sz="1200" dirty="0">
                <a:solidFill>
                  <a:schemeClr val="accent6">
                    <a:lumMod val="75000"/>
                  </a:schemeClr>
                </a:solidFill>
              </a:rPr>
              <a:t>✔</a:t>
            </a:r>
          </a:p>
        </p:txBody>
      </p:sp>
      <p:sp>
        <p:nvSpPr>
          <p:cNvPr id="24" name="Rectangle 23"/>
          <p:cNvSpPr/>
          <p:nvPr/>
        </p:nvSpPr>
        <p:spPr>
          <a:xfrm>
            <a:off x="8083157" y="5102220"/>
            <a:ext cx="262781" cy="280568"/>
          </a:xfrm>
          <a:prstGeom prst="rect">
            <a:avLst/>
          </a:prstGeom>
        </p:spPr>
        <p:txBody>
          <a:bodyPr wrap="square">
            <a:spAutoFit/>
          </a:bodyPr>
          <a:lstStyle/>
          <a:p>
            <a:r>
              <a:rPr lang="en-GB" sz="1200" dirty="0">
                <a:solidFill>
                  <a:schemeClr val="accent6">
                    <a:lumMod val="75000"/>
                  </a:schemeClr>
                </a:solidFill>
              </a:rPr>
              <a:t>✔</a:t>
            </a:r>
          </a:p>
        </p:txBody>
      </p:sp>
      <p:sp>
        <p:nvSpPr>
          <p:cNvPr id="25" name="Rectangle 24"/>
          <p:cNvSpPr/>
          <p:nvPr/>
        </p:nvSpPr>
        <p:spPr>
          <a:xfrm>
            <a:off x="8083156" y="5653110"/>
            <a:ext cx="262781" cy="280568"/>
          </a:xfrm>
          <a:prstGeom prst="rect">
            <a:avLst/>
          </a:prstGeom>
        </p:spPr>
        <p:txBody>
          <a:bodyPr wrap="square">
            <a:spAutoFit/>
          </a:bodyPr>
          <a:lstStyle/>
          <a:p>
            <a:r>
              <a:rPr lang="en-GB" sz="1200" dirty="0">
                <a:solidFill>
                  <a:schemeClr val="accent6">
                    <a:lumMod val="75000"/>
                  </a:schemeClr>
                </a:solidFill>
              </a:rPr>
              <a:t>✔</a:t>
            </a:r>
          </a:p>
        </p:txBody>
      </p:sp>
    </p:spTree>
    <p:extLst>
      <p:ext uri="{BB962C8B-B14F-4D97-AF65-F5344CB8AC3E}">
        <p14:creationId xmlns:p14="http://schemas.microsoft.com/office/powerpoint/2010/main" val="22852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lunchbox activity</a:t>
            </a:r>
            <a:endParaRPr lang="en-GB" dirty="0"/>
          </a:p>
        </p:txBody>
      </p:sp>
      <p:sp>
        <p:nvSpPr>
          <p:cNvPr id="3" name="Subtitle 2"/>
          <p:cNvSpPr>
            <a:spLocks noGrp="1"/>
          </p:cNvSpPr>
          <p:nvPr>
            <p:ph type="subTitle" idx="1"/>
          </p:nvPr>
        </p:nvSpPr>
        <p:spPr/>
        <p:txBody>
          <a:bodyPr/>
          <a:lstStyle/>
          <a:p>
            <a:r>
              <a:rPr lang="en-US" dirty="0" smtClean="0"/>
              <a:t>The following activities are intended to </a:t>
            </a:r>
            <a:r>
              <a:rPr lang="en-GB" dirty="0" smtClean="0"/>
              <a:t>summarise</a:t>
            </a:r>
            <a:r>
              <a:rPr lang="en-US" dirty="0" smtClean="0"/>
              <a:t> learning about healthy lunchboxes within the context of the </a:t>
            </a:r>
            <a:r>
              <a:rPr lang="en-US" dirty="0" err="1" smtClean="0">
                <a:hlinkClick r:id="rId2"/>
              </a:rPr>
              <a:t>Eatwell</a:t>
            </a:r>
            <a:r>
              <a:rPr lang="en-US" dirty="0" smtClean="0">
                <a:hlinkClick r:id="rId2"/>
              </a:rPr>
              <a:t> Guide</a:t>
            </a:r>
            <a:r>
              <a:rPr lang="en-US" dirty="0" smtClean="0"/>
              <a:t>. </a:t>
            </a:r>
            <a:endParaRPr lang="en-GB" dirty="0"/>
          </a:p>
        </p:txBody>
      </p:sp>
    </p:spTree>
    <p:extLst>
      <p:ext uri="{BB962C8B-B14F-4D97-AF65-F5344CB8AC3E}">
        <p14:creationId xmlns:p14="http://schemas.microsoft.com/office/powerpoint/2010/main" val="263033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lunchbox</a:t>
            </a:r>
            <a:endParaRPr lang="en-US" dirty="0"/>
          </a:p>
        </p:txBody>
      </p:sp>
      <p:sp>
        <p:nvSpPr>
          <p:cNvPr id="3" name="Subtitle 2"/>
          <p:cNvSpPr>
            <a:spLocks noGrp="1"/>
          </p:cNvSpPr>
          <p:nvPr>
            <p:ph type="subTitle" idx="1"/>
          </p:nvPr>
        </p:nvSpPr>
        <p:spPr>
          <a:xfrm>
            <a:off x="1153512" y="3065488"/>
            <a:ext cx="6392424" cy="3087973"/>
          </a:xfrm>
        </p:spPr>
        <p:txBody>
          <a:bodyPr/>
          <a:lstStyle/>
          <a:p>
            <a:pPr marL="0" indent="0">
              <a:buNone/>
            </a:pPr>
            <a:r>
              <a:rPr lang="en-US" sz="2000" dirty="0" smtClean="0"/>
              <a:t>This presentation is for parent/</a:t>
            </a:r>
            <a:r>
              <a:rPr lang="en-US" sz="2000" dirty="0" err="1" smtClean="0"/>
              <a:t>carers</a:t>
            </a:r>
            <a:r>
              <a:rPr lang="en-US" sz="2000" dirty="0" smtClean="0"/>
              <a:t> who are interested in knowing about how to build a healthy lunchbox for children!</a:t>
            </a:r>
          </a:p>
          <a:p>
            <a:pPr marL="0" indent="0">
              <a:buNone/>
            </a:pPr>
            <a:endParaRPr lang="en-US" sz="2000" dirty="0"/>
          </a:p>
          <a:p>
            <a:pPr marL="0" indent="0">
              <a:buNone/>
            </a:pPr>
            <a:r>
              <a:rPr lang="en-US" sz="2000" dirty="0"/>
              <a:t>Before we start – could </a:t>
            </a:r>
            <a:r>
              <a:rPr lang="en-US" sz="2000" dirty="0" smtClean="0"/>
              <a:t>your </a:t>
            </a:r>
            <a:r>
              <a:rPr lang="en-US" sz="2000" dirty="0"/>
              <a:t>child have a school meal? Meals served in the UK (with the exception of some </a:t>
            </a:r>
            <a:r>
              <a:rPr lang="en-US" sz="2000" dirty="0" smtClean="0"/>
              <a:t>academies in England) </a:t>
            </a:r>
            <a:r>
              <a:rPr lang="en-US" sz="2000" dirty="0"/>
              <a:t>have to comply with regulatory standards for the </a:t>
            </a:r>
            <a:r>
              <a:rPr lang="en-US" sz="2000" dirty="0" smtClean="0"/>
              <a:t>food </a:t>
            </a:r>
            <a:r>
              <a:rPr lang="en-US" sz="2000" dirty="0"/>
              <a:t>provided and it is often easier to get the essential nutrients children need in a cooked meal than in a packed lunch. </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2348" y="2525772"/>
            <a:ext cx="2418459" cy="3627689"/>
          </a:xfrm>
          <a:prstGeom prst="rect">
            <a:avLst/>
          </a:prstGeom>
        </p:spPr>
      </p:pic>
    </p:spTree>
    <p:extLst>
      <p:ext uri="{BB962C8B-B14F-4D97-AF65-F5344CB8AC3E}">
        <p14:creationId xmlns:p14="http://schemas.microsoft.com/office/powerpoint/2010/main" val="148578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209" y="1467624"/>
            <a:ext cx="9720000" cy="720000"/>
          </a:xfrm>
        </p:spPr>
        <p:txBody>
          <a:bodyPr/>
          <a:lstStyle/>
          <a:p>
            <a:r>
              <a:rPr lang="en-US" dirty="0" smtClean="0"/>
              <a:t>Have a change </a:t>
            </a:r>
            <a:endParaRPr lang="en-GB" dirty="0"/>
          </a:p>
        </p:txBody>
      </p:sp>
      <p:sp>
        <p:nvSpPr>
          <p:cNvPr id="3" name="Subtitle 2"/>
          <p:cNvSpPr>
            <a:spLocks noGrp="1"/>
          </p:cNvSpPr>
          <p:nvPr>
            <p:ph type="subTitle" idx="1"/>
          </p:nvPr>
        </p:nvSpPr>
        <p:spPr>
          <a:xfrm>
            <a:off x="748025" y="2091172"/>
            <a:ext cx="6159103" cy="3600000"/>
          </a:xfrm>
          <a:solidFill>
            <a:schemeClr val="bg1"/>
          </a:solidFill>
        </p:spPr>
        <p:txBody>
          <a:bodyPr/>
          <a:lstStyle/>
          <a:p>
            <a:pPr marL="0" indent="0">
              <a:buNone/>
            </a:pPr>
            <a:r>
              <a:rPr lang="en-US" dirty="0" smtClean="0"/>
              <a:t>What changes can you make to make this lunchbox healthier?</a:t>
            </a:r>
          </a:p>
          <a:p>
            <a:pPr marL="0" indent="0">
              <a:buNone/>
            </a:pPr>
            <a:endParaRPr lang="en-US" dirty="0" smtClean="0"/>
          </a:p>
          <a:p>
            <a:r>
              <a:rPr lang="en-US" dirty="0"/>
              <a:t>P</a:t>
            </a:r>
            <a:r>
              <a:rPr lang="en-US" dirty="0" smtClean="0"/>
              <a:t>asta salad with chicken, tomato, </a:t>
            </a:r>
            <a:r>
              <a:rPr lang="en-US" dirty="0"/>
              <a:t>rocket </a:t>
            </a:r>
            <a:r>
              <a:rPr lang="en-US" dirty="0" smtClean="0"/>
              <a:t>and </a:t>
            </a:r>
            <a:r>
              <a:rPr lang="en-GB" dirty="0" smtClean="0"/>
              <a:t>courgette</a:t>
            </a:r>
            <a:r>
              <a:rPr lang="en-US" dirty="0" smtClean="0"/>
              <a:t>, a </a:t>
            </a:r>
            <a:r>
              <a:rPr lang="en-US" dirty="0"/>
              <a:t>bottle of water, plain </a:t>
            </a:r>
            <a:r>
              <a:rPr lang="en-US" dirty="0" smtClean="0"/>
              <a:t>yogurt and a blueberry muffin. </a:t>
            </a:r>
          </a:p>
          <a:p>
            <a:endParaRPr lang="en-US" dirty="0"/>
          </a:p>
          <a:p>
            <a:pPr marL="0" indent="0">
              <a:buNone/>
            </a:pPr>
            <a:endParaRPr lang="en-US" dirty="0" smtClean="0"/>
          </a:p>
          <a:p>
            <a:pPr marL="0" indent="0">
              <a:buNone/>
            </a:pPr>
            <a:endParaRPr lang="en-GB" dirty="0"/>
          </a:p>
          <a:p>
            <a:pPr marL="0" indent="0">
              <a:buNone/>
            </a:pPr>
            <a:endParaRPr lang="en-US" dirty="0" smtClean="0"/>
          </a:p>
        </p:txBody>
      </p:sp>
      <p:sp>
        <p:nvSpPr>
          <p:cNvPr id="6" name="Rounded Rectangle 5"/>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1000" t="845" r="1969" b="4992"/>
          <a:stretch/>
        </p:blipFill>
        <p:spPr>
          <a:xfrm rot="423229">
            <a:off x="1673650" y="3993644"/>
            <a:ext cx="2681207" cy="1934916"/>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4984" y="4765239"/>
            <a:ext cx="1453976" cy="1743377"/>
          </a:xfrm>
          <a:prstGeom prst="rect">
            <a:avLst/>
          </a:prstGeom>
        </p:spPr>
      </p:pic>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3337" y="4032994"/>
            <a:ext cx="1112136" cy="917954"/>
          </a:xfrm>
          <a:prstGeom prst="rect">
            <a:avLst/>
          </a:prstGeom>
        </p:spPr>
      </p:pic>
      <p:pic>
        <p:nvPicPr>
          <p:cNvPr id="10" name="Picture 4" descr="Blue Tumbler on Floo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6494" y="3939738"/>
            <a:ext cx="907044" cy="237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805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a:xfrm>
            <a:off x="748025" y="2091172"/>
            <a:ext cx="6159103" cy="3600000"/>
          </a:xfrm>
          <a:prstGeom prst="rect">
            <a:avLst/>
          </a:prstGeom>
          <a:noFill/>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dirty="0" smtClean="0"/>
              <a:t>What changes can you make to make this lunchbox healthier?</a:t>
            </a:r>
          </a:p>
          <a:p>
            <a:pPr marL="0" indent="0">
              <a:buFont typeface="Arial" charset="0"/>
              <a:buNone/>
            </a:pPr>
            <a:endParaRPr lang="en-US" dirty="0" smtClean="0"/>
          </a:p>
          <a:p>
            <a:r>
              <a:rPr lang="en-US" dirty="0" smtClean="0"/>
              <a:t>Pasta salad with chicken, tomato, rocket and </a:t>
            </a:r>
            <a:r>
              <a:rPr lang="en-GB" dirty="0" smtClean="0"/>
              <a:t>courgette</a:t>
            </a:r>
            <a:r>
              <a:rPr lang="en-US" dirty="0" smtClean="0"/>
              <a:t>, a bottle of water, plain yogurt and an apple. </a:t>
            </a:r>
          </a:p>
          <a:p>
            <a:endParaRPr lang="en-US" dirty="0" smtClean="0"/>
          </a:p>
          <a:p>
            <a:pPr marL="0" indent="0">
              <a:buFont typeface="Arial" charset="0"/>
              <a:buNone/>
            </a:pPr>
            <a:endParaRPr lang="en-US" dirty="0" smtClean="0"/>
          </a:p>
          <a:p>
            <a:pPr marL="0" indent="0">
              <a:buFont typeface="Arial" charset="0"/>
              <a:buNone/>
            </a:pPr>
            <a:endParaRPr lang="en-GB" dirty="0" smtClean="0"/>
          </a:p>
          <a:p>
            <a:pPr marL="0" indent="0">
              <a:buFont typeface="Arial" charset="0"/>
              <a:buNone/>
            </a:pPr>
            <a:endParaRPr lang="en-US" dirty="0" smtClean="0"/>
          </a:p>
        </p:txBody>
      </p:sp>
      <p:sp>
        <p:nvSpPr>
          <p:cNvPr id="2" name="Title 1"/>
          <p:cNvSpPr>
            <a:spLocks noGrp="1"/>
          </p:cNvSpPr>
          <p:nvPr>
            <p:ph type="ctrTitle"/>
          </p:nvPr>
        </p:nvSpPr>
        <p:spPr>
          <a:xfrm>
            <a:off x="936209" y="1467624"/>
            <a:ext cx="9720000" cy="720000"/>
          </a:xfrm>
        </p:spPr>
        <p:txBody>
          <a:bodyPr/>
          <a:lstStyle/>
          <a:p>
            <a:r>
              <a:rPr lang="en-US" dirty="0" smtClean="0"/>
              <a:t>Have a change </a:t>
            </a:r>
            <a:endParaRPr lang="en-GB"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5749" y="4819483"/>
            <a:ext cx="1453976" cy="1743377"/>
          </a:xfrm>
          <a:prstGeom prst="rect">
            <a:avLst/>
          </a:prstGeom>
        </p:spPr>
      </p:pic>
      <p:sp>
        <p:nvSpPr>
          <p:cNvPr id="8" name="Rectangle 7"/>
          <p:cNvSpPr/>
          <p:nvPr/>
        </p:nvSpPr>
        <p:spPr>
          <a:xfrm>
            <a:off x="7898210" y="3437167"/>
            <a:ext cx="421910" cy="369332"/>
          </a:xfrm>
          <a:prstGeom prst="rect">
            <a:avLst/>
          </a:prstGeom>
        </p:spPr>
        <p:txBody>
          <a:bodyPr wrap="none">
            <a:spAutoFit/>
          </a:bodyPr>
          <a:lstStyle/>
          <a:p>
            <a:r>
              <a:rPr lang="en-GB" dirty="0"/>
              <a:t> ✔</a:t>
            </a:r>
          </a:p>
        </p:txBody>
      </p:sp>
      <p:sp>
        <p:nvSpPr>
          <p:cNvPr id="13" name="Rectangle 12"/>
          <p:cNvSpPr/>
          <p:nvPr/>
        </p:nvSpPr>
        <p:spPr>
          <a:xfrm>
            <a:off x="7896712" y="4074693"/>
            <a:ext cx="421910" cy="369332"/>
          </a:xfrm>
          <a:prstGeom prst="rect">
            <a:avLst/>
          </a:prstGeom>
        </p:spPr>
        <p:txBody>
          <a:bodyPr wrap="none">
            <a:spAutoFit/>
          </a:bodyPr>
          <a:lstStyle/>
          <a:p>
            <a:r>
              <a:rPr lang="en-GB" dirty="0"/>
              <a:t> ✔</a:t>
            </a:r>
          </a:p>
        </p:txBody>
      </p:sp>
      <p:sp>
        <p:nvSpPr>
          <p:cNvPr id="14" name="Rectangle 13"/>
          <p:cNvSpPr/>
          <p:nvPr/>
        </p:nvSpPr>
        <p:spPr>
          <a:xfrm>
            <a:off x="7895355" y="4938193"/>
            <a:ext cx="421910" cy="369332"/>
          </a:xfrm>
          <a:prstGeom prst="rect">
            <a:avLst/>
          </a:prstGeom>
        </p:spPr>
        <p:txBody>
          <a:bodyPr wrap="none">
            <a:spAutoFit/>
          </a:bodyPr>
          <a:lstStyle/>
          <a:p>
            <a:r>
              <a:rPr lang="en-GB" dirty="0"/>
              <a:t> ✔</a:t>
            </a:r>
          </a:p>
        </p:txBody>
      </p:sp>
      <p:sp>
        <p:nvSpPr>
          <p:cNvPr id="15" name="Rectangle 14"/>
          <p:cNvSpPr/>
          <p:nvPr/>
        </p:nvSpPr>
        <p:spPr>
          <a:xfrm>
            <a:off x="7898210" y="5563303"/>
            <a:ext cx="421910" cy="369332"/>
          </a:xfrm>
          <a:prstGeom prst="rect">
            <a:avLst/>
          </a:prstGeom>
        </p:spPr>
        <p:txBody>
          <a:bodyPr wrap="none">
            <a:spAutoFit/>
          </a:bodyPr>
          <a:lstStyle/>
          <a:p>
            <a:r>
              <a:rPr lang="en-GB" dirty="0"/>
              <a:t> ✔</a:t>
            </a:r>
          </a:p>
        </p:txBody>
      </p:sp>
      <p:sp>
        <p:nvSpPr>
          <p:cNvPr id="16" name="Rectangle 15"/>
          <p:cNvSpPr/>
          <p:nvPr/>
        </p:nvSpPr>
        <p:spPr>
          <a:xfrm>
            <a:off x="7887674" y="1948557"/>
            <a:ext cx="421910" cy="369332"/>
          </a:xfrm>
          <a:prstGeom prst="rect">
            <a:avLst/>
          </a:prstGeom>
        </p:spPr>
        <p:txBody>
          <a:bodyPr wrap="none">
            <a:spAutoFit/>
          </a:bodyPr>
          <a:lstStyle/>
          <a:p>
            <a:r>
              <a:rPr lang="en-GB" dirty="0"/>
              <a:t> ✔</a:t>
            </a:r>
          </a:p>
        </p:txBody>
      </p:sp>
      <p:sp>
        <p:nvSpPr>
          <p:cNvPr id="24" name="Rounded Rectangle 23"/>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6669" y="4020239"/>
            <a:ext cx="1112136" cy="917954"/>
          </a:xfrm>
          <a:prstGeom prst="rect">
            <a:avLst/>
          </a:prstGeom>
        </p:spPr>
      </p:pic>
      <p:pic>
        <p:nvPicPr>
          <p:cNvPr id="27" name="Picture 26"/>
          <p:cNvPicPr>
            <a:picLocks noChangeAspect="1"/>
          </p:cNvPicPr>
          <p:nvPr/>
        </p:nvPicPr>
        <p:blipFill>
          <a:blip r:embed="rId4">
            <a:duotone>
              <a:prstClr val="black"/>
              <a:schemeClr val="tx2">
                <a:tint val="45000"/>
                <a:satMod val="400000"/>
              </a:schemeClr>
            </a:duotone>
          </a:blip>
          <a:stretch>
            <a:fillRect/>
          </a:stretch>
        </p:blipFill>
        <p:spPr>
          <a:xfrm rot="16200000">
            <a:off x="5752866" y="4116877"/>
            <a:ext cx="438950" cy="725487"/>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2955" y="4120743"/>
            <a:ext cx="1008168" cy="897188"/>
          </a:xfrm>
          <a:prstGeom prst="rect">
            <a:avLst/>
          </a:prstGeom>
        </p:spPr>
      </p:pic>
      <p:pic>
        <p:nvPicPr>
          <p:cNvPr id="1028" name="Picture 4" descr="Blue Tumbler on Floo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6494" y="3939738"/>
            <a:ext cx="907044" cy="2374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11000" t="845" r="1969" b="4992"/>
          <a:stretch/>
        </p:blipFill>
        <p:spPr>
          <a:xfrm rot="423229">
            <a:off x="1731152" y="3990750"/>
            <a:ext cx="2681207" cy="1934916"/>
          </a:xfrm>
          <a:prstGeom prst="rect">
            <a:avLst/>
          </a:prstGeom>
        </p:spPr>
      </p:pic>
    </p:spTree>
    <p:extLst>
      <p:ext uri="{BB962C8B-B14F-4D97-AF65-F5344CB8AC3E}">
        <p14:creationId xmlns:p14="http://schemas.microsoft.com/office/powerpoint/2010/main" val="162246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209" y="1467624"/>
            <a:ext cx="9720000" cy="720000"/>
          </a:xfrm>
        </p:spPr>
        <p:txBody>
          <a:bodyPr/>
          <a:lstStyle/>
          <a:p>
            <a:r>
              <a:rPr lang="en-US" dirty="0" smtClean="0"/>
              <a:t>Have a change </a:t>
            </a:r>
            <a:endParaRPr lang="en-GB" dirty="0"/>
          </a:p>
        </p:txBody>
      </p:sp>
      <p:sp>
        <p:nvSpPr>
          <p:cNvPr id="3" name="Subtitle 2"/>
          <p:cNvSpPr>
            <a:spLocks noGrp="1"/>
          </p:cNvSpPr>
          <p:nvPr>
            <p:ph type="subTitle" idx="1"/>
          </p:nvPr>
        </p:nvSpPr>
        <p:spPr>
          <a:xfrm>
            <a:off x="936209" y="2346024"/>
            <a:ext cx="6866101" cy="3600000"/>
          </a:xfrm>
          <a:solidFill>
            <a:schemeClr val="bg1"/>
          </a:solidFill>
        </p:spPr>
        <p:txBody>
          <a:bodyPr/>
          <a:lstStyle/>
          <a:p>
            <a:pPr marL="0" indent="0">
              <a:buNone/>
            </a:pPr>
            <a:r>
              <a:rPr lang="en-US" dirty="0" smtClean="0"/>
              <a:t>What changes can you make to make this lunchbox healthier?</a:t>
            </a:r>
          </a:p>
          <a:p>
            <a:pPr marL="0" indent="0">
              <a:buNone/>
            </a:pPr>
            <a:endParaRPr lang="en-US" dirty="0" smtClean="0"/>
          </a:p>
          <a:p>
            <a:r>
              <a:rPr lang="en-US" dirty="0" smtClean="0"/>
              <a:t>Egg and salad sandwich with white bread, cheese triangle, orange juice</a:t>
            </a:r>
            <a:r>
              <a:rPr lang="en-US" dirty="0"/>
              <a:t> </a:t>
            </a:r>
            <a:r>
              <a:rPr lang="en-US" dirty="0" smtClean="0"/>
              <a:t>and crisps.  </a:t>
            </a:r>
            <a:endParaRPr lang="en-GB" dirty="0"/>
          </a:p>
          <a:p>
            <a:pPr marL="0" indent="0">
              <a:buNone/>
            </a:pPr>
            <a:endParaRPr lang="en-US" dirty="0" smtClean="0"/>
          </a:p>
          <a:p>
            <a:pPr marL="0" indent="0">
              <a:buNone/>
            </a:pPr>
            <a:endParaRPr lang="en-GB" dirty="0"/>
          </a:p>
          <a:p>
            <a:pPr marL="0" indent="0">
              <a:buNone/>
            </a:pPr>
            <a:endParaRPr lang="en-US" dirty="0" smtClean="0"/>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529" y="3499219"/>
            <a:ext cx="974220" cy="2966484"/>
          </a:xfrm>
          <a:prstGeom prst="rect">
            <a:avLst/>
          </a:prstGeom>
        </p:spPr>
      </p:pic>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3518" y="3835480"/>
            <a:ext cx="2751745" cy="1974078"/>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5266" y="5426726"/>
            <a:ext cx="1513352" cy="1125934"/>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t="-5098"/>
          <a:stretch/>
        </p:blipFill>
        <p:spPr>
          <a:xfrm>
            <a:off x="3948156" y="4136164"/>
            <a:ext cx="1936560" cy="1256231"/>
          </a:xfrm>
          <a:prstGeom prst="rect">
            <a:avLst/>
          </a:prstGeom>
        </p:spPr>
      </p:pic>
      <p:sp>
        <p:nvSpPr>
          <p:cNvPr id="21" name="Rounded Rectangle 20"/>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317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209" y="1467624"/>
            <a:ext cx="9720000" cy="720000"/>
          </a:xfrm>
        </p:spPr>
        <p:txBody>
          <a:bodyPr/>
          <a:lstStyle/>
          <a:p>
            <a:r>
              <a:rPr lang="en-US" dirty="0" smtClean="0"/>
              <a:t>Have a change </a:t>
            </a:r>
            <a:endParaRPr lang="en-GB" dirty="0"/>
          </a:p>
        </p:txBody>
      </p:sp>
      <p:sp>
        <p:nvSpPr>
          <p:cNvPr id="3" name="Subtitle 2"/>
          <p:cNvSpPr>
            <a:spLocks noGrp="1"/>
          </p:cNvSpPr>
          <p:nvPr>
            <p:ph type="subTitle" idx="1"/>
          </p:nvPr>
        </p:nvSpPr>
        <p:spPr>
          <a:xfrm>
            <a:off x="936209" y="2346024"/>
            <a:ext cx="7187066" cy="3600000"/>
          </a:xfrm>
          <a:solidFill>
            <a:schemeClr val="bg1"/>
          </a:solidFill>
        </p:spPr>
        <p:txBody>
          <a:bodyPr/>
          <a:lstStyle/>
          <a:p>
            <a:pPr marL="0" indent="0">
              <a:buNone/>
            </a:pPr>
            <a:r>
              <a:rPr lang="en-US" dirty="0" smtClean="0"/>
              <a:t>What changes can you make to make this lunchbox healthier?</a:t>
            </a:r>
          </a:p>
          <a:p>
            <a:pPr marL="0" indent="0">
              <a:buNone/>
            </a:pPr>
            <a:endParaRPr lang="en-US" dirty="0" smtClean="0"/>
          </a:p>
          <a:p>
            <a:r>
              <a:rPr lang="en-US" dirty="0" smtClean="0"/>
              <a:t>Egg </a:t>
            </a:r>
            <a:r>
              <a:rPr lang="en-US" dirty="0"/>
              <a:t>and salad sandwich with </a:t>
            </a:r>
            <a:r>
              <a:rPr lang="en-US" dirty="0" err="1" smtClean="0"/>
              <a:t>wholemeal</a:t>
            </a:r>
            <a:r>
              <a:rPr lang="en-US" dirty="0" smtClean="0"/>
              <a:t> </a:t>
            </a:r>
            <a:r>
              <a:rPr lang="en-US" dirty="0"/>
              <a:t>bread, cheese </a:t>
            </a:r>
            <a:r>
              <a:rPr lang="en-US" dirty="0" smtClean="0"/>
              <a:t>triangle, 150ml orange </a:t>
            </a:r>
            <a:r>
              <a:rPr lang="en-US" dirty="0"/>
              <a:t>juice and </a:t>
            </a:r>
            <a:r>
              <a:rPr lang="en-US" dirty="0" smtClean="0"/>
              <a:t>sliced peppers.  </a:t>
            </a:r>
            <a:endParaRPr lang="en-GB" dirty="0"/>
          </a:p>
          <a:p>
            <a:endParaRPr lang="en-US" dirty="0" smtClean="0"/>
          </a:p>
          <a:p>
            <a:pPr marL="0" indent="0">
              <a:buNone/>
            </a:pPr>
            <a:endParaRPr lang="en-GB" dirty="0"/>
          </a:p>
          <a:p>
            <a:pPr marL="0" indent="0">
              <a:buNone/>
            </a:pPr>
            <a:endParaRPr lang="en-US" dirty="0" smtClean="0"/>
          </a:p>
        </p:txBody>
      </p:sp>
      <p:sp>
        <p:nvSpPr>
          <p:cNvPr id="15" name="Rectangle 14"/>
          <p:cNvSpPr/>
          <p:nvPr/>
        </p:nvSpPr>
        <p:spPr>
          <a:xfrm>
            <a:off x="8420326" y="2065245"/>
            <a:ext cx="237566" cy="369332"/>
          </a:xfrm>
          <a:prstGeom prst="rect">
            <a:avLst/>
          </a:prstGeom>
        </p:spPr>
        <p:txBody>
          <a:bodyPr wrap="none">
            <a:spAutoFit/>
          </a:bodyPr>
          <a:lstStyle/>
          <a:p>
            <a:r>
              <a:rPr lang="en-GB" dirty="0"/>
              <a:t> </a:t>
            </a:r>
          </a:p>
        </p:txBody>
      </p:sp>
      <p:sp>
        <p:nvSpPr>
          <p:cNvPr id="16" name="Rectangle 15"/>
          <p:cNvSpPr/>
          <p:nvPr/>
        </p:nvSpPr>
        <p:spPr>
          <a:xfrm>
            <a:off x="8420326" y="3314515"/>
            <a:ext cx="237566" cy="369332"/>
          </a:xfrm>
          <a:prstGeom prst="rect">
            <a:avLst/>
          </a:prstGeom>
        </p:spPr>
        <p:txBody>
          <a:bodyPr wrap="none">
            <a:spAutoFit/>
          </a:bodyPr>
          <a:lstStyle/>
          <a:p>
            <a:r>
              <a:rPr lang="en-GB" dirty="0"/>
              <a:t> </a:t>
            </a:r>
          </a:p>
        </p:txBody>
      </p:sp>
      <p:sp>
        <p:nvSpPr>
          <p:cNvPr id="17" name="Rectangle 16"/>
          <p:cNvSpPr/>
          <p:nvPr/>
        </p:nvSpPr>
        <p:spPr>
          <a:xfrm>
            <a:off x="8428872" y="3914247"/>
            <a:ext cx="237566" cy="369332"/>
          </a:xfrm>
          <a:prstGeom prst="rect">
            <a:avLst/>
          </a:prstGeom>
        </p:spPr>
        <p:txBody>
          <a:bodyPr wrap="none">
            <a:spAutoFit/>
          </a:bodyPr>
          <a:lstStyle/>
          <a:p>
            <a:r>
              <a:rPr lang="en-GB" dirty="0"/>
              <a:t> </a:t>
            </a:r>
          </a:p>
        </p:txBody>
      </p:sp>
      <p:sp>
        <p:nvSpPr>
          <p:cNvPr id="19" name="Rectangle 18"/>
          <p:cNvSpPr/>
          <p:nvPr/>
        </p:nvSpPr>
        <p:spPr>
          <a:xfrm>
            <a:off x="8430353" y="5993967"/>
            <a:ext cx="237566" cy="369332"/>
          </a:xfrm>
          <a:prstGeom prst="rect">
            <a:avLst/>
          </a:prstGeom>
        </p:spPr>
        <p:txBody>
          <a:bodyPr wrap="none">
            <a:spAutoFit/>
          </a:bodyPr>
          <a:lstStyle/>
          <a:p>
            <a:r>
              <a:rPr lang="en-GB" dirty="0"/>
              <a:t> </a:t>
            </a:r>
          </a:p>
        </p:txBody>
      </p:sp>
      <p:sp>
        <p:nvSpPr>
          <p:cNvPr id="22" name="TextBox 21"/>
          <p:cNvSpPr txBox="1"/>
          <p:nvPr/>
        </p:nvSpPr>
        <p:spPr>
          <a:xfrm>
            <a:off x="1748638" y="6465703"/>
            <a:ext cx="2165914"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w</a:t>
            </a:r>
            <a:r>
              <a:rPr lang="en-US" dirty="0" err="1" smtClean="0">
                <a:latin typeface="Arial" panose="020B0604020202020204" pitchFamily="34" charset="0"/>
                <a:cs typeface="Arial" panose="020B0604020202020204" pitchFamily="34" charset="0"/>
              </a:rPr>
              <a:t>holemeal</a:t>
            </a:r>
            <a:r>
              <a:rPr lang="en-US" dirty="0" smtClean="0">
                <a:latin typeface="Arial" panose="020B0604020202020204" pitchFamily="34" charset="0"/>
                <a:cs typeface="Arial" panose="020B0604020202020204" pitchFamily="34" charset="0"/>
              </a:rPr>
              <a:t> bread</a:t>
            </a:r>
            <a:endParaRPr lang="en-GB"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529" y="3499219"/>
            <a:ext cx="974220" cy="2966484"/>
          </a:xfrm>
          <a:prstGeom prst="rect">
            <a:avLst/>
          </a:prstGeom>
        </p:spPr>
      </p:pic>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5266" y="5426726"/>
            <a:ext cx="1513352" cy="1125934"/>
          </a:xfrm>
          <a:prstGeom prst="rect">
            <a:avLst/>
          </a:prstGeom>
        </p:spPr>
      </p:pic>
      <p:pic>
        <p:nvPicPr>
          <p:cNvPr id="30" name="Picture 29"/>
          <p:cNvPicPr>
            <a:picLocks noChangeAspect="1"/>
          </p:cNvPicPr>
          <p:nvPr/>
        </p:nvPicPr>
        <p:blipFill rotWithShape="1">
          <a:blip r:embed="rId4" cstate="screen">
            <a:extLst>
              <a:ext uri="{28A0092B-C50C-407E-A947-70E740481C1C}">
                <a14:useLocalDpi xmlns:a14="http://schemas.microsoft.com/office/drawing/2010/main"/>
              </a:ext>
            </a:extLst>
          </a:blip>
          <a:srcRect t="-5098"/>
          <a:stretch/>
        </p:blipFill>
        <p:spPr>
          <a:xfrm>
            <a:off x="3948156" y="4136164"/>
            <a:ext cx="1936560" cy="1256231"/>
          </a:xfrm>
          <a:prstGeom prst="rect">
            <a:avLst/>
          </a:prstGeom>
        </p:spPr>
      </p:pic>
      <p:pic>
        <p:nvPicPr>
          <p:cNvPr id="31" name="Picture 30"/>
          <p:cNvPicPr>
            <a:picLocks noChangeAspect="1"/>
          </p:cNvPicPr>
          <p:nvPr/>
        </p:nvPicPr>
        <p:blipFill>
          <a:blip r:embed="rId5">
            <a:duotone>
              <a:prstClr val="black"/>
              <a:schemeClr val="tx2">
                <a:tint val="45000"/>
                <a:satMod val="400000"/>
              </a:schemeClr>
            </a:duotone>
          </a:blip>
          <a:stretch>
            <a:fillRect/>
          </a:stretch>
        </p:blipFill>
        <p:spPr>
          <a:xfrm>
            <a:off x="2612120" y="5778315"/>
            <a:ext cx="438950" cy="725487"/>
          </a:xfrm>
          <a:prstGeom prst="rect">
            <a:avLst/>
          </a:prstGeom>
        </p:spPr>
      </p:pic>
      <p:sp>
        <p:nvSpPr>
          <p:cNvPr id="32" name="TextBox 31"/>
          <p:cNvSpPr txBox="1"/>
          <p:nvPr/>
        </p:nvSpPr>
        <p:spPr>
          <a:xfrm>
            <a:off x="230822" y="6503802"/>
            <a:ext cx="97758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150 ml</a:t>
            </a:r>
            <a:endParaRPr lang="en-GB"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6797" y="6178633"/>
            <a:ext cx="371049" cy="346914"/>
          </a:xfrm>
          <a:prstGeom prst="rect">
            <a:avLst/>
          </a:prstGeom>
        </p:spPr>
      </p:pic>
      <p:sp>
        <p:nvSpPr>
          <p:cNvPr id="34" name="Rectangle 33"/>
          <p:cNvSpPr/>
          <p:nvPr/>
        </p:nvSpPr>
        <p:spPr>
          <a:xfrm>
            <a:off x="7898210" y="3437167"/>
            <a:ext cx="421910" cy="369332"/>
          </a:xfrm>
          <a:prstGeom prst="rect">
            <a:avLst/>
          </a:prstGeom>
        </p:spPr>
        <p:txBody>
          <a:bodyPr wrap="none">
            <a:spAutoFit/>
          </a:bodyPr>
          <a:lstStyle/>
          <a:p>
            <a:r>
              <a:rPr lang="en-GB" dirty="0"/>
              <a:t> ✔</a:t>
            </a:r>
          </a:p>
        </p:txBody>
      </p:sp>
      <p:sp>
        <p:nvSpPr>
          <p:cNvPr id="35" name="Rectangle 34"/>
          <p:cNvSpPr/>
          <p:nvPr/>
        </p:nvSpPr>
        <p:spPr>
          <a:xfrm>
            <a:off x="7896712" y="4074693"/>
            <a:ext cx="421910" cy="369332"/>
          </a:xfrm>
          <a:prstGeom prst="rect">
            <a:avLst/>
          </a:prstGeom>
        </p:spPr>
        <p:txBody>
          <a:bodyPr wrap="none">
            <a:spAutoFit/>
          </a:bodyPr>
          <a:lstStyle/>
          <a:p>
            <a:r>
              <a:rPr lang="en-GB" dirty="0"/>
              <a:t> ✔</a:t>
            </a:r>
          </a:p>
        </p:txBody>
      </p:sp>
      <p:sp>
        <p:nvSpPr>
          <p:cNvPr id="36" name="Rectangle 35"/>
          <p:cNvSpPr/>
          <p:nvPr/>
        </p:nvSpPr>
        <p:spPr>
          <a:xfrm>
            <a:off x="7895355" y="4938193"/>
            <a:ext cx="421910" cy="369332"/>
          </a:xfrm>
          <a:prstGeom prst="rect">
            <a:avLst/>
          </a:prstGeom>
        </p:spPr>
        <p:txBody>
          <a:bodyPr wrap="none">
            <a:spAutoFit/>
          </a:bodyPr>
          <a:lstStyle/>
          <a:p>
            <a:r>
              <a:rPr lang="en-GB" dirty="0"/>
              <a:t> ✔</a:t>
            </a:r>
          </a:p>
        </p:txBody>
      </p:sp>
      <p:sp>
        <p:nvSpPr>
          <p:cNvPr id="37" name="Rectangle 36"/>
          <p:cNvSpPr/>
          <p:nvPr/>
        </p:nvSpPr>
        <p:spPr>
          <a:xfrm>
            <a:off x="7898210" y="5563303"/>
            <a:ext cx="421910" cy="369332"/>
          </a:xfrm>
          <a:prstGeom prst="rect">
            <a:avLst/>
          </a:prstGeom>
        </p:spPr>
        <p:txBody>
          <a:bodyPr wrap="none">
            <a:spAutoFit/>
          </a:bodyPr>
          <a:lstStyle/>
          <a:p>
            <a:r>
              <a:rPr lang="en-GB" dirty="0"/>
              <a:t> ✔</a:t>
            </a:r>
          </a:p>
        </p:txBody>
      </p:sp>
      <p:sp>
        <p:nvSpPr>
          <p:cNvPr id="38" name="Rectangle 37"/>
          <p:cNvSpPr/>
          <p:nvPr/>
        </p:nvSpPr>
        <p:spPr>
          <a:xfrm>
            <a:off x="7887674" y="1948557"/>
            <a:ext cx="421910" cy="369332"/>
          </a:xfrm>
          <a:prstGeom prst="rect">
            <a:avLst/>
          </a:prstGeom>
        </p:spPr>
        <p:txBody>
          <a:bodyPr wrap="none">
            <a:spAutoFit/>
          </a:bodyPr>
          <a:lstStyle/>
          <a:p>
            <a:r>
              <a:rPr lang="en-GB" dirty="0"/>
              <a:t> ✔</a:t>
            </a:r>
          </a:p>
        </p:txBody>
      </p:sp>
      <p:sp>
        <p:nvSpPr>
          <p:cNvPr id="39" name="Rounded Rectangle 38"/>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96510" y="4222913"/>
            <a:ext cx="1406737" cy="1519095"/>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26670" y="3918382"/>
            <a:ext cx="2207766" cy="1691794"/>
          </a:xfrm>
          <a:prstGeom prst="rect">
            <a:avLst/>
          </a:prstGeom>
        </p:spPr>
      </p:pic>
      <p:pic>
        <p:nvPicPr>
          <p:cNvPr id="24" name="Picture 23"/>
          <p:cNvPicPr>
            <a:picLocks noChangeAspect="1"/>
          </p:cNvPicPr>
          <p:nvPr/>
        </p:nvPicPr>
        <p:blipFill>
          <a:blip r:embed="rId5">
            <a:duotone>
              <a:prstClr val="black"/>
              <a:schemeClr val="tx2">
                <a:tint val="45000"/>
                <a:satMod val="400000"/>
              </a:schemeClr>
            </a:duotone>
          </a:blip>
          <a:stretch>
            <a:fillRect/>
          </a:stretch>
        </p:blipFill>
        <p:spPr>
          <a:xfrm rot="16200000">
            <a:off x="6047178" y="4548637"/>
            <a:ext cx="438950" cy="725487"/>
          </a:xfrm>
          <a:prstGeom prst="rect">
            <a:avLst/>
          </a:prstGeom>
        </p:spPr>
      </p:pic>
    </p:spTree>
    <p:extLst>
      <p:ext uri="{BB962C8B-B14F-4D97-AF65-F5344CB8AC3E}">
        <p14:creationId xmlns:p14="http://schemas.microsoft.com/office/powerpoint/2010/main" val="754667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60" y="1483618"/>
            <a:ext cx="9720000" cy="720000"/>
          </a:xfrm>
        </p:spPr>
        <p:txBody>
          <a:bodyPr/>
          <a:lstStyle/>
          <a:p>
            <a:r>
              <a:rPr lang="en-US" dirty="0" smtClean="0"/>
              <a:t>Missing items</a:t>
            </a:r>
            <a:endParaRPr lang="en-GB" dirty="0"/>
          </a:p>
        </p:txBody>
      </p:sp>
      <p:sp>
        <p:nvSpPr>
          <p:cNvPr id="3" name="Subtitle 2"/>
          <p:cNvSpPr>
            <a:spLocks noGrp="1"/>
          </p:cNvSpPr>
          <p:nvPr>
            <p:ph type="subTitle" idx="1"/>
          </p:nvPr>
        </p:nvSpPr>
        <p:spPr>
          <a:xfrm>
            <a:off x="928060" y="2374536"/>
            <a:ext cx="6592239" cy="3600000"/>
          </a:xfrm>
          <a:solidFill>
            <a:schemeClr val="bg1"/>
          </a:solidFill>
        </p:spPr>
        <p:txBody>
          <a:bodyPr/>
          <a:lstStyle/>
          <a:p>
            <a:pPr marL="0" indent="0">
              <a:buNone/>
            </a:pPr>
            <a:r>
              <a:rPr lang="en-US" dirty="0" smtClean="0"/>
              <a:t>What is missing from this lunchbox?</a:t>
            </a:r>
          </a:p>
          <a:p>
            <a:r>
              <a:rPr lang="en-GB" dirty="0" smtClean="0"/>
              <a:t>Egg sandwich with wholemeal bread, plain </a:t>
            </a:r>
            <a:r>
              <a:rPr lang="en-GB" dirty="0"/>
              <a:t>yogurt, </a:t>
            </a:r>
            <a:r>
              <a:rPr lang="en-GB" dirty="0" smtClean="0"/>
              <a:t>and carton </a:t>
            </a:r>
            <a:r>
              <a:rPr lang="en-GB" dirty="0"/>
              <a:t>of </a:t>
            </a:r>
            <a:r>
              <a:rPr lang="en-GB" dirty="0" smtClean="0"/>
              <a:t>milk. </a:t>
            </a:r>
          </a:p>
        </p:txBody>
      </p:sp>
      <p:sp>
        <p:nvSpPr>
          <p:cNvPr id="10" name="Rectangle 9"/>
          <p:cNvSpPr/>
          <p:nvPr/>
        </p:nvSpPr>
        <p:spPr>
          <a:xfrm>
            <a:off x="8420326" y="2065245"/>
            <a:ext cx="237566" cy="369332"/>
          </a:xfrm>
          <a:prstGeom prst="rect">
            <a:avLst/>
          </a:prstGeom>
        </p:spPr>
        <p:txBody>
          <a:bodyPr wrap="none">
            <a:spAutoFit/>
          </a:bodyPr>
          <a:lstStyle/>
          <a:p>
            <a:r>
              <a:rPr lang="en-GB" dirty="0"/>
              <a:t> </a:t>
            </a:r>
          </a:p>
        </p:txBody>
      </p:sp>
      <p:sp>
        <p:nvSpPr>
          <p:cNvPr id="11" name="Rectangle 10"/>
          <p:cNvSpPr/>
          <p:nvPr/>
        </p:nvSpPr>
        <p:spPr>
          <a:xfrm>
            <a:off x="8420326" y="3314515"/>
            <a:ext cx="237566" cy="369332"/>
          </a:xfrm>
          <a:prstGeom prst="rect">
            <a:avLst/>
          </a:prstGeom>
        </p:spPr>
        <p:txBody>
          <a:bodyPr wrap="none">
            <a:spAutoFit/>
          </a:bodyPr>
          <a:lstStyle/>
          <a:p>
            <a:r>
              <a:rPr lang="en-GB" dirty="0"/>
              <a:t> </a:t>
            </a:r>
          </a:p>
        </p:txBody>
      </p:sp>
      <p:sp>
        <p:nvSpPr>
          <p:cNvPr id="13" name="Rectangle 12"/>
          <p:cNvSpPr/>
          <p:nvPr/>
        </p:nvSpPr>
        <p:spPr>
          <a:xfrm>
            <a:off x="8428872" y="3914247"/>
            <a:ext cx="237566" cy="369332"/>
          </a:xfrm>
          <a:prstGeom prst="rect">
            <a:avLst/>
          </a:prstGeom>
        </p:spPr>
        <p:txBody>
          <a:bodyPr wrap="none">
            <a:spAutoFit/>
          </a:bodyPr>
          <a:lstStyle/>
          <a:p>
            <a:r>
              <a:rPr lang="en-GB" dirty="0"/>
              <a:t> </a:t>
            </a:r>
          </a:p>
        </p:txBody>
      </p:sp>
      <p:sp>
        <p:nvSpPr>
          <p:cNvPr id="14" name="Rectangle 13"/>
          <p:cNvSpPr/>
          <p:nvPr/>
        </p:nvSpPr>
        <p:spPr>
          <a:xfrm>
            <a:off x="8430353" y="5993967"/>
            <a:ext cx="237566" cy="369332"/>
          </a:xfrm>
          <a:prstGeom prst="rect">
            <a:avLst/>
          </a:prstGeom>
        </p:spPr>
        <p:txBody>
          <a:bodyPr wrap="none">
            <a:spAutoFit/>
          </a:bodyPr>
          <a:lstStyle/>
          <a:p>
            <a:r>
              <a:rPr lang="en-GB" dirty="0"/>
              <a:t> </a:t>
            </a:r>
          </a:p>
        </p:txBody>
      </p:sp>
      <p:sp>
        <p:nvSpPr>
          <p:cNvPr id="15" name="Rectangle 14"/>
          <p:cNvSpPr/>
          <p:nvPr/>
        </p:nvSpPr>
        <p:spPr>
          <a:xfrm>
            <a:off x="7898210" y="3437167"/>
            <a:ext cx="237566" cy="369332"/>
          </a:xfrm>
          <a:prstGeom prst="rect">
            <a:avLst/>
          </a:prstGeom>
        </p:spPr>
        <p:txBody>
          <a:bodyPr wrap="none">
            <a:spAutoFit/>
          </a:bodyPr>
          <a:lstStyle/>
          <a:p>
            <a:r>
              <a:rPr lang="en-GB" dirty="0"/>
              <a:t> </a:t>
            </a:r>
          </a:p>
        </p:txBody>
      </p:sp>
      <p:sp>
        <p:nvSpPr>
          <p:cNvPr id="16" name="Rectangle 15"/>
          <p:cNvSpPr/>
          <p:nvPr/>
        </p:nvSpPr>
        <p:spPr>
          <a:xfrm>
            <a:off x="7896712" y="4074693"/>
            <a:ext cx="421910" cy="369332"/>
          </a:xfrm>
          <a:prstGeom prst="rect">
            <a:avLst/>
          </a:prstGeom>
        </p:spPr>
        <p:txBody>
          <a:bodyPr wrap="none">
            <a:spAutoFit/>
          </a:bodyPr>
          <a:lstStyle/>
          <a:p>
            <a:r>
              <a:rPr lang="en-GB" dirty="0"/>
              <a:t> ✔</a:t>
            </a:r>
          </a:p>
        </p:txBody>
      </p:sp>
      <p:sp>
        <p:nvSpPr>
          <p:cNvPr id="19" name="Rectangle 18"/>
          <p:cNvSpPr/>
          <p:nvPr/>
        </p:nvSpPr>
        <p:spPr>
          <a:xfrm>
            <a:off x="7895355" y="4938193"/>
            <a:ext cx="421910" cy="369332"/>
          </a:xfrm>
          <a:prstGeom prst="rect">
            <a:avLst/>
          </a:prstGeom>
        </p:spPr>
        <p:txBody>
          <a:bodyPr wrap="none">
            <a:spAutoFit/>
          </a:bodyPr>
          <a:lstStyle/>
          <a:p>
            <a:r>
              <a:rPr lang="en-GB" dirty="0"/>
              <a:t> ✔</a:t>
            </a:r>
          </a:p>
        </p:txBody>
      </p:sp>
      <p:sp>
        <p:nvSpPr>
          <p:cNvPr id="20" name="Rectangle 19"/>
          <p:cNvSpPr/>
          <p:nvPr/>
        </p:nvSpPr>
        <p:spPr>
          <a:xfrm>
            <a:off x="7898210" y="5563303"/>
            <a:ext cx="421910" cy="369332"/>
          </a:xfrm>
          <a:prstGeom prst="rect">
            <a:avLst/>
          </a:prstGeom>
        </p:spPr>
        <p:txBody>
          <a:bodyPr wrap="none">
            <a:spAutoFit/>
          </a:bodyPr>
          <a:lstStyle/>
          <a:p>
            <a:r>
              <a:rPr lang="en-GB" dirty="0"/>
              <a:t> ✔</a:t>
            </a:r>
          </a:p>
        </p:txBody>
      </p:sp>
      <p:sp>
        <p:nvSpPr>
          <p:cNvPr id="21" name="Rectangle 20"/>
          <p:cNvSpPr/>
          <p:nvPr/>
        </p:nvSpPr>
        <p:spPr>
          <a:xfrm>
            <a:off x="7887674" y="1948557"/>
            <a:ext cx="421910" cy="369332"/>
          </a:xfrm>
          <a:prstGeom prst="rect">
            <a:avLst/>
          </a:prstGeom>
        </p:spPr>
        <p:txBody>
          <a:bodyPr wrap="none">
            <a:spAutoFit/>
          </a:bodyPr>
          <a:lstStyle/>
          <a:p>
            <a:r>
              <a:rPr lang="en-GB" dirty="0"/>
              <a:t> ✔</a:t>
            </a:r>
          </a:p>
        </p:txBody>
      </p:sp>
      <p:sp>
        <p:nvSpPr>
          <p:cNvPr id="22" name="Rounded Rectangle 21"/>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7775" y="4047779"/>
            <a:ext cx="1453976" cy="1743377"/>
          </a:xfrm>
          <a:prstGeom prst="rect">
            <a:avLst/>
          </a:prstGeom>
        </p:spPr>
      </p:pic>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7800" y="3773524"/>
            <a:ext cx="1166246" cy="1974445"/>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2001" y="4000767"/>
            <a:ext cx="2692118" cy="1795643"/>
          </a:xfrm>
          <a:prstGeom prst="rect">
            <a:avLst/>
          </a:prstGeom>
        </p:spPr>
      </p:pic>
    </p:spTree>
    <p:extLst>
      <p:ext uri="{BB962C8B-B14F-4D97-AF65-F5344CB8AC3E}">
        <p14:creationId xmlns:p14="http://schemas.microsoft.com/office/powerpoint/2010/main" val="339621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60" y="1483618"/>
            <a:ext cx="9720000" cy="720000"/>
          </a:xfrm>
        </p:spPr>
        <p:txBody>
          <a:bodyPr/>
          <a:lstStyle/>
          <a:p>
            <a:r>
              <a:rPr lang="en-US" dirty="0" smtClean="0"/>
              <a:t>Missing items</a:t>
            </a:r>
            <a:endParaRPr lang="en-GB" dirty="0"/>
          </a:p>
        </p:txBody>
      </p:sp>
      <p:sp>
        <p:nvSpPr>
          <p:cNvPr id="3" name="Subtitle 2"/>
          <p:cNvSpPr>
            <a:spLocks noGrp="1"/>
          </p:cNvSpPr>
          <p:nvPr>
            <p:ph type="subTitle" idx="1"/>
          </p:nvPr>
        </p:nvSpPr>
        <p:spPr>
          <a:xfrm>
            <a:off x="928060" y="2374536"/>
            <a:ext cx="6592239" cy="3600000"/>
          </a:xfrm>
          <a:solidFill>
            <a:schemeClr val="bg1"/>
          </a:solidFill>
        </p:spPr>
        <p:txBody>
          <a:bodyPr/>
          <a:lstStyle/>
          <a:p>
            <a:pPr marL="0" indent="0">
              <a:buNone/>
            </a:pPr>
            <a:r>
              <a:rPr lang="en-US" dirty="0" smtClean="0"/>
              <a:t>What is missing from this lunchbox?</a:t>
            </a:r>
          </a:p>
          <a:p>
            <a:r>
              <a:rPr lang="en-GB" dirty="0" smtClean="0"/>
              <a:t>Egg sandwich with wholemeal bread, plain </a:t>
            </a:r>
            <a:r>
              <a:rPr lang="en-GB" dirty="0"/>
              <a:t>yogurt, carton of </a:t>
            </a:r>
            <a:r>
              <a:rPr lang="en-GB" dirty="0" smtClean="0"/>
              <a:t>milk and carrot sticks. </a:t>
            </a:r>
          </a:p>
        </p:txBody>
      </p:sp>
      <p:sp>
        <p:nvSpPr>
          <p:cNvPr id="10" name="Rectangle 9"/>
          <p:cNvSpPr/>
          <p:nvPr/>
        </p:nvSpPr>
        <p:spPr>
          <a:xfrm>
            <a:off x="8420326" y="2065245"/>
            <a:ext cx="237566" cy="369332"/>
          </a:xfrm>
          <a:prstGeom prst="rect">
            <a:avLst/>
          </a:prstGeom>
        </p:spPr>
        <p:txBody>
          <a:bodyPr wrap="none">
            <a:spAutoFit/>
          </a:bodyPr>
          <a:lstStyle/>
          <a:p>
            <a:r>
              <a:rPr lang="en-GB" dirty="0"/>
              <a:t> </a:t>
            </a:r>
          </a:p>
        </p:txBody>
      </p:sp>
      <p:sp>
        <p:nvSpPr>
          <p:cNvPr id="11" name="Rectangle 10"/>
          <p:cNvSpPr/>
          <p:nvPr/>
        </p:nvSpPr>
        <p:spPr>
          <a:xfrm>
            <a:off x="8420326" y="3314515"/>
            <a:ext cx="237566" cy="369332"/>
          </a:xfrm>
          <a:prstGeom prst="rect">
            <a:avLst/>
          </a:prstGeom>
        </p:spPr>
        <p:txBody>
          <a:bodyPr wrap="none">
            <a:spAutoFit/>
          </a:bodyPr>
          <a:lstStyle/>
          <a:p>
            <a:r>
              <a:rPr lang="en-GB" dirty="0"/>
              <a:t> </a:t>
            </a:r>
          </a:p>
        </p:txBody>
      </p:sp>
      <p:sp>
        <p:nvSpPr>
          <p:cNvPr id="13" name="Rectangle 12"/>
          <p:cNvSpPr/>
          <p:nvPr/>
        </p:nvSpPr>
        <p:spPr>
          <a:xfrm>
            <a:off x="8428872" y="3914247"/>
            <a:ext cx="237566" cy="369332"/>
          </a:xfrm>
          <a:prstGeom prst="rect">
            <a:avLst/>
          </a:prstGeom>
        </p:spPr>
        <p:txBody>
          <a:bodyPr wrap="none">
            <a:spAutoFit/>
          </a:bodyPr>
          <a:lstStyle/>
          <a:p>
            <a:r>
              <a:rPr lang="en-GB" dirty="0"/>
              <a:t> </a:t>
            </a:r>
          </a:p>
        </p:txBody>
      </p:sp>
      <p:sp>
        <p:nvSpPr>
          <p:cNvPr id="14" name="Rectangle 13"/>
          <p:cNvSpPr/>
          <p:nvPr/>
        </p:nvSpPr>
        <p:spPr>
          <a:xfrm>
            <a:off x="8430353" y="5993967"/>
            <a:ext cx="237566" cy="369332"/>
          </a:xfrm>
          <a:prstGeom prst="rect">
            <a:avLst/>
          </a:prstGeom>
        </p:spPr>
        <p:txBody>
          <a:bodyPr wrap="none">
            <a:spAutoFit/>
          </a:bodyPr>
          <a:lstStyle/>
          <a:p>
            <a:r>
              <a:rPr lang="en-GB" dirty="0"/>
              <a:t> </a:t>
            </a:r>
          </a:p>
        </p:txBody>
      </p:sp>
      <p:sp>
        <p:nvSpPr>
          <p:cNvPr id="15" name="Rectangle 14"/>
          <p:cNvSpPr/>
          <p:nvPr/>
        </p:nvSpPr>
        <p:spPr>
          <a:xfrm>
            <a:off x="7898210" y="3437167"/>
            <a:ext cx="237566" cy="369332"/>
          </a:xfrm>
          <a:prstGeom prst="rect">
            <a:avLst/>
          </a:prstGeom>
        </p:spPr>
        <p:txBody>
          <a:bodyPr wrap="none">
            <a:spAutoFit/>
          </a:bodyPr>
          <a:lstStyle/>
          <a:p>
            <a:r>
              <a:rPr lang="en-GB" dirty="0"/>
              <a:t> </a:t>
            </a:r>
          </a:p>
        </p:txBody>
      </p:sp>
      <p:sp>
        <p:nvSpPr>
          <p:cNvPr id="16" name="Rectangle 15"/>
          <p:cNvSpPr/>
          <p:nvPr/>
        </p:nvSpPr>
        <p:spPr>
          <a:xfrm>
            <a:off x="7940572" y="4077718"/>
            <a:ext cx="369012" cy="369332"/>
          </a:xfrm>
          <a:prstGeom prst="rect">
            <a:avLst/>
          </a:prstGeom>
        </p:spPr>
        <p:txBody>
          <a:bodyPr wrap="none">
            <a:spAutoFit/>
          </a:bodyPr>
          <a:lstStyle/>
          <a:p>
            <a:r>
              <a:rPr lang="en-GB"/>
              <a:t>✔</a:t>
            </a:r>
            <a:endParaRPr lang="en-GB" dirty="0"/>
          </a:p>
        </p:txBody>
      </p:sp>
      <p:sp>
        <p:nvSpPr>
          <p:cNvPr id="19" name="Rectangle 18"/>
          <p:cNvSpPr/>
          <p:nvPr/>
        </p:nvSpPr>
        <p:spPr>
          <a:xfrm>
            <a:off x="7895355" y="4938193"/>
            <a:ext cx="421910" cy="369332"/>
          </a:xfrm>
          <a:prstGeom prst="rect">
            <a:avLst/>
          </a:prstGeom>
        </p:spPr>
        <p:txBody>
          <a:bodyPr wrap="none">
            <a:spAutoFit/>
          </a:bodyPr>
          <a:lstStyle/>
          <a:p>
            <a:r>
              <a:rPr lang="en-GB" dirty="0"/>
              <a:t> ✔</a:t>
            </a:r>
          </a:p>
        </p:txBody>
      </p:sp>
      <p:sp>
        <p:nvSpPr>
          <p:cNvPr id="20" name="Rectangle 19"/>
          <p:cNvSpPr/>
          <p:nvPr/>
        </p:nvSpPr>
        <p:spPr>
          <a:xfrm>
            <a:off x="7898210" y="5563303"/>
            <a:ext cx="421910" cy="369332"/>
          </a:xfrm>
          <a:prstGeom prst="rect">
            <a:avLst/>
          </a:prstGeom>
        </p:spPr>
        <p:txBody>
          <a:bodyPr wrap="none">
            <a:spAutoFit/>
          </a:bodyPr>
          <a:lstStyle/>
          <a:p>
            <a:r>
              <a:rPr lang="en-GB" dirty="0"/>
              <a:t> ✔</a:t>
            </a:r>
          </a:p>
        </p:txBody>
      </p:sp>
      <p:sp>
        <p:nvSpPr>
          <p:cNvPr id="21" name="Rectangle 20"/>
          <p:cNvSpPr/>
          <p:nvPr/>
        </p:nvSpPr>
        <p:spPr>
          <a:xfrm>
            <a:off x="7887674" y="1948557"/>
            <a:ext cx="421910" cy="369332"/>
          </a:xfrm>
          <a:prstGeom prst="rect">
            <a:avLst/>
          </a:prstGeom>
        </p:spPr>
        <p:txBody>
          <a:bodyPr wrap="none">
            <a:spAutoFit/>
          </a:bodyPr>
          <a:lstStyle/>
          <a:p>
            <a:r>
              <a:rPr lang="en-GB" dirty="0"/>
              <a:t> ✔</a:t>
            </a:r>
          </a:p>
        </p:txBody>
      </p:sp>
      <p:sp>
        <p:nvSpPr>
          <p:cNvPr id="22" name="Rounded Rectangle 21"/>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947495" y="3442850"/>
            <a:ext cx="369012" cy="369332"/>
          </a:xfrm>
          <a:prstGeom prst="rect">
            <a:avLst/>
          </a:prstGeom>
        </p:spPr>
        <p:txBody>
          <a:bodyPr wrap="none">
            <a:spAutoFit/>
          </a:bodyPr>
          <a:lstStyle/>
          <a:p>
            <a:r>
              <a:rPr lang="en-GB"/>
              <a:t>✔</a:t>
            </a:r>
            <a:endParaRPr lang="en-GB" dirty="0"/>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7775" y="4047779"/>
            <a:ext cx="1453976" cy="1743377"/>
          </a:xfrm>
          <a:prstGeom prst="rect">
            <a:avLst/>
          </a:prstGeom>
        </p:spPr>
      </p:pic>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7800" y="3773524"/>
            <a:ext cx="1166246" cy="1974445"/>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2001" y="4000767"/>
            <a:ext cx="2692118" cy="1795643"/>
          </a:xfrm>
          <a:prstGeom prst="rect">
            <a:avLst/>
          </a:prstGeom>
        </p:spPr>
      </p:pic>
      <p:pic>
        <p:nvPicPr>
          <p:cNvPr id="24" name="Picture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17740" y="5390417"/>
            <a:ext cx="1787076" cy="1127598"/>
          </a:xfrm>
          <a:prstGeom prst="rect">
            <a:avLst/>
          </a:prstGeom>
        </p:spPr>
      </p:pic>
    </p:spTree>
    <p:extLst>
      <p:ext uri="{BB962C8B-B14F-4D97-AF65-F5344CB8AC3E}">
        <p14:creationId xmlns:p14="http://schemas.microsoft.com/office/powerpoint/2010/main" val="3653646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060" y="1483618"/>
            <a:ext cx="9720000" cy="720000"/>
          </a:xfrm>
        </p:spPr>
        <p:txBody>
          <a:bodyPr/>
          <a:lstStyle/>
          <a:p>
            <a:r>
              <a:rPr lang="en-US" dirty="0" smtClean="0"/>
              <a:t>Missing items</a:t>
            </a:r>
            <a:endParaRPr lang="en-GB" dirty="0"/>
          </a:p>
        </p:txBody>
      </p:sp>
      <p:sp>
        <p:nvSpPr>
          <p:cNvPr id="3" name="Subtitle 2"/>
          <p:cNvSpPr>
            <a:spLocks noGrp="1"/>
          </p:cNvSpPr>
          <p:nvPr>
            <p:ph type="subTitle" idx="1"/>
          </p:nvPr>
        </p:nvSpPr>
        <p:spPr>
          <a:xfrm>
            <a:off x="902422" y="2374536"/>
            <a:ext cx="6609331" cy="3600000"/>
          </a:xfrm>
          <a:solidFill>
            <a:schemeClr val="bg1"/>
          </a:solidFill>
        </p:spPr>
        <p:txBody>
          <a:bodyPr/>
          <a:lstStyle/>
          <a:p>
            <a:pPr marL="0" indent="0">
              <a:buNone/>
            </a:pPr>
            <a:r>
              <a:rPr lang="en-US" dirty="0" smtClean="0"/>
              <a:t>What </a:t>
            </a:r>
            <a:r>
              <a:rPr lang="en-US" dirty="0"/>
              <a:t>is missing from this lunchbox?</a:t>
            </a:r>
          </a:p>
          <a:p>
            <a:pPr marL="0" indent="0">
              <a:buNone/>
            </a:pPr>
            <a:endParaRPr lang="en-US" dirty="0"/>
          </a:p>
          <a:p>
            <a:r>
              <a:rPr lang="en-US" dirty="0"/>
              <a:t>Tortilla wrap with chicken and vegetables, celery sticks with hummus, cheese </a:t>
            </a:r>
            <a:r>
              <a:rPr lang="en-US" dirty="0" smtClean="0"/>
              <a:t>triangle and melon.</a:t>
            </a:r>
            <a:endParaRPr lang="en-GB" dirty="0"/>
          </a:p>
        </p:txBody>
      </p:sp>
      <p:sp>
        <p:nvSpPr>
          <p:cNvPr id="11" name="Rectangle 10"/>
          <p:cNvSpPr/>
          <p:nvPr/>
        </p:nvSpPr>
        <p:spPr>
          <a:xfrm>
            <a:off x="8420326" y="2065245"/>
            <a:ext cx="237566" cy="369332"/>
          </a:xfrm>
          <a:prstGeom prst="rect">
            <a:avLst/>
          </a:prstGeom>
        </p:spPr>
        <p:txBody>
          <a:bodyPr wrap="none">
            <a:spAutoFit/>
          </a:bodyPr>
          <a:lstStyle/>
          <a:p>
            <a:r>
              <a:rPr lang="en-GB" dirty="0"/>
              <a:t> </a:t>
            </a:r>
          </a:p>
        </p:txBody>
      </p:sp>
      <p:sp>
        <p:nvSpPr>
          <p:cNvPr id="12" name="Rectangle 11"/>
          <p:cNvSpPr/>
          <p:nvPr/>
        </p:nvSpPr>
        <p:spPr>
          <a:xfrm>
            <a:off x="8420326" y="3314515"/>
            <a:ext cx="237566" cy="369332"/>
          </a:xfrm>
          <a:prstGeom prst="rect">
            <a:avLst/>
          </a:prstGeom>
        </p:spPr>
        <p:txBody>
          <a:bodyPr wrap="none">
            <a:spAutoFit/>
          </a:bodyPr>
          <a:lstStyle/>
          <a:p>
            <a:r>
              <a:rPr lang="en-GB" dirty="0"/>
              <a:t> </a:t>
            </a:r>
          </a:p>
        </p:txBody>
      </p:sp>
      <p:sp>
        <p:nvSpPr>
          <p:cNvPr id="13" name="Rectangle 12"/>
          <p:cNvSpPr/>
          <p:nvPr/>
        </p:nvSpPr>
        <p:spPr>
          <a:xfrm>
            <a:off x="8428872" y="3914247"/>
            <a:ext cx="237566" cy="369332"/>
          </a:xfrm>
          <a:prstGeom prst="rect">
            <a:avLst/>
          </a:prstGeom>
        </p:spPr>
        <p:txBody>
          <a:bodyPr wrap="none">
            <a:spAutoFit/>
          </a:bodyPr>
          <a:lstStyle/>
          <a:p>
            <a:r>
              <a:rPr lang="en-GB" dirty="0"/>
              <a:t> </a:t>
            </a:r>
          </a:p>
        </p:txBody>
      </p:sp>
      <p:sp>
        <p:nvSpPr>
          <p:cNvPr id="14" name="Rectangle 13"/>
          <p:cNvSpPr/>
          <p:nvPr/>
        </p:nvSpPr>
        <p:spPr>
          <a:xfrm>
            <a:off x="8430353" y="5993967"/>
            <a:ext cx="237566" cy="369332"/>
          </a:xfrm>
          <a:prstGeom prst="rect">
            <a:avLst/>
          </a:prstGeom>
        </p:spPr>
        <p:txBody>
          <a:bodyPr wrap="none">
            <a:spAutoFit/>
          </a:bodyPr>
          <a:lstStyle/>
          <a:p>
            <a:r>
              <a:rPr lang="en-GB" dirty="0"/>
              <a:t> </a:t>
            </a:r>
          </a:p>
        </p:txBody>
      </p:sp>
      <p:sp>
        <p:nvSpPr>
          <p:cNvPr id="15" name="Rectangle 14"/>
          <p:cNvSpPr/>
          <p:nvPr/>
        </p:nvSpPr>
        <p:spPr>
          <a:xfrm>
            <a:off x="7898210" y="3437167"/>
            <a:ext cx="421910" cy="369332"/>
          </a:xfrm>
          <a:prstGeom prst="rect">
            <a:avLst/>
          </a:prstGeom>
        </p:spPr>
        <p:txBody>
          <a:bodyPr wrap="none">
            <a:spAutoFit/>
          </a:bodyPr>
          <a:lstStyle/>
          <a:p>
            <a:r>
              <a:rPr lang="en-GB" dirty="0"/>
              <a:t> ✔</a:t>
            </a:r>
          </a:p>
        </p:txBody>
      </p:sp>
      <p:sp>
        <p:nvSpPr>
          <p:cNvPr id="16" name="Rectangle 15"/>
          <p:cNvSpPr/>
          <p:nvPr/>
        </p:nvSpPr>
        <p:spPr>
          <a:xfrm>
            <a:off x="7896712" y="4074693"/>
            <a:ext cx="421910" cy="369332"/>
          </a:xfrm>
          <a:prstGeom prst="rect">
            <a:avLst/>
          </a:prstGeom>
        </p:spPr>
        <p:txBody>
          <a:bodyPr wrap="none">
            <a:spAutoFit/>
          </a:bodyPr>
          <a:lstStyle/>
          <a:p>
            <a:r>
              <a:rPr lang="en-GB" dirty="0"/>
              <a:t> ✔</a:t>
            </a:r>
          </a:p>
        </p:txBody>
      </p:sp>
      <p:sp>
        <p:nvSpPr>
          <p:cNvPr id="17" name="Rectangle 16"/>
          <p:cNvSpPr/>
          <p:nvPr/>
        </p:nvSpPr>
        <p:spPr>
          <a:xfrm>
            <a:off x="7895355" y="4938193"/>
            <a:ext cx="421910" cy="369332"/>
          </a:xfrm>
          <a:prstGeom prst="rect">
            <a:avLst/>
          </a:prstGeom>
        </p:spPr>
        <p:txBody>
          <a:bodyPr wrap="none">
            <a:spAutoFit/>
          </a:bodyPr>
          <a:lstStyle/>
          <a:p>
            <a:r>
              <a:rPr lang="en-GB" dirty="0"/>
              <a:t> ✔</a:t>
            </a:r>
          </a:p>
        </p:txBody>
      </p:sp>
      <p:sp>
        <p:nvSpPr>
          <p:cNvPr id="18" name="Rectangle 17"/>
          <p:cNvSpPr/>
          <p:nvPr/>
        </p:nvSpPr>
        <p:spPr>
          <a:xfrm>
            <a:off x="7898210" y="5563303"/>
            <a:ext cx="237566" cy="369332"/>
          </a:xfrm>
          <a:prstGeom prst="rect">
            <a:avLst/>
          </a:prstGeom>
        </p:spPr>
        <p:txBody>
          <a:bodyPr wrap="none">
            <a:spAutoFit/>
          </a:bodyPr>
          <a:lstStyle/>
          <a:p>
            <a:r>
              <a:rPr lang="en-GB" dirty="0"/>
              <a:t> </a:t>
            </a:r>
          </a:p>
        </p:txBody>
      </p:sp>
      <p:sp>
        <p:nvSpPr>
          <p:cNvPr id="19" name="Rectangle 18"/>
          <p:cNvSpPr/>
          <p:nvPr/>
        </p:nvSpPr>
        <p:spPr>
          <a:xfrm>
            <a:off x="7887674" y="1948557"/>
            <a:ext cx="421910" cy="369332"/>
          </a:xfrm>
          <a:prstGeom prst="rect">
            <a:avLst/>
          </a:prstGeom>
        </p:spPr>
        <p:txBody>
          <a:bodyPr wrap="none">
            <a:spAutoFit/>
          </a:bodyPr>
          <a:lstStyle/>
          <a:p>
            <a:r>
              <a:rPr lang="en-GB" dirty="0"/>
              <a:t> ✔</a:t>
            </a:r>
          </a:p>
        </p:txBody>
      </p:sp>
      <p:sp>
        <p:nvSpPr>
          <p:cNvPr id="20" name="Rounded Rectangle 19"/>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257" y="4495676"/>
            <a:ext cx="3048000" cy="2033016"/>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9823" y="3815700"/>
            <a:ext cx="1368434" cy="101811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4407" y="3815700"/>
            <a:ext cx="2068242" cy="1378290"/>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55968">
            <a:off x="3533161" y="5127351"/>
            <a:ext cx="1803659" cy="1427976"/>
          </a:xfrm>
          <a:prstGeom prst="rect">
            <a:avLst/>
          </a:prstGeom>
        </p:spPr>
      </p:pic>
    </p:spTree>
    <p:extLst>
      <p:ext uri="{BB962C8B-B14F-4D97-AF65-F5344CB8AC3E}">
        <p14:creationId xmlns:p14="http://schemas.microsoft.com/office/powerpoint/2010/main" val="83561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060" y="1483618"/>
            <a:ext cx="9720000" cy="720000"/>
          </a:xfrm>
        </p:spPr>
        <p:txBody>
          <a:bodyPr/>
          <a:lstStyle/>
          <a:p>
            <a:r>
              <a:rPr lang="en-US" dirty="0" smtClean="0"/>
              <a:t>Missing items</a:t>
            </a:r>
            <a:endParaRPr lang="en-GB" dirty="0"/>
          </a:p>
        </p:txBody>
      </p:sp>
      <p:sp>
        <p:nvSpPr>
          <p:cNvPr id="3" name="Subtitle 2"/>
          <p:cNvSpPr>
            <a:spLocks noGrp="1"/>
          </p:cNvSpPr>
          <p:nvPr>
            <p:ph type="subTitle" idx="1"/>
          </p:nvPr>
        </p:nvSpPr>
        <p:spPr>
          <a:xfrm>
            <a:off x="906407" y="2374536"/>
            <a:ext cx="6978332" cy="3600000"/>
          </a:xfrm>
          <a:solidFill>
            <a:schemeClr val="bg1"/>
          </a:solidFill>
        </p:spPr>
        <p:txBody>
          <a:bodyPr/>
          <a:lstStyle/>
          <a:p>
            <a:pPr marL="0" indent="0">
              <a:buNone/>
            </a:pPr>
            <a:r>
              <a:rPr lang="en-US" dirty="0" smtClean="0"/>
              <a:t>What </a:t>
            </a:r>
            <a:r>
              <a:rPr lang="en-US" dirty="0"/>
              <a:t>is missing from this lunchbox?</a:t>
            </a:r>
          </a:p>
          <a:p>
            <a:pPr marL="0" indent="0">
              <a:buNone/>
            </a:pPr>
            <a:endParaRPr lang="en-US" dirty="0"/>
          </a:p>
          <a:p>
            <a:r>
              <a:rPr lang="en-US" dirty="0" smtClean="0"/>
              <a:t>Tortilla wrap with chicken and vegetables, celery sticks with hummus, cheese triangle, melon and a bottle of water. </a:t>
            </a:r>
            <a:endParaRPr lang="en-GB" dirty="0"/>
          </a:p>
        </p:txBody>
      </p:sp>
      <p:sp>
        <p:nvSpPr>
          <p:cNvPr id="11" name="Rectangle 10"/>
          <p:cNvSpPr/>
          <p:nvPr/>
        </p:nvSpPr>
        <p:spPr>
          <a:xfrm>
            <a:off x="8384253" y="2065245"/>
            <a:ext cx="237566" cy="369332"/>
          </a:xfrm>
          <a:prstGeom prst="rect">
            <a:avLst/>
          </a:prstGeom>
        </p:spPr>
        <p:txBody>
          <a:bodyPr wrap="none">
            <a:spAutoFit/>
          </a:bodyPr>
          <a:lstStyle/>
          <a:p>
            <a:r>
              <a:rPr lang="en-GB" dirty="0"/>
              <a:t> </a:t>
            </a:r>
          </a:p>
        </p:txBody>
      </p:sp>
      <p:sp>
        <p:nvSpPr>
          <p:cNvPr id="13" name="Rectangle 12"/>
          <p:cNvSpPr/>
          <p:nvPr/>
        </p:nvSpPr>
        <p:spPr>
          <a:xfrm>
            <a:off x="8384253" y="3922244"/>
            <a:ext cx="237566" cy="369332"/>
          </a:xfrm>
          <a:prstGeom prst="rect">
            <a:avLst/>
          </a:prstGeom>
        </p:spPr>
        <p:txBody>
          <a:bodyPr wrap="none">
            <a:spAutoFit/>
          </a:bodyPr>
          <a:lstStyle/>
          <a:p>
            <a:r>
              <a:rPr lang="en-GB" dirty="0"/>
              <a:t> </a:t>
            </a:r>
          </a:p>
        </p:txBody>
      </p:sp>
      <p:sp>
        <p:nvSpPr>
          <p:cNvPr id="14" name="Rectangle 13"/>
          <p:cNvSpPr/>
          <p:nvPr/>
        </p:nvSpPr>
        <p:spPr>
          <a:xfrm>
            <a:off x="8375707" y="4945222"/>
            <a:ext cx="237566" cy="369332"/>
          </a:xfrm>
          <a:prstGeom prst="rect">
            <a:avLst/>
          </a:prstGeom>
        </p:spPr>
        <p:txBody>
          <a:bodyPr wrap="none">
            <a:spAutoFit/>
          </a:bodyPr>
          <a:lstStyle/>
          <a:p>
            <a:r>
              <a:rPr lang="en-GB" dirty="0"/>
              <a:t> </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257" y="4495676"/>
            <a:ext cx="3048000" cy="2033016"/>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9823" y="3815700"/>
            <a:ext cx="1368434" cy="1018115"/>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4407" y="3815700"/>
            <a:ext cx="2068242" cy="1378290"/>
          </a:xfrm>
          <a:prstGeom prst="rect">
            <a:avLst/>
          </a:prstGeom>
        </p:spPr>
      </p:pic>
      <p:sp>
        <p:nvSpPr>
          <p:cNvPr id="22" name="Rectangle 21"/>
          <p:cNvSpPr/>
          <p:nvPr/>
        </p:nvSpPr>
        <p:spPr>
          <a:xfrm>
            <a:off x="8420326" y="2065245"/>
            <a:ext cx="237566" cy="369332"/>
          </a:xfrm>
          <a:prstGeom prst="rect">
            <a:avLst/>
          </a:prstGeom>
        </p:spPr>
        <p:txBody>
          <a:bodyPr wrap="none">
            <a:spAutoFit/>
          </a:bodyPr>
          <a:lstStyle/>
          <a:p>
            <a:r>
              <a:rPr lang="en-GB" dirty="0"/>
              <a:t> </a:t>
            </a:r>
          </a:p>
        </p:txBody>
      </p:sp>
      <p:sp>
        <p:nvSpPr>
          <p:cNvPr id="23" name="Rectangle 22"/>
          <p:cNvSpPr/>
          <p:nvPr/>
        </p:nvSpPr>
        <p:spPr>
          <a:xfrm>
            <a:off x="8420326" y="3314515"/>
            <a:ext cx="237566" cy="369332"/>
          </a:xfrm>
          <a:prstGeom prst="rect">
            <a:avLst/>
          </a:prstGeom>
        </p:spPr>
        <p:txBody>
          <a:bodyPr wrap="none">
            <a:spAutoFit/>
          </a:bodyPr>
          <a:lstStyle/>
          <a:p>
            <a:r>
              <a:rPr lang="en-GB" dirty="0"/>
              <a:t> </a:t>
            </a:r>
          </a:p>
        </p:txBody>
      </p:sp>
      <p:sp>
        <p:nvSpPr>
          <p:cNvPr id="24" name="Rectangle 23"/>
          <p:cNvSpPr/>
          <p:nvPr/>
        </p:nvSpPr>
        <p:spPr>
          <a:xfrm>
            <a:off x="8428872" y="3914247"/>
            <a:ext cx="237566" cy="369332"/>
          </a:xfrm>
          <a:prstGeom prst="rect">
            <a:avLst/>
          </a:prstGeom>
        </p:spPr>
        <p:txBody>
          <a:bodyPr wrap="none">
            <a:spAutoFit/>
          </a:bodyPr>
          <a:lstStyle/>
          <a:p>
            <a:r>
              <a:rPr lang="en-GB" dirty="0"/>
              <a:t> </a:t>
            </a:r>
          </a:p>
        </p:txBody>
      </p:sp>
      <p:sp>
        <p:nvSpPr>
          <p:cNvPr id="25" name="Rectangle 24"/>
          <p:cNvSpPr/>
          <p:nvPr/>
        </p:nvSpPr>
        <p:spPr>
          <a:xfrm>
            <a:off x="8430353" y="5993967"/>
            <a:ext cx="237566" cy="369332"/>
          </a:xfrm>
          <a:prstGeom prst="rect">
            <a:avLst/>
          </a:prstGeom>
        </p:spPr>
        <p:txBody>
          <a:bodyPr wrap="none">
            <a:spAutoFit/>
          </a:bodyPr>
          <a:lstStyle/>
          <a:p>
            <a:r>
              <a:rPr lang="en-GB" dirty="0"/>
              <a:t> </a:t>
            </a:r>
          </a:p>
        </p:txBody>
      </p:sp>
      <p:sp>
        <p:nvSpPr>
          <p:cNvPr id="26" name="Rectangle 25"/>
          <p:cNvSpPr/>
          <p:nvPr/>
        </p:nvSpPr>
        <p:spPr>
          <a:xfrm>
            <a:off x="7898210" y="3437167"/>
            <a:ext cx="421910" cy="369332"/>
          </a:xfrm>
          <a:prstGeom prst="rect">
            <a:avLst/>
          </a:prstGeom>
        </p:spPr>
        <p:txBody>
          <a:bodyPr wrap="none">
            <a:spAutoFit/>
          </a:bodyPr>
          <a:lstStyle/>
          <a:p>
            <a:r>
              <a:rPr lang="en-GB" dirty="0"/>
              <a:t> ✔</a:t>
            </a:r>
          </a:p>
        </p:txBody>
      </p:sp>
      <p:sp>
        <p:nvSpPr>
          <p:cNvPr id="27" name="Rectangle 26"/>
          <p:cNvSpPr/>
          <p:nvPr/>
        </p:nvSpPr>
        <p:spPr>
          <a:xfrm>
            <a:off x="7896712" y="4074693"/>
            <a:ext cx="421910" cy="369332"/>
          </a:xfrm>
          <a:prstGeom prst="rect">
            <a:avLst/>
          </a:prstGeom>
        </p:spPr>
        <p:txBody>
          <a:bodyPr wrap="none">
            <a:spAutoFit/>
          </a:bodyPr>
          <a:lstStyle/>
          <a:p>
            <a:r>
              <a:rPr lang="en-GB" dirty="0"/>
              <a:t> ✔</a:t>
            </a:r>
          </a:p>
        </p:txBody>
      </p:sp>
      <p:sp>
        <p:nvSpPr>
          <p:cNvPr id="28" name="Rectangle 27"/>
          <p:cNvSpPr/>
          <p:nvPr/>
        </p:nvSpPr>
        <p:spPr>
          <a:xfrm>
            <a:off x="7895355" y="4938193"/>
            <a:ext cx="421910" cy="369332"/>
          </a:xfrm>
          <a:prstGeom prst="rect">
            <a:avLst/>
          </a:prstGeom>
        </p:spPr>
        <p:txBody>
          <a:bodyPr wrap="none">
            <a:spAutoFit/>
          </a:bodyPr>
          <a:lstStyle/>
          <a:p>
            <a:r>
              <a:rPr lang="en-GB" dirty="0"/>
              <a:t> ✔</a:t>
            </a:r>
          </a:p>
        </p:txBody>
      </p:sp>
      <p:sp>
        <p:nvSpPr>
          <p:cNvPr id="29" name="Rectangle 28"/>
          <p:cNvSpPr/>
          <p:nvPr/>
        </p:nvSpPr>
        <p:spPr>
          <a:xfrm>
            <a:off x="7898210" y="5563303"/>
            <a:ext cx="421910" cy="369332"/>
          </a:xfrm>
          <a:prstGeom prst="rect">
            <a:avLst/>
          </a:prstGeom>
        </p:spPr>
        <p:txBody>
          <a:bodyPr wrap="none">
            <a:spAutoFit/>
          </a:bodyPr>
          <a:lstStyle/>
          <a:p>
            <a:r>
              <a:rPr lang="en-GB" dirty="0"/>
              <a:t> ✔</a:t>
            </a:r>
          </a:p>
        </p:txBody>
      </p:sp>
      <p:sp>
        <p:nvSpPr>
          <p:cNvPr id="30" name="Rectangle 29"/>
          <p:cNvSpPr/>
          <p:nvPr/>
        </p:nvSpPr>
        <p:spPr>
          <a:xfrm>
            <a:off x="7887674" y="1948557"/>
            <a:ext cx="421910" cy="369332"/>
          </a:xfrm>
          <a:prstGeom prst="rect">
            <a:avLst/>
          </a:prstGeom>
        </p:spPr>
        <p:txBody>
          <a:bodyPr wrap="none">
            <a:spAutoFit/>
          </a:bodyPr>
          <a:lstStyle/>
          <a:p>
            <a:r>
              <a:rPr lang="en-GB" dirty="0"/>
              <a:t> ✔</a:t>
            </a:r>
          </a:p>
        </p:txBody>
      </p:sp>
      <p:sp>
        <p:nvSpPr>
          <p:cNvPr id="31" name="Rounded Rectangle 30"/>
          <p:cNvSpPr/>
          <p:nvPr/>
        </p:nvSpPr>
        <p:spPr>
          <a:xfrm>
            <a:off x="7944560" y="1585208"/>
            <a:ext cx="2959654" cy="485401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947495" y="1589518"/>
            <a:ext cx="2896898" cy="612475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Lunchbox checklist </a:t>
            </a:r>
          </a:p>
          <a:p>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Base meal on starchy food, e.g. potatoes, bread, rice, pasta and other starchy carbohydrates. Choose wholegrain or higher </a:t>
            </a:r>
            <a:r>
              <a:rPr lang="en-US" sz="1400" dirty="0" err="1" smtClean="0">
                <a:latin typeface="Arial" panose="020B0604020202020204" pitchFamily="34" charset="0"/>
                <a:cs typeface="Arial" panose="020B0604020202020204" pitchFamily="34" charset="0"/>
              </a:rPr>
              <a:t>fibre</a:t>
            </a:r>
            <a:r>
              <a:rPr lang="en-US" sz="1400" dirty="0" smtClean="0">
                <a:latin typeface="Arial" panose="020B0604020202020204" pitchFamily="34" charset="0"/>
                <a:cs typeface="Arial" panose="020B0604020202020204" pitchFamily="34" charset="0"/>
              </a:rPr>
              <a:t> versions when possible!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plenty of fruit and vegetables – aim for a variety!</a:t>
            </a:r>
          </a:p>
          <a:p>
            <a:pPr marL="285750" indent="-285750">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portion of beans, pulses, fish, eggs, meat and other proteins.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Add a dairy food or calcium fortified dairy alternative.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Include a drink, e.g. water semi-skimmed milk or 1% milk.</a:t>
            </a: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55968">
            <a:off x="3533161" y="5127351"/>
            <a:ext cx="1803659" cy="1427976"/>
          </a:xfrm>
          <a:prstGeom prst="rect">
            <a:avLst/>
          </a:prstGeom>
        </p:spPr>
      </p:pic>
      <p:pic>
        <p:nvPicPr>
          <p:cNvPr id="34" name="Picture 4" descr="Blue Tumbler on Floo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65615" y="3967685"/>
            <a:ext cx="907044" cy="237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56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lunchbox</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www.nutrition.org.uk</a:t>
            </a:r>
            <a:endParaRPr lang="en-GB" sz="3600" dirty="0"/>
          </a:p>
        </p:txBody>
      </p:sp>
    </p:spTree>
    <p:extLst>
      <p:ext uri="{BB962C8B-B14F-4D97-AF65-F5344CB8AC3E}">
        <p14:creationId xmlns:p14="http://schemas.microsoft.com/office/powerpoint/2010/main" val="259053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241543"/>
            <a:ext cx="9720000" cy="720000"/>
          </a:xfrm>
        </p:spPr>
        <p:txBody>
          <a:bodyPr/>
          <a:lstStyle/>
          <a:p>
            <a:r>
              <a:rPr lang="en-US" dirty="0" smtClean="0"/>
              <a:t>The </a:t>
            </a:r>
            <a:r>
              <a:rPr lang="en-US" dirty="0" err="1" smtClean="0"/>
              <a:t>Eatwell</a:t>
            </a:r>
            <a:r>
              <a:rPr lang="en-US" dirty="0" smtClean="0"/>
              <a:t> guide</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4473" y="1957760"/>
            <a:ext cx="5789261" cy="4209193"/>
          </a:xfrm>
          <a:prstGeom prst="rect">
            <a:avLst/>
          </a:prstGeom>
        </p:spPr>
      </p:pic>
      <p:sp>
        <p:nvSpPr>
          <p:cNvPr id="8" name="Subtitle 2"/>
          <p:cNvSpPr>
            <a:spLocks noGrp="1"/>
          </p:cNvSpPr>
          <p:nvPr>
            <p:ph type="subTitle" idx="1"/>
          </p:nvPr>
        </p:nvSpPr>
        <p:spPr>
          <a:xfrm>
            <a:off x="955629" y="2429684"/>
            <a:ext cx="4428221" cy="3600000"/>
          </a:xfrm>
        </p:spPr>
        <p:txBody>
          <a:bodyPr/>
          <a:lstStyle/>
          <a:p>
            <a:r>
              <a:rPr lang="en-US" dirty="0" smtClean="0"/>
              <a:t>A healthy, balanced lunchbox should be based on the principles of the </a:t>
            </a:r>
            <a:r>
              <a:rPr lang="en-US" dirty="0" err="1" smtClean="0">
                <a:hlinkClick r:id="rId3"/>
              </a:rPr>
              <a:t>Eatwell</a:t>
            </a:r>
            <a:r>
              <a:rPr lang="en-US" dirty="0" smtClean="0">
                <a:hlinkClick r:id="rId3"/>
              </a:rPr>
              <a:t> Guide</a:t>
            </a:r>
            <a:r>
              <a:rPr lang="en-US" dirty="0" smtClean="0"/>
              <a:t>, the UK’s healthy eating model. The Guide shows the proportions in which different types of foods are need to have a well-balanced and healthy diet. </a:t>
            </a:r>
            <a:endParaRPr lang="en-US" dirty="0"/>
          </a:p>
          <a:p>
            <a:r>
              <a:rPr lang="en-US" dirty="0" smtClean="0"/>
              <a:t>The </a:t>
            </a:r>
            <a:r>
              <a:rPr lang="en-US" dirty="0" err="1" smtClean="0"/>
              <a:t>Eatwell</a:t>
            </a:r>
            <a:r>
              <a:rPr lang="en-US" dirty="0" smtClean="0"/>
              <a:t> Guide applies to all children from the age of five. </a:t>
            </a:r>
          </a:p>
          <a:p>
            <a:r>
              <a:rPr lang="en-GB" dirty="0"/>
              <a:t>Children aged between two and five should gradually begin to eat the same foods as the rest of the family, in the proportions shown in the </a:t>
            </a:r>
            <a:r>
              <a:rPr lang="en-GB" dirty="0" err="1"/>
              <a:t>Eatwell</a:t>
            </a:r>
            <a:r>
              <a:rPr lang="en-GB" dirty="0"/>
              <a:t> Guide</a:t>
            </a:r>
            <a:r>
              <a:rPr lang="en-GB" dirty="0" smtClean="0"/>
              <a:t>.</a:t>
            </a:r>
          </a:p>
        </p:txBody>
      </p:sp>
    </p:spTree>
    <p:extLst>
      <p:ext uri="{BB962C8B-B14F-4D97-AF65-F5344CB8AC3E}">
        <p14:creationId xmlns:p14="http://schemas.microsoft.com/office/powerpoint/2010/main" val="303524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6410" y="1961543"/>
            <a:ext cx="6180109" cy="4493366"/>
          </a:xfrm>
          <a:prstGeom prst="rect">
            <a:avLst/>
          </a:prstGeom>
        </p:spPr>
      </p:pic>
      <p:sp>
        <p:nvSpPr>
          <p:cNvPr id="5" name="Rounded Rectangle 4"/>
          <p:cNvSpPr/>
          <p:nvPr/>
        </p:nvSpPr>
        <p:spPr>
          <a:xfrm>
            <a:off x="8022484" y="1854437"/>
            <a:ext cx="2959654" cy="4600472"/>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059277" y="1854437"/>
            <a:ext cx="2869122"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healthy, balanced lunchbox should be based on the principles of the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Eatwell</a:t>
            </a:r>
            <a:r>
              <a:rPr kumimoji="0" lang="en-US" sz="12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Guide and</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should include: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Starchy carbohydrates, e.g. potatoes, bread, rice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pasta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hoose wholegrain or higher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fibre</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versions when possible!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Plenty of fruit and vegetables – aim for a variety!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portion of beans, pulses, fish, eggs, meat and other proteins.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dairy food or calcium fortified dairy alternative.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drink, e.g. water semi-skimmed milk or 1% milk.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small amount of unsaturated oils and spreads (if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ight Arrow 7"/>
          <p:cNvSpPr/>
          <p:nvPr/>
        </p:nvSpPr>
        <p:spPr>
          <a:xfrm rot="7240105">
            <a:off x="5891498" y="2816757"/>
            <a:ext cx="330069" cy="152626"/>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3169298">
            <a:off x="2315060" y="2816757"/>
            <a:ext cx="330069" cy="152626"/>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rot="18849885">
            <a:off x="2846136" y="6010300"/>
            <a:ext cx="333492" cy="151060"/>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Arrow 10"/>
          <p:cNvSpPr/>
          <p:nvPr/>
        </p:nvSpPr>
        <p:spPr>
          <a:xfrm rot="13076146">
            <a:off x="5499154" y="5838062"/>
            <a:ext cx="333492" cy="151060"/>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a:off x="6039606" y="2408683"/>
            <a:ext cx="333492" cy="151060"/>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p:cNvSpPr txBox="1">
            <a:spLocks/>
          </p:cNvSpPr>
          <p:nvPr/>
        </p:nvSpPr>
        <p:spPr>
          <a:xfrm>
            <a:off x="1169274" y="1241543"/>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158B44"/>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158B44"/>
                </a:solidFill>
                <a:effectLst/>
                <a:uLnTx/>
                <a:uFillTx/>
                <a:latin typeface="Arial" charset="0"/>
                <a:cs typeface="Arial" charset="0"/>
              </a:rPr>
              <a:t>What should a healthy lunchbox look like?</a:t>
            </a:r>
            <a:endParaRPr kumimoji="0" lang="en-US" sz="3400" b="1" i="0" u="none" strike="noStrike" kern="1200" cap="none" spc="0" normalizeH="0" baseline="0" noProof="0" dirty="0">
              <a:ln>
                <a:noFill/>
              </a:ln>
              <a:solidFill>
                <a:srgbClr val="158B44"/>
              </a:solidFill>
              <a:effectLst/>
              <a:uLnTx/>
              <a:uFillTx/>
              <a:latin typeface="Arial" charset="0"/>
              <a:cs typeface="Arial" charset="0"/>
            </a:endParaRPr>
          </a:p>
        </p:txBody>
      </p:sp>
      <p:sp>
        <p:nvSpPr>
          <p:cNvPr id="2" name="Rectangle 1"/>
          <p:cNvSpPr/>
          <p:nvPr/>
        </p:nvSpPr>
        <p:spPr>
          <a:xfrm>
            <a:off x="8059277" y="2715461"/>
            <a:ext cx="369012" cy="369332"/>
          </a:xfrm>
          <a:prstGeom prst="rect">
            <a:avLst/>
          </a:prstGeom>
        </p:spPr>
        <p:txBody>
          <a:bodyPr wrap="none">
            <a:spAutoFit/>
          </a:bodyPr>
          <a:lstStyle/>
          <a:p>
            <a:r>
              <a:rPr lang="en-GB" dirty="0">
                <a:solidFill>
                  <a:schemeClr val="accent6">
                    <a:lumMod val="75000"/>
                  </a:schemeClr>
                </a:solidFill>
              </a:rPr>
              <a:t>✔</a:t>
            </a:r>
          </a:p>
        </p:txBody>
      </p:sp>
      <p:sp>
        <p:nvSpPr>
          <p:cNvPr id="14" name="Rectangle 13"/>
          <p:cNvSpPr/>
          <p:nvPr/>
        </p:nvSpPr>
        <p:spPr>
          <a:xfrm>
            <a:off x="8059277" y="3626928"/>
            <a:ext cx="369012" cy="369332"/>
          </a:xfrm>
          <a:prstGeom prst="rect">
            <a:avLst/>
          </a:prstGeom>
        </p:spPr>
        <p:txBody>
          <a:bodyPr wrap="none">
            <a:spAutoFit/>
          </a:bodyPr>
          <a:lstStyle/>
          <a:p>
            <a:r>
              <a:rPr lang="en-GB" dirty="0">
                <a:solidFill>
                  <a:schemeClr val="accent6">
                    <a:lumMod val="75000"/>
                  </a:schemeClr>
                </a:solidFill>
              </a:rPr>
              <a:t>✔</a:t>
            </a:r>
          </a:p>
        </p:txBody>
      </p:sp>
      <p:sp>
        <p:nvSpPr>
          <p:cNvPr id="15" name="Rectangle 14"/>
          <p:cNvSpPr/>
          <p:nvPr/>
        </p:nvSpPr>
        <p:spPr>
          <a:xfrm>
            <a:off x="8059277" y="4161934"/>
            <a:ext cx="369012" cy="369332"/>
          </a:xfrm>
          <a:prstGeom prst="rect">
            <a:avLst/>
          </a:prstGeom>
        </p:spPr>
        <p:txBody>
          <a:bodyPr wrap="none">
            <a:spAutoFit/>
          </a:bodyPr>
          <a:lstStyle/>
          <a:p>
            <a:r>
              <a:rPr lang="en-GB" dirty="0">
                <a:solidFill>
                  <a:schemeClr val="accent6">
                    <a:lumMod val="75000"/>
                  </a:schemeClr>
                </a:solidFill>
              </a:rPr>
              <a:t>✔</a:t>
            </a:r>
          </a:p>
        </p:txBody>
      </p:sp>
      <p:sp>
        <p:nvSpPr>
          <p:cNvPr id="16" name="Rectangle 15"/>
          <p:cNvSpPr/>
          <p:nvPr/>
        </p:nvSpPr>
        <p:spPr>
          <a:xfrm>
            <a:off x="8059277" y="4713593"/>
            <a:ext cx="369012" cy="369332"/>
          </a:xfrm>
          <a:prstGeom prst="rect">
            <a:avLst/>
          </a:prstGeom>
        </p:spPr>
        <p:txBody>
          <a:bodyPr wrap="none">
            <a:spAutoFit/>
          </a:bodyPr>
          <a:lstStyle/>
          <a:p>
            <a:r>
              <a:rPr lang="en-GB" dirty="0">
                <a:solidFill>
                  <a:schemeClr val="accent6">
                    <a:lumMod val="75000"/>
                  </a:schemeClr>
                </a:solidFill>
              </a:rPr>
              <a:t>✔</a:t>
            </a:r>
          </a:p>
        </p:txBody>
      </p:sp>
      <p:sp>
        <p:nvSpPr>
          <p:cNvPr id="17" name="Rectangle 16"/>
          <p:cNvSpPr/>
          <p:nvPr/>
        </p:nvSpPr>
        <p:spPr>
          <a:xfrm>
            <a:off x="8059277" y="5274840"/>
            <a:ext cx="369012" cy="369332"/>
          </a:xfrm>
          <a:prstGeom prst="rect">
            <a:avLst/>
          </a:prstGeom>
        </p:spPr>
        <p:txBody>
          <a:bodyPr wrap="none">
            <a:spAutoFit/>
          </a:bodyPr>
          <a:lstStyle/>
          <a:p>
            <a:r>
              <a:rPr lang="en-GB" dirty="0">
                <a:solidFill>
                  <a:schemeClr val="accent6">
                    <a:lumMod val="75000"/>
                  </a:schemeClr>
                </a:solidFill>
              </a:rPr>
              <a:t>✔</a:t>
            </a:r>
          </a:p>
        </p:txBody>
      </p:sp>
      <p:sp>
        <p:nvSpPr>
          <p:cNvPr id="18" name="Rectangle 17"/>
          <p:cNvSpPr/>
          <p:nvPr/>
        </p:nvSpPr>
        <p:spPr>
          <a:xfrm>
            <a:off x="8039864" y="5836087"/>
            <a:ext cx="369012" cy="369332"/>
          </a:xfrm>
          <a:prstGeom prst="rect">
            <a:avLst/>
          </a:prstGeom>
        </p:spPr>
        <p:txBody>
          <a:bodyPr wrap="none">
            <a:spAutoFit/>
          </a:bodyPr>
          <a:lstStyle/>
          <a:p>
            <a:r>
              <a:rPr lang="en-GB" dirty="0">
                <a:solidFill>
                  <a:schemeClr val="accent6">
                    <a:lumMod val="75000"/>
                  </a:schemeClr>
                </a:solidFill>
              </a:rPr>
              <a:t>✔</a:t>
            </a:r>
          </a:p>
        </p:txBody>
      </p:sp>
      <p:sp>
        <p:nvSpPr>
          <p:cNvPr id="19" name="Right Arrow 18"/>
          <p:cNvSpPr/>
          <p:nvPr/>
        </p:nvSpPr>
        <p:spPr>
          <a:xfrm rot="13076146">
            <a:off x="5855048" y="5666296"/>
            <a:ext cx="333492" cy="151060"/>
          </a:xfrm>
          <a:prstGeom prst="right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 grpId="0"/>
      <p:bldP spid="14" grpId="0"/>
      <p:bldP spid="15" grpId="0"/>
      <p:bldP spid="16" grpId="0"/>
      <p:bldP spid="17" grpId="0"/>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Potatoes, bread, rice, pasta and other starchy carbohydrates</a:t>
            </a:r>
            <a:endParaRPr lang="en-GB" dirty="0"/>
          </a:p>
        </p:txBody>
      </p:sp>
      <p:sp>
        <p:nvSpPr>
          <p:cNvPr id="3" name="Subtitle 2"/>
          <p:cNvSpPr>
            <a:spLocks noGrp="1"/>
          </p:cNvSpPr>
          <p:nvPr>
            <p:ph type="subTitle" idx="1"/>
          </p:nvPr>
        </p:nvSpPr>
        <p:spPr>
          <a:xfrm>
            <a:off x="1169274" y="2617691"/>
            <a:ext cx="5368259" cy="3600000"/>
          </a:xfrm>
        </p:spPr>
        <p:txBody>
          <a:bodyPr/>
          <a:lstStyle/>
          <a:p>
            <a:r>
              <a:rPr lang="en-US" dirty="0" smtClean="0"/>
              <a:t>A healthy, balanced lunchbox should be based on starchy carbohydrates. </a:t>
            </a:r>
          </a:p>
          <a:p>
            <a:r>
              <a:rPr lang="en-US" dirty="0" smtClean="0"/>
              <a:t>Choose wholegrain or other high </a:t>
            </a:r>
            <a:r>
              <a:rPr lang="en-US" dirty="0" err="1" smtClean="0"/>
              <a:t>fibre</a:t>
            </a:r>
            <a:r>
              <a:rPr lang="en-US" dirty="0" smtClean="0"/>
              <a:t> varieties where possible, with less added fat, salt and sugar, e.g. </a:t>
            </a:r>
            <a:r>
              <a:rPr lang="en-US" dirty="0" err="1" smtClean="0"/>
              <a:t>wholemeal</a:t>
            </a:r>
            <a:r>
              <a:rPr lang="en-US" dirty="0" smtClean="0"/>
              <a:t> bread and potatoes with their skins on.</a:t>
            </a:r>
          </a:p>
          <a:p>
            <a:r>
              <a:rPr lang="en-US" dirty="0" smtClean="0"/>
              <a:t>Wholegrains provide </a:t>
            </a:r>
            <a:r>
              <a:rPr lang="en-US" dirty="0" err="1" smtClean="0"/>
              <a:t>fibre</a:t>
            </a:r>
            <a:r>
              <a:rPr lang="en-US" dirty="0" smtClean="0"/>
              <a:t> which is important for the digestive system and can help reduce the risk of certain diseases in adulthood. </a:t>
            </a:r>
          </a:p>
        </p:txBody>
      </p:sp>
      <p:pic>
        <p:nvPicPr>
          <p:cNvPr id="4" name="Picture 3"/>
          <p:cNvPicPr>
            <a:picLocks noChangeAspect="1"/>
          </p:cNvPicPr>
          <p:nvPr/>
        </p:nvPicPr>
        <p:blipFill>
          <a:blip r:embed="rId2"/>
          <a:stretch>
            <a:fillRect/>
          </a:stretch>
        </p:blipFill>
        <p:spPr>
          <a:xfrm>
            <a:off x="7371614" y="2016268"/>
            <a:ext cx="3670110" cy="4517528"/>
          </a:xfrm>
          <a:prstGeom prst="rect">
            <a:avLst/>
          </a:prstGeom>
        </p:spPr>
      </p:pic>
    </p:spTree>
    <p:extLst>
      <p:ext uri="{BB962C8B-B14F-4D97-AF65-F5344CB8AC3E}">
        <p14:creationId xmlns:p14="http://schemas.microsoft.com/office/powerpoint/2010/main" val="399103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Potatoes, bread, rice, pasta and other starchy carbohydrates</a:t>
            </a:r>
          </a:p>
        </p:txBody>
      </p:sp>
      <p:sp>
        <p:nvSpPr>
          <p:cNvPr id="3" name="Subtitle 2"/>
          <p:cNvSpPr>
            <a:spLocks noGrp="1"/>
          </p:cNvSpPr>
          <p:nvPr>
            <p:ph type="subTitle" idx="1"/>
          </p:nvPr>
        </p:nvSpPr>
        <p:spPr/>
        <p:txBody>
          <a:bodyPr/>
          <a:lstStyle/>
          <a:p>
            <a:r>
              <a:rPr lang="en-US" dirty="0" smtClean="0"/>
              <a:t>Examples </a:t>
            </a:r>
            <a:r>
              <a:rPr lang="en-GB" dirty="0" smtClean="0"/>
              <a:t>of starchy carbohydrates that can be included in the lunchbox:</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9551" y="3086484"/>
            <a:ext cx="1772145" cy="113771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3481" y="4756876"/>
            <a:ext cx="1630813" cy="125898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976" y="3058239"/>
            <a:ext cx="2265237" cy="151091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3703" y="3058239"/>
            <a:ext cx="1923675" cy="144275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3446" y="4809969"/>
            <a:ext cx="1694501" cy="1252237"/>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91730" y="4921123"/>
            <a:ext cx="1654389" cy="1094740"/>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65895" y="2971591"/>
            <a:ext cx="1413830" cy="1413830"/>
          </a:xfrm>
          <a:prstGeom prst="rect">
            <a:avLst/>
          </a:prstGeom>
        </p:spPr>
      </p:pic>
      <p:sp>
        <p:nvSpPr>
          <p:cNvPr id="12" name="TextBox 11"/>
          <p:cNvSpPr txBox="1"/>
          <p:nvPr/>
        </p:nvSpPr>
        <p:spPr>
          <a:xfrm>
            <a:off x="9773496" y="6015863"/>
            <a:ext cx="67511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rice</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9773015" y="4217327"/>
            <a:ext cx="67511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pitta</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6748466" y="4217127"/>
            <a:ext cx="123538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couscous</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6787920" y="6062206"/>
            <a:ext cx="123538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chapatti</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4064699" y="6062206"/>
            <a:ext cx="167485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ortilla wrap</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4263181" y="4217327"/>
            <a:ext cx="79999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pasta</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1185705" y="4217127"/>
            <a:ext cx="2189804"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w</a:t>
            </a:r>
            <a:r>
              <a:rPr lang="en-US" dirty="0" err="1" smtClean="0">
                <a:latin typeface="Arial" panose="020B0604020202020204" pitchFamily="34" charset="0"/>
                <a:cs typeface="Arial" panose="020B0604020202020204" pitchFamily="34" charset="0"/>
              </a:rPr>
              <a:t>holemeal</a:t>
            </a:r>
            <a:r>
              <a:rPr lang="en-US" dirty="0" smtClean="0">
                <a:latin typeface="Arial" panose="020B0604020202020204" pitchFamily="34" charset="0"/>
                <a:cs typeface="Arial" panose="020B0604020202020204" pitchFamily="34" charset="0"/>
              </a:rPr>
              <a:t> bread</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776080" y="6062206"/>
            <a:ext cx="25567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aked potato with skin</a:t>
            </a:r>
            <a:endParaRPr lang="en-GB"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65375" y="4776909"/>
            <a:ext cx="1723899" cy="1149840"/>
          </a:xfrm>
          <a:prstGeom prst="rect">
            <a:avLst/>
          </a:prstGeom>
        </p:spPr>
      </p:pic>
    </p:spTree>
    <p:extLst>
      <p:ext uri="{BB962C8B-B14F-4D97-AF65-F5344CB8AC3E}">
        <p14:creationId xmlns:p14="http://schemas.microsoft.com/office/powerpoint/2010/main" val="343879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7774" y="2431147"/>
            <a:ext cx="6530487" cy="4005907"/>
          </a:xfrm>
        </p:spPr>
        <p:txBody>
          <a:bodyPr/>
          <a:lstStyle/>
          <a:p>
            <a:r>
              <a:rPr lang="en-GB" dirty="0" smtClean="0"/>
              <a:t>Include plenty of vegetables and fruit in the lunchbox – at least 1-2 portions! </a:t>
            </a:r>
          </a:p>
          <a:p>
            <a:r>
              <a:rPr lang="en-US" dirty="0" smtClean="0"/>
              <a:t>Aim for a variety of </a:t>
            </a:r>
            <a:r>
              <a:rPr lang="en-GB" dirty="0" smtClean="0"/>
              <a:t>colours</a:t>
            </a:r>
            <a:r>
              <a:rPr lang="en-US" dirty="0"/>
              <a:t> </a:t>
            </a:r>
            <a:r>
              <a:rPr lang="en-US" dirty="0" smtClean="0"/>
              <a:t>- each </a:t>
            </a:r>
            <a:r>
              <a:rPr lang="en-US" dirty="0"/>
              <a:t>type of fruit and vegetable provides different amounts and combinations of nutrients</a:t>
            </a:r>
            <a:r>
              <a:rPr lang="en-US" dirty="0" smtClean="0"/>
              <a:t>.</a:t>
            </a:r>
          </a:p>
          <a:p>
            <a:r>
              <a:rPr lang="en-US" dirty="0" smtClean="0"/>
              <a:t>Fresh, frozen, canned and dried – all count!</a:t>
            </a:r>
            <a:endParaRPr lang="en-GB" dirty="0"/>
          </a:p>
          <a:p>
            <a:endParaRPr lang="en-GB" dirty="0"/>
          </a:p>
        </p:txBody>
      </p:sp>
      <p:sp>
        <p:nvSpPr>
          <p:cNvPr id="4" name="Title 1"/>
          <p:cNvSpPr>
            <a:spLocks noGrp="1"/>
          </p:cNvSpPr>
          <p:nvPr>
            <p:ph type="ctrTitle"/>
          </p:nvPr>
        </p:nvSpPr>
        <p:spPr>
          <a:xfrm>
            <a:off x="1169274" y="1563798"/>
            <a:ext cx="9720000" cy="720000"/>
          </a:xfrm>
        </p:spPr>
        <p:txBody>
          <a:bodyPr/>
          <a:lstStyle/>
          <a:p>
            <a:r>
              <a:rPr lang="en-US" dirty="0" smtClean="0"/>
              <a:t>Fruit and vegetables</a:t>
            </a:r>
            <a:endParaRPr lang="en-GB" dirty="0"/>
          </a:p>
        </p:txBody>
      </p:sp>
      <p:pic>
        <p:nvPicPr>
          <p:cNvPr id="2" name="Picture 1"/>
          <p:cNvPicPr>
            <a:picLocks noChangeAspect="1"/>
          </p:cNvPicPr>
          <p:nvPr/>
        </p:nvPicPr>
        <p:blipFill>
          <a:blip r:embed="rId2"/>
          <a:stretch>
            <a:fillRect/>
          </a:stretch>
        </p:blipFill>
        <p:spPr>
          <a:xfrm>
            <a:off x="7812508" y="1723157"/>
            <a:ext cx="3566469" cy="4334632"/>
          </a:xfrm>
          <a:prstGeom prst="rect">
            <a:avLst/>
          </a:prstGeom>
        </p:spPr>
      </p:pic>
    </p:spTree>
    <p:extLst>
      <p:ext uri="{BB962C8B-B14F-4D97-AF65-F5344CB8AC3E}">
        <p14:creationId xmlns:p14="http://schemas.microsoft.com/office/powerpoint/2010/main" val="1809466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Fruit and vegetables</a:t>
            </a:r>
            <a:endParaRPr lang="en-GB" dirty="0"/>
          </a:p>
        </p:txBody>
      </p:sp>
      <p:sp>
        <p:nvSpPr>
          <p:cNvPr id="3" name="Subtitle 2"/>
          <p:cNvSpPr>
            <a:spLocks noGrp="1"/>
          </p:cNvSpPr>
          <p:nvPr>
            <p:ph type="subTitle" idx="1"/>
          </p:nvPr>
        </p:nvSpPr>
        <p:spPr>
          <a:xfrm>
            <a:off x="1169276" y="2571092"/>
            <a:ext cx="6086103" cy="3600000"/>
          </a:xfrm>
        </p:spPr>
        <p:txBody>
          <a:bodyPr/>
          <a:lstStyle/>
          <a:p>
            <a:r>
              <a:rPr lang="en-GB" dirty="0" smtClean="0"/>
              <a:t>You </a:t>
            </a:r>
            <a:r>
              <a:rPr lang="en-GB" dirty="0"/>
              <a:t>could add sliced vegetables into </a:t>
            </a:r>
            <a:r>
              <a:rPr lang="en-GB" dirty="0" smtClean="0"/>
              <a:t>a sandwich, rice or pasta dish. </a:t>
            </a:r>
          </a:p>
          <a:p>
            <a:r>
              <a:rPr lang="en-GB" dirty="0" smtClean="0"/>
              <a:t>You could include vegetables for dipping with a small pot of reduced fat hummus.</a:t>
            </a:r>
          </a:p>
          <a:p>
            <a:r>
              <a:rPr lang="en-GB" dirty="0" smtClean="0"/>
              <a:t>Supermarkets </a:t>
            </a:r>
            <a:r>
              <a:rPr lang="en-GB" dirty="0"/>
              <a:t>often have packs of chopped fresh </a:t>
            </a:r>
            <a:r>
              <a:rPr lang="en-GB" dirty="0" smtClean="0"/>
              <a:t>fruit </a:t>
            </a:r>
            <a:r>
              <a:rPr lang="en-GB" dirty="0"/>
              <a:t>or </a:t>
            </a:r>
            <a:r>
              <a:rPr lang="en-GB" dirty="0" smtClean="0"/>
              <a:t>vegetables. You could keep some </a:t>
            </a:r>
            <a:r>
              <a:rPr lang="en-GB" dirty="0"/>
              <a:t>of these in </a:t>
            </a:r>
            <a:r>
              <a:rPr lang="en-GB" dirty="0" smtClean="0"/>
              <a:t>the fridge or prepare your own in advance for </a:t>
            </a:r>
            <a:r>
              <a:rPr lang="en-GB" dirty="0"/>
              <a:t>those days when you don’t have much </a:t>
            </a:r>
            <a:r>
              <a:rPr lang="en-GB" dirty="0" smtClean="0"/>
              <a:t>time!</a:t>
            </a:r>
            <a:endParaRPr lang="en-GB" dirty="0"/>
          </a:p>
          <a:p>
            <a:r>
              <a:rPr lang="en-GB" dirty="0" smtClean="0"/>
              <a:t>Dried </a:t>
            </a:r>
            <a:r>
              <a:rPr lang="en-GB" dirty="0"/>
              <a:t>fruit counts towards your 5 A </a:t>
            </a:r>
            <a:r>
              <a:rPr lang="en-GB" dirty="0" smtClean="0"/>
              <a:t>DAY, </a:t>
            </a:r>
            <a:r>
              <a:rPr lang="en-GB" dirty="0"/>
              <a:t>but can stick to teeth so should only be eaten at mealtimes to reduce </a:t>
            </a:r>
            <a:r>
              <a:rPr lang="en-GB" dirty="0" smtClean="0"/>
              <a:t>the impact on teeth. </a:t>
            </a:r>
            <a:endParaRPr lang="en-GB" dirty="0"/>
          </a:p>
        </p:txBody>
      </p:sp>
      <p:pic>
        <p:nvPicPr>
          <p:cNvPr id="4" name="Picture 3"/>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8892789" y="3570521"/>
            <a:ext cx="2945450" cy="19546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4957" y="1923798"/>
            <a:ext cx="3081115" cy="2054077"/>
          </a:xfrm>
          <a:prstGeom prst="rect">
            <a:avLst/>
          </a:prstGeom>
        </p:spPr>
      </p:pic>
    </p:spTree>
    <p:extLst>
      <p:ext uri="{BB962C8B-B14F-4D97-AF65-F5344CB8AC3E}">
        <p14:creationId xmlns:p14="http://schemas.microsoft.com/office/powerpoint/2010/main" val="156112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Beans, pulses, fish, eggs, meat and other proteins</a:t>
            </a:r>
            <a:endParaRPr lang="en-GB" dirty="0"/>
          </a:p>
        </p:txBody>
      </p:sp>
      <p:sp>
        <p:nvSpPr>
          <p:cNvPr id="3" name="Subtitle 2"/>
          <p:cNvSpPr>
            <a:spLocks noGrp="1"/>
          </p:cNvSpPr>
          <p:nvPr>
            <p:ph type="subTitle" idx="1"/>
          </p:nvPr>
        </p:nvSpPr>
        <p:spPr>
          <a:xfrm>
            <a:off x="1169274" y="2665096"/>
            <a:ext cx="5607539" cy="3600000"/>
          </a:xfrm>
        </p:spPr>
        <p:txBody>
          <a:bodyPr/>
          <a:lstStyle/>
          <a:p>
            <a:r>
              <a:rPr lang="en-GB" dirty="0"/>
              <a:t>I</a:t>
            </a:r>
            <a:r>
              <a:rPr lang="en-GB" dirty="0" smtClean="0"/>
              <a:t>nclude </a:t>
            </a:r>
            <a:r>
              <a:rPr lang="en-GB" dirty="0"/>
              <a:t>a portion of beans, pulses, fish, eggs, meat, a dairy food and/or a non-dairy source of </a:t>
            </a:r>
            <a:r>
              <a:rPr lang="en-GB" dirty="0" smtClean="0"/>
              <a:t>protein. These foods are good sources of protein, vitamins and minerals. </a:t>
            </a:r>
          </a:p>
          <a:p>
            <a:r>
              <a:rPr lang="en-GB" dirty="0" smtClean="0"/>
              <a:t>Beans </a:t>
            </a:r>
            <a:r>
              <a:rPr lang="en-GB" dirty="0"/>
              <a:t>and pulses are inexpensive, high in fibre and naturally lower in fat than animal sources of protein, and one portion per day can also count as one of your 5 A DAY!</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7105976" y="1923798"/>
            <a:ext cx="4474852" cy="4334632"/>
          </a:xfrm>
          <a:prstGeom prst="rect">
            <a:avLst/>
          </a:prstGeom>
        </p:spPr>
      </p:pic>
    </p:spTree>
    <p:extLst>
      <p:ext uri="{BB962C8B-B14F-4D97-AF65-F5344CB8AC3E}">
        <p14:creationId xmlns:p14="http://schemas.microsoft.com/office/powerpoint/2010/main" val="2898315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2319</Words>
  <Application>Microsoft Office PowerPoint</Application>
  <PresentationFormat>Widescreen</PresentationFormat>
  <Paragraphs>362</Paragraphs>
  <Slides>28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Wingdings</vt:lpstr>
      <vt:lpstr>Office Theme</vt:lpstr>
      <vt:lpstr>Custom Design</vt:lpstr>
      <vt:lpstr>1_Custom Design</vt:lpstr>
      <vt:lpstr>3_Custom Design</vt:lpstr>
      <vt:lpstr>Healthy Lunchbox</vt:lpstr>
      <vt:lpstr>Healthy lunchbox</vt:lpstr>
      <vt:lpstr>The Eatwell guide</vt:lpstr>
      <vt:lpstr>PowerPoint Presentation</vt:lpstr>
      <vt:lpstr>Potatoes, bread, rice, pasta and other starchy carbohydrates</vt:lpstr>
      <vt:lpstr>Potatoes, bread, rice, pasta and other starchy carbohydrates</vt:lpstr>
      <vt:lpstr>Fruit and vegetables</vt:lpstr>
      <vt:lpstr>Fruit and vegetables</vt:lpstr>
      <vt:lpstr>Beans, pulses, fish, eggs, meat and other proteins</vt:lpstr>
      <vt:lpstr>Beans, pulses, fish, eggs, meat and other proteins</vt:lpstr>
      <vt:lpstr>Dairy and alternatives</vt:lpstr>
      <vt:lpstr>Dairy and alternatives</vt:lpstr>
      <vt:lpstr>Drinks</vt:lpstr>
      <vt:lpstr>Breaktime snacks </vt:lpstr>
      <vt:lpstr>Healthier treat alternatives  </vt:lpstr>
      <vt:lpstr>Reading the labels</vt:lpstr>
      <vt:lpstr>Lunchbox safety</vt:lpstr>
      <vt:lpstr>PowerPoint Presentation</vt:lpstr>
      <vt:lpstr>Healthy lunchbox activity</vt:lpstr>
      <vt:lpstr>Have a change </vt:lpstr>
      <vt:lpstr>Have a change </vt:lpstr>
      <vt:lpstr>Have a change </vt:lpstr>
      <vt:lpstr>Have a change </vt:lpstr>
      <vt:lpstr>Missing items</vt:lpstr>
      <vt:lpstr>Missing items</vt:lpstr>
      <vt:lpstr>Missing items</vt:lpstr>
      <vt:lpstr>Missing items</vt:lpstr>
      <vt:lpstr>Healthy lunchbox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Roy Ballam</cp:lastModifiedBy>
  <cp:revision>214</cp:revision>
  <cp:lastPrinted>2019-06-26T10:13:21Z</cp:lastPrinted>
  <dcterms:created xsi:type="dcterms:W3CDTF">2018-10-10T09:22:08Z</dcterms:created>
  <dcterms:modified xsi:type="dcterms:W3CDTF">2019-10-11T14:26:20Z</dcterms:modified>
</cp:coreProperties>
</file>