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7" r:id="rId6"/>
    <p:sldId id="259" r:id="rId7"/>
    <p:sldId id="262" r:id="rId8"/>
    <p:sldId id="267" r:id="rId9"/>
    <p:sldId id="263" r:id="rId10"/>
    <p:sldId id="268" r:id="rId11"/>
    <p:sldId id="264" r:id="rId12"/>
    <p:sldId id="269" r:id="rId13"/>
    <p:sldId id="265" r:id="rId14"/>
    <p:sldId id="266" r:id="rId15"/>
    <p:sldId id="270" r:id="rId16"/>
    <p:sldId id="271"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dget Benelam" initials="BB" lastIdx="2" clrIdx="0">
    <p:extLst>
      <p:ext uri="{19B8F6BF-5375-455C-9EA6-DF929625EA0E}">
        <p15:presenceInfo xmlns:p15="http://schemas.microsoft.com/office/powerpoint/2012/main" userId="S-1-5-21-1974762338-2042246095-630515929-11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7D9BD"/>
    <a:srgbClr val="158B44"/>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98" d="100"/>
          <a:sy n="98" d="100"/>
        </p:scale>
        <p:origin x="84" y="18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158B44"/>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158B44"/>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7D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158B44"/>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files.digital.nhs.uk/publication/0/0/obes-phys-acti-diet-eng-2018-rep.pdf"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Physical activity</a:t>
            </a:r>
            <a:endParaRPr lang="en-US" dirty="0"/>
          </a:p>
        </p:txBody>
      </p:sp>
    </p:spTree>
    <p:extLst>
      <p:ext uri="{BB962C8B-B14F-4D97-AF65-F5344CB8AC3E}">
        <p14:creationId xmlns:p14="http://schemas.microsoft.com/office/powerpoint/2010/main" val="1955166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Being physically active for life </a:t>
            </a:r>
            <a:endParaRPr lang="en-GB" dirty="0"/>
          </a:p>
        </p:txBody>
      </p:sp>
      <p:sp>
        <p:nvSpPr>
          <p:cNvPr id="3" name="Subtitle 2"/>
          <p:cNvSpPr>
            <a:spLocks noGrp="1"/>
          </p:cNvSpPr>
          <p:nvPr>
            <p:ph type="subTitle" idx="1"/>
          </p:nvPr>
        </p:nvSpPr>
        <p:spPr>
          <a:xfrm>
            <a:off x="1169276" y="2571092"/>
            <a:ext cx="5530627" cy="3600000"/>
          </a:xfrm>
        </p:spPr>
        <p:txBody>
          <a:bodyPr/>
          <a:lstStyle/>
          <a:p>
            <a:pPr marL="0" indent="0">
              <a:buNone/>
            </a:pPr>
            <a:r>
              <a:rPr lang="en-US" sz="2000" dirty="0" smtClean="0"/>
              <a:t>Being active at every age increases quality of life and everyone’s chances of remaining healthy. </a:t>
            </a:r>
            <a:r>
              <a:rPr lang="en-US" sz="2000" dirty="0"/>
              <a:t>B</a:t>
            </a:r>
            <a:r>
              <a:rPr lang="en-US" sz="2000" dirty="0" smtClean="0"/>
              <a:t>eing physically active can help lead to a healthier happier life. </a:t>
            </a:r>
            <a:endParaRPr lang="en-GB" sz="2000" dirty="0" smtClean="0"/>
          </a:p>
          <a:p>
            <a:pPr marL="0" indent="0">
              <a:buNone/>
            </a:pPr>
            <a:endParaRPr lang="en-US" sz="2000" dirty="0" smtClean="0"/>
          </a:p>
          <a:p>
            <a:pPr marL="0" indent="0">
              <a:buNone/>
            </a:pPr>
            <a:r>
              <a:rPr lang="en-US" sz="2000" dirty="0" smtClean="0"/>
              <a:t>Every child will enjoy a different type of physical activity so try to encourage them to find out what they prefer as they are more likely to participate in activities they feel more comfortable taking part in. </a:t>
            </a:r>
            <a:endParaRPr lang="en-GB" sz="2000" dirty="0"/>
          </a:p>
          <a:p>
            <a:pPr marL="0" indent="0">
              <a:buNone/>
            </a:pPr>
            <a:endParaRPr lang="en-GB" dirty="0"/>
          </a:p>
        </p:txBody>
      </p:sp>
      <p:pic>
        <p:nvPicPr>
          <p:cNvPr id="1026" name="Picture 2" descr="Two Person Standing in Silhouette Photography"/>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299861" y="2571092"/>
            <a:ext cx="4177141" cy="2784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829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Sedentary behavior</a:t>
            </a:r>
            <a:endParaRPr lang="en-GB" dirty="0"/>
          </a:p>
        </p:txBody>
      </p:sp>
      <p:sp>
        <p:nvSpPr>
          <p:cNvPr id="3" name="Subtitle 2"/>
          <p:cNvSpPr>
            <a:spLocks noGrp="1"/>
          </p:cNvSpPr>
          <p:nvPr>
            <p:ph type="subTitle" idx="1"/>
          </p:nvPr>
        </p:nvSpPr>
        <p:spPr>
          <a:xfrm>
            <a:off x="1169277" y="2571092"/>
            <a:ext cx="5590446" cy="3600000"/>
          </a:xfrm>
        </p:spPr>
        <p:txBody>
          <a:bodyPr/>
          <a:lstStyle/>
          <a:p>
            <a:pPr marL="0" indent="0">
              <a:buNone/>
            </a:pPr>
            <a:r>
              <a:rPr lang="en-GB" sz="2000" dirty="0"/>
              <a:t>As well as being physically active it is important that children and young people </a:t>
            </a:r>
            <a:r>
              <a:rPr lang="en-GB" sz="2000" dirty="0" smtClean="0"/>
              <a:t>sit less, e.g</a:t>
            </a:r>
            <a:r>
              <a:rPr lang="en-GB" sz="2000" dirty="0"/>
              <a:t>. watching TV, playing computer games, travelling by car when they could walk or cycle. </a:t>
            </a:r>
            <a:endParaRPr lang="en-GB" sz="2000" dirty="0" smtClean="0"/>
          </a:p>
          <a:p>
            <a:pPr marL="0" indent="0">
              <a:buNone/>
            </a:pPr>
            <a:r>
              <a:rPr lang="en-GB" sz="2000" dirty="0" smtClean="0"/>
              <a:t>This </a:t>
            </a:r>
            <a:r>
              <a:rPr lang="en-GB" sz="2000" dirty="0"/>
              <a:t>is because sedentary behaviour is bad for health. </a:t>
            </a:r>
            <a:endParaRPr lang="en-GB" sz="2000" dirty="0" smtClean="0"/>
          </a:p>
          <a:p>
            <a:pPr marL="0" indent="0">
              <a:buNone/>
            </a:pPr>
            <a:r>
              <a:rPr lang="en-GB" sz="2000" dirty="0" smtClean="0"/>
              <a:t>Overtime </a:t>
            </a:r>
            <a:r>
              <a:rPr lang="en-GB" sz="2000" dirty="0"/>
              <a:t>it can </a:t>
            </a:r>
            <a:r>
              <a:rPr lang="en-GB" sz="2000" dirty="0" smtClean="0"/>
              <a:t>increase risk of weight </a:t>
            </a:r>
            <a:r>
              <a:rPr lang="en-GB" sz="2000" dirty="0"/>
              <a:t>gain and obesity which can </a:t>
            </a:r>
            <a:r>
              <a:rPr lang="en-GB" sz="2000" dirty="0" smtClean="0"/>
              <a:t>then increase </a:t>
            </a:r>
            <a:r>
              <a:rPr lang="en-GB" sz="2000" dirty="0"/>
              <a:t>the risk of developing </a:t>
            </a:r>
            <a:r>
              <a:rPr lang="en-GB" sz="2000" dirty="0" smtClean="0"/>
              <a:t>serious </a:t>
            </a:r>
            <a:r>
              <a:rPr lang="en-GB" sz="2000" dirty="0"/>
              <a:t>diseases in adulthood such as heart disease, stroke, and type 2 diabetes. </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50139" y="2571092"/>
            <a:ext cx="3627740" cy="2418638"/>
          </a:xfrm>
          <a:prstGeom prst="rect">
            <a:avLst/>
          </a:prstGeom>
        </p:spPr>
      </p:pic>
    </p:spTree>
    <p:extLst>
      <p:ext uri="{BB962C8B-B14F-4D97-AF65-F5344CB8AC3E}">
        <p14:creationId xmlns:p14="http://schemas.microsoft.com/office/powerpoint/2010/main" val="3336482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Summary </a:t>
            </a:r>
            <a:endParaRPr lang="en-GB" dirty="0"/>
          </a:p>
        </p:txBody>
      </p:sp>
      <p:sp>
        <p:nvSpPr>
          <p:cNvPr id="3" name="Subtitle 2"/>
          <p:cNvSpPr>
            <a:spLocks noGrp="1"/>
          </p:cNvSpPr>
          <p:nvPr>
            <p:ph type="subTitle" idx="1"/>
          </p:nvPr>
        </p:nvSpPr>
        <p:spPr>
          <a:xfrm>
            <a:off x="1169274" y="2374538"/>
            <a:ext cx="9720000" cy="3600000"/>
          </a:xfrm>
        </p:spPr>
        <p:txBody>
          <a:bodyPr/>
          <a:lstStyle/>
          <a:p>
            <a:pPr marL="0" indent="0">
              <a:buNone/>
            </a:pPr>
            <a:r>
              <a:rPr lang="en-GB" sz="2000" dirty="0"/>
              <a:t>To stay healthy or to improve health, </a:t>
            </a:r>
            <a:r>
              <a:rPr lang="en-GB" sz="2000" dirty="0" smtClean="0"/>
              <a:t>children need </a:t>
            </a:r>
            <a:r>
              <a:rPr lang="en-GB" sz="2000" dirty="0"/>
              <a:t>to do 3 types of physical activity each week</a:t>
            </a:r>
            <a:r>
              <a:rPr lang="en-GB" sz="2000" dirty="0" smtClean="0"/>
              <a:t>:</a:t>
            </a:r>
            <a:endParaRPr lang="en-GB" sz="2000" dirty="0"/>
          </a:p>
          <a:p>
            <a:r>
              <a:rPr lang="en-GB" sz="2000" dirty="0" smtClean="0"/>
              <a:t>aerobic exercise;</a:t>
            </a:r>
            <a:endParaRPr lang="en-GB" sz="2000" dirty="0"/>
          </a:p>
          <a:p>
            <a:r>
              <a:rPr lang="en-GB" sz="2000" dirty="0"/>
              <a:t>exercises to strengthen their </a:t>
            </a:r>
            <a:r>
              <a:rPr lang="en-GB" sz="2000" dirty="0" smtClean="0"/>
              <a:t>bones;</a:t>
            </a:r>
            <a:endParaRPr lang="en-GB" sz="2000" dirty="0"/>
          </a:p>
          <a:p>
            <a:r>
              <a:rPr lang="en-GB" sz="2000" dirty="0"/>
              <a:t>exercises to strengthen their </a:t>
            </a:r>
            <a:r>
              <a:rPr lang="en-GB" sz="2000" dirty="0" smtClean="0"/>
              <a:t>muscles.</a:t>
            </a:r>
            <a:endParaRPr lang="en-US" sz="2000" dirty="0" smtClean="0"/>
          </a:p>
          <a:p>
            <a:pPr marL="0" indent="0">
              <a:buNone/>
            </a:pPr>
            <a:r>
              <a:rPr lang="en-US" sz="2000" dirty="0" smtClean="0"/>
              <a:t>This is because physical activity can: </a:t>
            </a:r>
          </a:p>
          <a:p>
            <a:r>
              <a:rPr lang="en-US" sz="2000" dirty="0" smtClean="0"/>
              <a:t>improve sleep; </a:t>
            </a:r>
            <a:endParaRPr lang="en-US" sz="2000" dirty="0"/>
          </a:p>
          <a:p>
            <a:r>
              <a:rPr lang="en-US" sz="2000" dirty="0"/>
              <a:t>help </a:t>
            </a:r>
            <a:r>
              <a:rPr lang="en-US" sz="2000" dirty="0" smtClean="0"/>
              <a:t>maintain a </a:t>
            </a:r>
            <a:r>
              <a:rPr lang="en-US" sz="2000" dirty="0"/>
              <a:t>healthy </a:t>
            </a:r>
            <a:r>
              <a:rPr lang="en-US" sz="2000" dirty="0" smtClean="0"/>
              <a:t>weight; </a:t>
            </a:r>
            <a:endParaRPr lang="en-US" sz="2000" dirty="0"/>
          </a:p>
          <a:p>
            <a:r>
              <a:rPr lang="en-US" sz="2000" dirty="0"/>
              <a:t>lift mood and relieve </a:t>
            </a:r>
            <a:r>
              <a:rPr lang="en-US" sz="2000" dirty="0" smtClean="0"/>
              <a:t>stress; </a:t>
            </a:r>
            <a:endParaRPr lang="en-US" sz="2000" dirty="0"/>
          </a:p>
          <a:p>
            <a:r>
              <a:rPr lang="en-GB" sz="2000" dirty="0"/>
              <a:t>improve heart health and strengthen muscles and bones.</a:t>
            </a:r>
          </a:p>
          <a:p>
            <a:pPr marL="0" indent="0">
              <a:buNone/>
            </a:pPr>
            <a:endParaRPr lang="en-GB" dirty="0"/>
          </a:p>
        </p:txBody>
      </p:sp>
    </p:spTree>
    <p:extLst>
      <p:ext uri="{BB962C8B-B14F-4D97-AF65-F5344CB8AC3E}">
        <p14:creationId xmlns:p14="http://schemas.microsoft.com/office/powerpoint/2010/main" val="1664085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Have a think</a:t>
            </a:r>
            <a:endParaRPr lang="en-GB" dirty="0"/>
          </a:p>
        </p:txBody>
      </p:sp>
      <p:sp>
        <p:nvSpPr>
          <p:cNvPr id="3" name="Subtitle 2"/>
          <p:cNvSpPr>
            <a:spLocks noGrp="1"/>
          </p:cNvSpPr>
          <p:nvPr>
            <p:ph type="subTitle" idx="1"/>
          </p:nvPr>
        </p:nvSpPr>
        <p:spPr/>
        <p:txBody>
          <a:bodyPr/>
          <a:lstStyle/>
          <a:p>
            <a:r>
              <a:rPr lang="en-GB" sz="2000" dirty="0"/>
              <a:t>Consider some of the ways that </a:t>
            </a:r>
            <a:r>
              <a:rPr lang="en-GB" sz="2000" dirty="0" smtClean="0"/>
              <a:t>your child is physically active.</a:t>
            </a:r>
          </a:p>
          <a:p>
            <a:r>
              <a:rPr lang="en-GB" sz="2000" dirty="0" smtClean="0"/>
              <a:t> Are they meeting the physical activity recommendations? </a:t>
            </a:r>
          </a:p>
          <a:p>
            <a:r>
              <a:rPr lang="en-GB" sz="2000" dirty="0" smtClean="0"/>
              <a:t>Could you increase the amount of physical activity they are doing? </a:t>
            </a:r>
          </a:p>
          <a:p>
            <a:r>
              <a:rPr lang="en-US" sz="2000" dirty="0" smtClean="0"/>
              <a:t>Discuss your ideas and explain how your child would benefit from these activities.  </a:t>
            </a:r>
            <a:endParaRPr lang="en-GB" sz="2000" dirty="0" smtClean="0"/>
          </a:p>
        </p:txBody>
      </p:sp>
    </p:spTree>
    <p:extLst>
      <p:ext uri="{BB962C8B-B14F-4D97-AF65-F5344CB8AC3E}">
        <p14:creationId xmlns:p14="http://schemas.microsoft.com/office/powerpoint/2010/main" val="253105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Physical activity</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www.nutrition.org.uk</a:t>
            </a:r>
            <a:endParaRPr lang="en-GB" sz="3600" dirty="0"/>
          </a:p>
        </p:txBody>
      </p:sp>
    </p:spTree>
    <p:extLst>
      <p:ext uri="{BB962C8B-B14F-4D97-AF65-F5344CB8AC3E}">
        <p14:creationId xmlns:p14="http://schemas.microsoft.com/office/powerpoint/2010/main" val="2590538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Physical activity</a:t>
            </a:r>
            <a:endParaRPr lang="en-US" dirty="0"/>
          </a:p>
        </p:txBody>
      </p:sp>
      <p:sp>
        <p:nvSpPr>
          <p:cNvPr id="3" name="Subtitle 2"/>
          <p:cNvSpPr>
            <a:spLocks noGrp="1"/>
          </p:cNvSpPr>
          <p:nvPr>
            <p:ph type="subTitle" idx="1"/>
          </p:nvPr>
        </p:nvSpPr>
        <p:spPr>
          <a:xfrm>
            <a:off x="1153512" y="3065488"/>
            <a:ext cx="5623303" cy="3087973"/>
          </a:xfrm>
        </p:spPr>
        <p:txBody>
          <a:bodyPr/>
          <a:lstStyle/>
          <a:p>
            <a:pPr marL="0" indent="0">
              <a:buNone/>
            </a:pPr>
            <a:r>
              <a:rPr lang="en-US" sz="2000" dirty="0" smtClean="0"/>
              <a:t>An </a:t>
            </a:r>
            <a:r>
              <a:rPr lang="en-US" sz="2000" dirty="0"/>
              <a:t>active lifestyle is essential </a:t>
            </a:r>
            <a:r>
              <a:rPr lang="en-US" sz="2000" dirty="0" smtClean="0"/>
              <a:t>for physical health as well as mental </a:t>
            </a:r>
            <a:r>
              <a:rPr lang="en-US" sz="2000" dirty="0"/>
              <a:t>health and wellbeing. </a:t>
            </a:r>
          </a:p>
          <a:p>
            <a:pPr marL="0" indent="0">
              <a:buNone/>
            </a:pPr>
            <a:r>
              <a:rPr lang="en-US" sz="2000" dirty="0" smtClean="0"/>
              <a:t>Encourage your child to move more, sit less and be active every day!</a:t>
            </a:r>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486117" y="3065488"/>
            <a:ext cx="4210938" cy="2807292"/>
          </a:xfrm>
          <a:prstGeom prst="rect">
            <a:avLst/>
          </a:prstGeom>
        </p:spPr>
      </p:pic>
    </p:spTree>
    <p:extLst>
      <p:ext uri="{BB962C8B-B14F-4D97-AF65-F5344CB8AC3E}">
        <p14:creationId xmlns:p14="http://schemas.microsoft.com/office/powerpoint/2010/main" val="1485787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is it important to get active?</a:t>
            </a:r>
            <a:endParaRPr lang="en-US" dirty="0"/>
          </a:p>
        </p:txBody>
      </p:sp>
      <p:sp>
        <p:nvSpPr>
          <p:cNvPr id="3" name="Subtitle 2"/>
          <p:cNvSpPr>
            <a:spLocks noGrp="1"/>
          </p:cNvSpPr>
          <p:nvPr>
            <p:ph type="subTitle" idx="1"/>
          </p:nvPr>
        </p:nvSpPr>
        <p:spPr>
          <a:xfrm>
            <a:off x="1169276" y="2571092"/>
            <a:ext cx="6419389" cy="3600000"/>
          </a:xfrm>
        </p:spPr>
        <p:txBody>
          <a:bodyPr/>
          <a:lstStyle/>
          <a:p>
            <a:pPr marL="0" indent="0">
              <a:buNone/>
            </a:pPr>
            <a:endParaRPr lang="en-US" sz="2000" dirty="0" smtClean="0"/>
          </a:p>
          <a:p>
            <a:pPr marL="0" indent="0">
              <a:buNone/>
            </a:pPr>
            <a:r>
              <a:rPr lang="en-US" sz="2000" dirty="0" smtClean="0"/>
              <a:t>Physical activity is beneficial as it can: </a:t>
            </a:r>
          </a:p>
          <a:p>
            <a:r>
              <a:rPr lang="en-US" sz="2000" dirty="0"/>
              <a:t>i</a:t>
            </a:r>
            <a:r>
              <a:rPr lang="en-US" sz="2000" dirty="0" smtClean="0"/>
              <a:t>mprove sleep; </a:t>
            </a:r>
          </a:p>
          <a:p>
            <a:r>
              <a:rPr lang="en-US" sz="2000" dirty="0" smtClean="0"/>
              <a:t>help maintain a healthy weight; </a:t>
            </a:r>
          </a:p>
          <a:p>
            <a:r>
              <a:rPr lang="en-US" sz="2000" dirty="0"/>
              <a:t>l</a:t>
            </a:r>
            <a:r>
              <a:rPr lang="en-US" sz="2000" dirty="0" smtClean="0"/>
              <a:t>ift mood and relieve stress; </a:t>
            </a:r>
          </a:p>
          <a:p>
            <a:r>
              <a:rPr lang="en-GB" sz="2000" dirty="0"/>
              <a:t>improve heart health and strengthen muscles and </a:t>
            </a:r>
            <a:r>
              <a:rPr lang="en-GB" sz="2000" dirty="0" smtClean="0"/>
              <a:t>bones</a:t>
            </a:r>
            <a:r>
              <a:rPr lang="en-GB" sz="2000" dirty="0"/>
              <a:t>.</a:t>
            </a:r>
            <a:endParaRPr lang="en-GB" sz="2000" dirty="0" smtClean="0"/>
          </a:p>
          <a:p>
            <a:pPr marL="0" indent="0">
              <a:buNone/>
            </a:pPr>
            <a:endParaRPr lang="en-GB" sz="2000" dirty="0"/>
          </a:p>
          <a:p>
            <a:pPr marL="0" indent="0">
              <a:buNone/>
            </a:pPr>
            <a:endParaRPr lang="en-US" sz="2000" dirty="0"/>
          </a:p>
          <a:p>
            <a:pPr marL="0" indent="0">
              <a:buNone/>
            </a:pPr>
            <a:endParaRPr lang="en-GB" sz="2000" dirty="0"/>
          </a:p>
          <a:p>
            <a:pPr marL="0" indent="0">
              <a:buNone/>
            </a:pPr>
            <a:endParaRPr lang="en-US" sz="2000" dirty="0" smtClean="0"/>
          </a:p>
          <a:p>
            <a:pPr marL="0" indent="0">
              <a:buNone/>
            </a:pPr>
            <a:endParaRPr lang="en-US" sz="2000" dirty="0" smtClean="0"/>
          </a:p>
          <a:p>
            <a:pPr marL="0" indent="0">
              <a:buNone/>
            </a:pPr>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588665" y="3000006"/>
            <a:ext cx="3922520" cy="2615013"/>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counts?</a:t>
            </a:r>
            <a:endParaRPr lang="en-GB" dirty="0"/>
          </a:p>
        </p:txBody>
      </p:sp>
      <p:sp>
        <p:nvSpPr>
          <p:cNvPr id="3" name="Subtitle 2"/>
          <p:cNvSpPr>
            <a:spLocks noGrp="1"/>
          </p:cNvSpPr>
          <p:nvPr>
            <p:ph type="subTitle" idx="1"/>
          </p:nvPr>
        </p:nvSpPr>
        <p:spPr>
          <a:xfrm>
            <a:off x="1169276" y="2571092"/>
            <a:ext cx="6043374" cy="3600000"/>
          </a:xfrm>
        </p:spPr>
        <p:txBody>
          <a:bodyPr/>
          <a:lstStyle/>
          <a:p>
            <a:pPr marL="0" indent="0">
              <a:buNone/>
            </a:pPr>
            <a:r>
              <a:rPr lang="en-GB" sz="2000" dirty="0"/>
              <a:t>Children and young people (aged 5-18 years) should do 60 minutes of physical activity every day, ranging from moderate to vigorous intensity. </a:t>
            </a:r>
            <a:endParaRPr lang="en-GB" sz="2000" dirty="0" smtClean="0"/>
          </a:p>
          <a:p>
            <a:pPr marL="0" indent="0">
              <a:buNone/>
            </a:pPr>
            <a:r>
              <a:rPr lang="en-GB" sz="2000" dirty="0" smtClean="0"/>
              <a:t>On </a:t>
            </a:r>
            <a:r>
              <a:rPr lang="en-GB" sz="2000" dirty="0"/>
              <a:t>three days of the week this should include exercises to strengthen muscles and bones, such as gymnastics, dancing, swinging on playground equipment, playing tennis, sit-ups, press ups and football. </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626765" y="2571092"/>
            <a:ext cx="3807507" cy="2538338"/>
          </a:xfrm>
          <a:prstGeom prst="rect">
            <a:avLst/>
          </a:prstGeom>
        </p:spPr>
      </p:pic>
    </p:spTree>
    <p:extLst>
      <p:ext uri="{BB962C8B-B14F-4D97-AF65-F5344CB8AC3E}">
        <p14:creationId xmlns:p14="http://schemas.microsoft.com/office/powerpoint/2010/main" val="10113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 children meet physical activity guidelines?</a:t>
            </a:r>
            <a:endParaRPr lang="en-GB" dirty="0"/>
          </a:p>
        </p:txBody>
      </p:sp>
      <p:sp>
        <p:nvSpPr>
          <p:cNvPr id="3" name="Subtitle 2"/>
          <p:cNvSpPr>
            <a:spLocks noGrp="1"/>
          </p:cNvSpPr>
          <p:nvPr>
            <p:ph type="subTitle" idx="1"/>
          </p:nvPr>
        </p:nvSpPr>
        <p:spPr>
          <a:xfrm>
            <a:off x="1169276" y="2571092"/>
            <a:ext cx="4829872" cy="3600000"/>
          </a:xfrm>
        </p:spPr>
        <p:txBody>
          <a:bodyPr/>
          <a:lstStyle/>
          <a:p>
            <a:pPr marL="0" indent="0">
              <a:buNone/>
            </a:pPr>
            <a:r>
              <a:rPr lang="en-GB" sz="2000" dirty="0" smtClean="0"/>
              <a:t>Only 23% of boys and 20% of girls met the physical activity guidelines in 2015. </a:t>
            </a:r>
            <a:endParaRPr lang="en-GB" sz="2000"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US" dirty="0" smtClean="0"/>
          </a:p>
          <a:p>
            <a:pPr marL="0" indent="0">
              <a:buNone/>
            </a:pPr>
            <a:r>
              <a:rPr lang="en-GB" dirty="0">
                <a:hlinkClick r:id="rId2"/>
              </a:rPr>
              <a:t>Statistics on Obesity, Physical Activity and Diet </a:t>
            </a:r>
            <a:endParaRPr lang="en-GB" dirty="0"/>
          </a:p>
        </p:txBody>
      </p:sp>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67664" y="2571092"/>
            <a:ext cx="3955513" cy="3200796"/>
          </a:xfrm>
          <a:prstGeom prst="rect">
            <a:avLst/>
          </a:prstGeom>
        </p:spPr>
      </p:pic>
    </p:spTree>
    <p:extLst>
      <p:ext uri="{BB962C8B-B14F-4D97-AF65-F5344CB8AC3E}">
        <p14:creationId xmlns:p14="http://schemas.microsoft.com/office/powerpoint/2010/main" val="334333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Moderate intensity activity</a:t>
            </a:r>
            <a:endParaRPr lang="en-GB" dirty="0"/>
          </a:p>
        </p:txBody>
      </p:sp>
      <p:sp>
        <p:nvSpPr>
          <p:cNvPr id="3" name="Subtitle 2"/>
          <p:cNvSpPr>
            <a:spLocks noGrp="1"/>
          </p:cNvSpPr>
          <p:nvPr>
            <p:ph type="subTitle" idx="1"/>
          </p:nvPr>
        </p:nvSpPr>
        <p:spPr>
          <a:xfrm>
            <a:off x="1169277" y="2571092"/>
            <a:ext cx="5231524" cy="3600000"/>
          </a:xfrm>
        </p:spPr>
        <p:txBody>
          <a:bodyPr/>
          <a:lstStyle/>
          <a:p>
            <a:pPr marL="0" indent="0">
              <a:buNone/>
            </a:pPr>
            <a:r>
              <a:rPr lang="en-GB" sz="2000" dirty="0" smtClean="0"/>
              <a:t>Moderate </a:t>
            </a:r>
            <a:r>
              <a:rPr lang="en-GB" sz="2000" dirty="0"/>
              <a:t>intensity physical activity will increase body temperature, increase the rate of breathing and make the heart beat faster. </a:t>
            </a:r>
            <a:endParaRPr lang="en-GB" sz="2000" dirty="0" smtClean="0"/>
          </a:p>
          <a:p>
            <a:pPr marL="0" indent="0">
              <a:buNone/>
            </a:pPr>
            <a:r>
              <a:rPr lang="en-GB" sz="2000" dirty="0" smtClean="0"/>
              <a:t>When </a:t>
            </a:r>
            <a:r>
              <a:rPr lang="en-GB" sz="2000" dirty="0"/>
              <a:t>exercising at a moderate level, it should be possible to talk but hard to sing a song. </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887903" y="2571092"/>
            <a:ext cx="4360143" cy="2906762"/>
          </a:xfrm>
          <a:prstGeom prst="rect">
            <a:avLst/>
          </a:prstGeom>
        </p:spPr>
      </p:pic>
    </p:spTree>
    <p:extLst>
      <p:ext uri="{BB962C8B-B14F-4D97-AF65-F5344CB8AC3E}">
        <p14:creationId xmlns:p14="http://schemas.microsoft.com/office/powerpoint/2010/main" val="222757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Moderate intensity activity</a:t>
            </a:r>
            <a:endParaRPr lang="en-GB" dirty="0"/>
          </a:p>
        </p:txBody>
      </p:sp>
      <p:sp>
        <p:nvSpPr>
          <p:cNvPr id="3" name="Subtitle 2"/>
          <p:cNvSpPr>
            <a:spLocks noGrp="1"/>
          </p:cNvSpPr>
          <p:nvPr>
            <p:ph type="subTitle" idx="1"/>
          </p:nvPr>
        </p:nvSpPr>
        <p:spPr/>
        <p:txBody>
          <a:bodyPr/>
          <a:lstStyle/>
          <a:p>
            <a:pPr marL="0" indent="0">
              <a:buNone/>
            </a:pPr>
            <a:r>
              <a:rPr lang="en-GB" sz="2000" dirty="0"/>
              <a:t>Examples of moderate intensity activities: </a:t>
            </a:r>
          </a:p>
          <a:p>
            <a:r>
              <a:rPr lang="en-GB" sz="2000" dirty="0" smtClean="0"/>
              <a:t>brisk walking </a:t>
            </a:r>
            <a:r>
              <a:rPr lang="en-GB" sz="2000" dirty="0"/>
              <a:t>to school;</a:t>
            </a:r>
          </a:p>
          <a:p>
            <a:r>
              <a:rPr lang="en-GB" sz="2000" dirty="0"/>
              <a:t>playing in the playground; </a:t>
            </a:r>
          </a:p>
          <a:p>
            <a:r>
              <a:rPr lang="en-GB" sz="2000" dirty="0"/>
              <a:t>riding a scooter; </a:t>
            </a:r>
          </a:p>
          <a:p>
            <a:r>
              <a:rPr lang="en-GB" sz="2000" dirty="0"/>
              <a:t>skateboarding; </a:t>
            </a:r>
          </a:p>
          <a:p>
            <a:r>
              <a:rPr lang="en-GB" sz="2000" dirty="0"/>
              <a:t>rollerblading/skating; </a:t>
            </a:r>
          </a:p>
          <a:p>
            <a:r>
              <a:rPr lang="en-GB" sz="2000" dirty="0"/>
              <a:t>cycling on level ground or ground with a few hills. </a:t>
            </a:r>
          </a:p>
          <a:p>
            <a:endParaRPr lang="en-GB"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093526" y="2571092"/>
            <a:ext cx="4616549" cy="2696196"/>
          </a:xfrm>
          <a:prstGeom prst="rect">
            <a:avLst/>
          </a:prstGeom>
        </p:spPr>
      </p:pic>
    </p:spTree>
    <p:extLst>
      <p:ext uri="{BB962C8B-B14F-4D97-AF65-F5344CB8AC3E}">
        <p14:creationId xmlns:p14="http://schemas.microsoft.com/office/powerpoint/2010/main" val="2643382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Vigorous intensity activity </a:t>
            </a:r>
            <a:endParaRPr lang="en-GB" dirty="0"/>
          </a:p>
        </p:txBody>
      </p:sp>
      <p:sp>
        <p:nvSpPr>
          <p:cNvPr id="3" name="Subtitle 2"/>
          <p:cNvSpPr>
            <a:spLocks noGrp="1"/>
          </p:cNvSpPr>
          <p:nvPr>
            <p:ph type="subTitle" idx="1"/>
          </p:nvPr>
        </p:nvSpPr>
        <p:spPr>
          <a:xfrm>
            <a:off x="1169274" y="2571092"/>
            <a:ext cx="5504991" cy="3600000"/>
          </a:xfrm>
        </p:spPr>
        <p:txBody>
          <a:bodyPr/>
          <a:lstStyle/>
          <a:p>
            <a:pPr marL="0" indent="0">
              <a:buNone/>
            </a:pPr>
            <a:r>
              <a:rPr lang="en-GB" sz="2000" dirty="0"/>
              <a:t>Vigorous intensity physical activity will increase body temperature, make breathing even faster and heavier and make the heart beat rapidly. </a:t>
            </a:r>
            <a:endParaRPr lang="en-GB" sz="2000" dirty="0" smtClean="0"/>
          </a:p>
          <a:p>
            <a:pPr marL="0" indent="0">
              <a:buNone/>
            </a:pPr>
            <a:r>
              <a:rPr lang="en-GB" sz="2000" dirty="0" smtClean="0"/>
              <a:t>When </a:t>
            </a:r>
            <a:r>
              <a:rPr lang="en-GB" sz="2000" dirty="0"/>
              <a:t>exercising at this level, it is hard to say more than a few words without pausing from breath. </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93181" y="2571092"/>
            <a:ext cx="4588024" cy="3058682"/>
          </a:xfrm>
          <a:prstGeom prst="rect">
            <a:avLst/>
          </a:prstGeom>
        </p:spPr>
      </p:pic>
    </p:spTree>
    <p:extLst>
      <p:ext uri="{BB962C8B-B14F-4D97-AF65-F5344CB8AC3E}">
        <p14:creationId xmlns:p14="http://schemas.microsoft.com/office/powerpoint/2010/main" val="430400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Vigorous intensity activity</a:t>
            </a:r>
            <a:endParaRPr lang="en-GB" dirty="0"/>
          </a:p>
        </p:txBody>
      </p:sp>
      <p:sp>
        <p:nvSpPr>
          <p:cNvPr id="3" name="Subtitle 2"/>
          <p:cNvSpPr>
            <a:spLocks noGrp="1"/>
          </p:cNvSpPr>
          <p:nvPr>
            <p:ph type="subTitle" idx="1"/>
          </p:nvPr>
        </p:nvSpPr>
        <p:spPr>
          <a:xfrm>
            <a:off x="1169276" y="2571092"/>
            <a:ext cx="6111741" cy="3600000"/>
          </a:xfrm>
        </p:spPr>
        <p:txBody>
          <a:bodyPr/>
          <a:lstStyle/>
          <a:p>
            <a:pPr marL="0" indent="0">
              <a:buNone/>
            </a:pPr>
            <a:r>
              <a:rPr lang="en-GB" sz="2000" dirty="0"/>
              <a:t>Examples of vigorous intensity activities: </a:t>
            </a:r>
          </a:p>
          <a:p>
            <a:r>
              <a:rPr lang="en-GB" sz="2000" dirty="0"/>
              <a:t>playing chase; </a:t>
            </a:r>
          </a:p>
          <a:p>
            <a:r>
              <a:rPr lang="en-GB" sz="2000" dirty="0"/>
              <a:t>swimming; </a:t>
            </a:r>
          </a:p>
          <a:p>
            <a:r>
              <a:rPr lang="en-GB" sz="2000" dirty="0"/>
              <a:t>running; </a:t>
            </a:r>
          </a:p>
          <a:p>
            <a:r>
              <a:rPr lang="en-GB" sz="2000" dirty="0"/>
              <a:t>gymnastics and dancing; </a:t>
            </a:r>
          </a:p>
          <a:p>
            <a:r>
              <a:rPr lang="en-GB" sz="2000" dirty="0"/>
              <a:t>cycling fast or on a hilly ground; </a:t>
            </a:r>
          </a:p>
          <a:p>
            <a:r>
              <a:rPr lang="en-GB" sz="2000" dirty="0"/>
              <a:t>martial arts like karate; </a:t>
            </a:r>
          </a:p>
          <a:p>
            <a:r>
              <a:rPr lang="en-GB" sz="2000" dirty="0"/>
              <a:t>organised sports such as football, rugby, netball, tennis and badminton.</a:t>
            </a:r>
          </a:p>
          <a:p>
            <a:endParaRPr lang="en-GB"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618220" y="2571092"/>
            <a:ext cx="3876250" cy="2584166"/>
          </a:xfrm>
          <a:prstGeom prst="rect">
            <a:avLst/>
          </a:prstGeom>
        </p:spPr>
      </p:pic>
    </p:spTree>
    <p:extLst>
      <p:ext uri="{BB962C8B-B14F-4D97-AF65-F5344CB8AC3E}">
        <p14:creationId xmlns:p14="http://schemas.microsoft.com/office/powerpoint/2010/main" val="656197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629</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14</vt:i4>
      </vt:variant>
    </vt:vector>
  </HeadingPairs>
  <TitlesOfParts>
    <vt:vector size="20" baseType="lpstr">
      <vt:lpstr>Arial</vt:lpstr>
      <vt:lpstr>Calibri</vt:lpstr>
      <vt:lpstr>Office Theme</vt:lpstr>
      <vt:lpstr>Custom Design</vt:lpstr>
      <vt:lpstr>1_Custom Design</vt:lpstr>
      <vt:lpstr>3_Custom Design</vt:lpstr>
      <vt:lpstr>Physical activity</vt:lpstr>
      <vt:lpstr>Physical activity</vt:lpstr>
      <vt:lpstr>Why is it important to get active?</vt:lpstr>
      <vt:lpstr>What counts?</vt:lpstr>
      <vt:lpstr>Do children meet physical activity guidelines?</vt:lpstr>
      <vt:lpstr>Moderate intensity activity</vt:lpstr>
      <vt:lpstr>Moderate intensity activity</vt:lpstr>
      <vt:lpstr>Vigorous intensity activity </vt:lpstr>
      <vt:lpstr>Vigorous intensity activity</vt:lpstr>
      <vt:lpstr>Being physically active for life </vt:lpstr>
      <vt:lpstr>Sedentary behavior</vt:lpstr>
      <vt:lpstr>Summary </vt:lpstr>
      <vt:lpstr>Have a think</vt:lpstr>
      <vt:lpstr>Physical 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Roy Ballam</cp:lastModifiedBy>
  <cp:revision>49</cp:revision>
  <dcterms:created xsi:type="dcterms:W3CDTF">2018-10-10T09:22:08Z</dcterms:created>
  <dcterms:modified xsi:type="dcterms:W3CDTF">2019-10-11T14:27:48Z</dcterms:modified>
</cp:coreProperties>
</file>