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7" r:id="rId6"/>
    <p:sldId id="262" r:id="rId7"/>
    <p:sldId id="264" r:id="rId8"/>
    <p:sldId id="263" r:id="rId9"/>
    <p:sldId id="265" r:id="rId10"/>
    <p:sldId id="267" r:id="rId11"/>
    <p:sldId id="269" r:id="rId12"/>
    <p:sldId id="266" r:id="rId13"/>
    <p:sldId id="270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dget Benelam" initials="BB" lastIdx="4" clrIdx="0">
    <p:extLst>
      <p:ext uri="{19B8F6BF-5375-455C-9EA6-DF929625EA0E}">
        <p15:presenceInfo xmlns:p15="http://schemas.microsoft.com/office/powerpoint/2012/main" userId="S-1-5-21-1974762338-2042246095-630515929-11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9BD"/>
    <a:srgbClr val="158B44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98" d="100"/>
          <a:sy n="98" d="100"/>
        </p:scale>
        <p:origin x="8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sleepcouncil.org.uk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Sleep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Have a think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827632"/>
            <a:ext cx="9720000" cy="3600000"/>
          </a:xfrm>
        </p:spPr>
        <p:txBody>
          <a:bodyPr/>
          <a:lstStyle/>
          <a:p>
            <a:r>
              <a:rPr lang="en-US" dirty="0" smtClean="0"/>
              <a:t>How many hours of sleep does your child usually get?</a:t>
            </a:r>
            <a:endParaRPr lang="en-GB" dirty="0" smtClean="0"/>
          </a:p>
          <a:p>
            <a:r>
              <a:rPr lang="en-GB" dirty="0" smtClean="0"/>
              <a:t>What </a:t>
            </a:r>
            <a:r>
              <a:rPr lang="en-GB" dirty="0"/>
              <a:t>might be some reasons </a:t>
            </a:r>
            <a:r>
              <a:rPr lang="en-GB" dirty="0" smtClean="0"/>
              <a:t>your child </a:t>
            </a:r>
            <a:r>
              <a:rPr lang="en-GB" dirty="0"/>
              <a:t>slept well or didn’t sleep well during the night</a:t>
            </a:r>
            <a:r>
              <a:rPr lang="en-GB" dirty="0" smtClean="0"/>
              <a:t>?</a:t>
            </a:r>
          </a:p>
          <a:p>
            <a:r>
              <a:rPr lang="en-GB" dirty="0"/>
              <a:t>How does your child usually feel when they wake up in the morning</a:t>
            </a:r>
            <a:r>
              <a:rPr lang="en-GB" dirty="0" smtClean="0"/>
              <a:t>?</a:t>
            </a:r>
            <a:endParaRPr lang="en-GB" dirty="0"/>
          </a:p>
          <a:p>
            <a:r>
              <a:rPr lang="en-GB" dirty="0" smtClean="0"/>
              <a:t>What </a:t>
            </a:r>
            <a:r>
              <a:rPr lang="en-GB" dirty="0"/>
              <a:t>are some of your bedtime routines?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362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Sleep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www.nutrition.org.uk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Sleep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5375475" cy="3087973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Encourage your child to get the sleep they </a:t>
            </a:r>
            <a:r>
              <a:rPr lang="en-GB" sz="2000" dirty="0" smtClean="0"/>
              <a:t>need - </a:t>
            </a:r>
            <a:r>
              <a:rPr lang="en-GB" sz="2000" dirty="0"/>
              <a:t>every night!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1548" y="3065487"/>
            <a:ext cx="4041567" cy="269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87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importance of sleep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81004" cy="3600000"/>
          </a:xfrm>
        </p:spPr>
        <p:txBody>
          <a:bodyPr/>
          <a:lstStyle/>
          <a:p>
            <a:r>
              <a:rPr lang="en-GB" dirty="0"/>
              <a:t>A healthy lifestyle includes getting enough quality sleep. In the short-term, lack of sleep can </a:t>
            </a:r>
            <a:r>
              <a:rPr lang="en-GB" dirty="0" smtClean="0"/>
              <a:t>make you feel irritable and moody and can affect memory and </a:t>
            </a:r>
            <a:r>
              <a:rPr lang="en-GB" dirty="0"/>
              <a:t>creative thinking. </a:t>
            </a:r>
          </a:p>
          <a:p>
            <a:endParaRPr lang="en-GB" dirty="0"/>
          </a:p>
          <a:p>
            <a:r>
              <a:rPr lang="en-GB" dirty="0"/>
              <a:t>Regular lack of sleep can affect health, </a:t>
            </a:r>
            <a:r>
              <a:rPr lang="en-GB" dirty="0" smtClean="0"/>
              <a:t>and </a:t>
            </a:r>
            <a:r>
              <a:rPr lang="en-GB" dirty="0"/>
              <a:t>is linked to serious health conditions such as obesity in children and young people, and heart disease and type 2 diabetes in adults. </a:t>
            </a:r>
          </a:p>
          <a:p>
            <a:endParaRPr lang="en-GB" dirty="0"/>
          </a:p>
        </p:txBody>
      </p:sp>
      <p:pic>
        <p:nvPicPr>
          <p:cNvPr id="5122" name="Picture 2" descr="Girls on Desk Looking at Notebook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9681" y="2103291"/>
            <a:ext cx="2425254" cy="1708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647"/>
          <a:stretch/>
        </p:blipFill>
        <p:spPr>
          <a:xfrm>
            <a:off x="7359681" y="3905428"/>
            <a:ext cx="2425254" cy="175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1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Sleep recommendations for children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45027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Children and young people need good quality sleep to function at their best. The amount of hours that are needed vary, depending on age. </a:t>
            </a:r>
          </a:p>
          <a:p>
            <a:endParaRPr lang="en-GB" dirty="0"/>
          </a:p>
          <a:p>
            <a:r>
              <a:rPr lang="en-GB" dirty="0" smtClean="0"/>
              <a:t>Children </a:t>
            </a:r>
            <a:r>
              <a:rPr lang="en-GB" dirty="0"/>
              <a:t>aged 5-11 years </a:t>
            </a:r>
            <a:r>
              <a:rPr lang="en-GB" dirty="0" smtClean="0"/>
              <a:t>need around 9 ½ – </a:t>
            </a:r>
            <a:r>
              <a:rPr lang="en-GB" dirty="0"/>
              <a:t>11 </a:t>
            </a:r>
            <a:r>
              <a:rPr lang="en-GB" dirty="0" smtClean="0"/>
              <a:t>hours.</a:t>
            </a:r>
            <a:endParaRPr lang="en-GB" dirty="0"/>
          </a:p>
          <a:p>
            <a:r>
              <a:rPr lang="en-GB" dirty="0" smtClean="0"/>
              <a:t>Children aged </a:t>
            </a:r>
            <a:r>
              <a:rPr lang="en-GB" dirty="0"/>
              <a:t>11-16 years need </a:t>
            </a:r>
            <a:r>
              <a:rPr lang="en-GB" dirty="0" smtClean="0"/>
              <a:t>around 9 </a:t>
            </a:r>
            <a:r>
              <a:rPr lang="en-GB" dirty="0"/>
              <a:t>– 9 ½ hours. 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much sleep do adults need? </a:t>
            </a:r>
          </a:p>
          <a:p>
            <a:pPr marL="0" indent="0">
              <a:buNone/>
            </a:pPr>
            <a:r>
              <a:rPr lang="en-GB" dirty="0"/>
              <a:t>Most adults need between 7-9 hours of </a:t>
            </a:r>
            <a:r>
              <a:rPr lang="en-GB" dirty="0" smtClean="0"/>
              <a:t>good quality </a:t>
            </a:r>
            <a:r>
              <a:rPr lang="en-GB" dirty="0"/>
              <a:t>sleep a night to function at their </a:t>
            </a:r>
            <a:r>
              <a:rPr lang="en-GB" dirty="0" smtClean="0"/>
              <a:t>best! </a:t>
            </a:r>
          </a:p>
          <a:p>
            <a:pPr marL="0" indent="0">
              <a:buNone/>
            </a:pPr>
            <a:endParaRPr lang="en-GB" dirty="0" smtClean="0">
              <a:hlinkClick r:id="rId2"/>
            </a:endParaRP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://sleepcouncil.org.uk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5212" y="2939819"/>
            <a:ext cx="3339539" cy="2221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257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Sleep and bodyweight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316789"/>
            <a:ext cx="6897954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Not getting enough quality sleep has been linked to a higher intake of energy (calories), eating more snacks and snacking on less healthy </a:t>
            </a:r>
            <a:r>
              <a:rPr lang="en-GB" dirty="0" smtClean="0"/>
              <a:t>food. 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Being sleep deprived can also </a:t>
            </a:r>
            <a:r>
              <a:rPr lang="en-GB" dirty="0" smtClean="0"/>
              <a:t>make </a:t>
            </a:r>
            <a:r>
              <a:rPr lang="en-GB" dirty="0"/>
              <a:t>us feel hungrier.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Tiredness and fatigue </a:t>
            </a:r>
            <a:r>
              <a:rPr lang="en-GB" dirty="0" smtClean="0"/>
              <a:t>may </a:t>
            </a:r>
            <a:r>
              <a:rPr lang="en-GB" dirty="0"/>
              <a:t>increase sedentary behaviour and reduce physical activity.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These factors may increase the chance of weight gain which </a:t>
            </a:r>
            <a:r>
              <a:rPr lang="en-GB" dirty="0" smtClean="0"/>
              <a:t>could, overtime, </a:t>
            </a:r>
            <a:r>
              <a:rPr lang="en-GB" dirty="0"/>
              <a:t>lead to </a:t>
            </a:r>
            <a:r>
              <a:rPr lang="en-GB" dirty="0" smtClean="0"/>
              <a:t>weight gain and obesity</a:t>
            </a:r>
            <a:r>
              <a:rPr lang="en-GB" dirty="0"/>
              <a:t>. </a:t>
            </a:r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25135" y="2114979"/>
            <a:ext cx="2554980" cy="380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33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Practical tips for sleeping well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451451"/>
            <a:ext cx="5992101" cy="3600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Good sleep is important for your child’s physical and mental wellbeing.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/>
              <a:t>relaxing bedtime routine is one important way to help your child get a good night’s sleep. </a:t>
            </a:r>
            <a:endParaRPr lang="en-US" dirty="0"/>
          </a:p>
          <a:p>
            <a:r>
              <a:rPr lang="en-GB" dirty="0" smtClean="0"/>
              <a:t>Create a ‘sleep friendly’ bedroom – a dark, quiet, cool environment </a:t>
            </a:r>
            <a:endParaRPr lang="en-GB" dirty="0"/>
          </a:p>
          <a:p>
            <a:r>
              <a:rPr lang="en-GB" dirty="0"/>
              <a:t>Once they're in bed, encourage your child to read quietly or listen to some relaxing music, or read a story together</a:t>
            </a:r>
            <a:r>
              <a:rPr lang="en-GB" dirty="0" smtClean="0"/>
              <a:t>.</a:t>
            </a:r>
          </a:p>
          <a:p>
            <a:r>
              <a:rPr lang="en-GB" dirty="0"/>
              <a:t>Avoid giving your child large meals </a:t>
            </a:r>
            <a:r>
              <a:rPr lang="en-GB" dirty="0" smtClean="0"/>
              <a:t>just before bedtime. </a:t>
            </a:r>
            <a:endParaRPr lang="en-GB" dirty="0"/>
          </a:p>
          <a:p>
            <a:r>
              <a:rPr lang="en-GB" dirty="0" smtClean="0"/>
              <a:t>Encourage </a:t>
            </a:r>
            <a:r>
              <a:rPr lang="en-GB" dirty="0"/>
              <a:t>physical activity during the day.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97439" y="3033757"/>
            <a:ext cx="4247644" cy="2826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1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Encourage less screen time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590447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Tablets, smartphones, TVs and other electronic gadgets can affect how easily children get to sleep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Turn these off at </a:t>
            </a:r>
            <a:r>
              <a:rPr lang="en-GB" dirty="0"/>
              <a:t>least 1 hour before </a:t>
            </a:r>
            <a:r>
              <a:rPr lang="en-GB" dirty="0" smtClean="0"/>
              <a:t>bedtime and keep them out of the bedroom.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3074" name="Picture 2" descr="Boy Watching Video Using Laptop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88667" y="2420531"/>
            <a:ext cx="3537958" cy="2358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680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‘sleep friendly’ bedroom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667360" cy="3600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Create a ‘sleep friendly’ and relaxing bedroom for your child. Evidence suggests a link in people’s minds between sleep and the bedroom. </a:t>
            </a:r>
          </a:p>
          <a:p>
            <a:pPr marL="0" indent="0">
              <a:buNone/>
            </a:pPr>
            <a:r>
              <a:rPr lang="en-US" dirty="0" smtClean="0"/>
              <a:t>Try to keep your child’s bedroom: </a:t>
            </a:r>
          </a:p>
          <a:p>
            <a:r>
              <a:rPr lang="en-US" dirty="0"/>
              <a:t>a</a:t>
            </a:r>
            <a:r>
              <a:rPr lang="en-US" dirty="0" smtClean="0"/>
              <a:t> dark, quiet and tidy environment;</a:t>
            </a:r>
          </a:p>
          <a:p>
            <a:r>
              <a:rPr lang="en-US" dirty="0"/>
              <a:t>c</a:t>
            </a:r>
            <a:r>
              <a:rPr lang="en-US" dirty="0" smtClean="0"/>
              <a:t>ool – a temperature of about 18 to </a:t>
            </a:r>
            <a:r>
              <a:rPr lang="en-US" dirty="0"/>
              <a:t>24 °</a:t>
            </a:r>
            <a:r>
              <a:rPr lang="en-US" dirty="0" smtClean="0"/>
              <a:t>C;</a:t>
            </a:r>
          </a:p>
          <a:p>
            <a:r>
              <a:rPr lang="en-US" dirty="0" smtClean="0"/>
              <a:t>a screen-free zone – get them to leave their devices outside the bedroom. </a:t>
            </a:r>
            <a:endParaRPr lang="en-US" dirty="0"/>
          </a:p>
          <a:p>
            <a:pPr marL="0" indent="0">
              <a:buNone/>
            </a:pPr>
            <a:endParaRPr lang="en-GB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 descr="Five Posters Mounted on Wall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862133" y="2386816"/>
            <a:ext cx="3599710" cy="264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702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Good quality sleep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272" y="2639459"/>
            <a:ext cx="9720000" cy="36000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Sleeping </a:t>
            </a:r>
            <a:r>
              <a:rPr lang="en-GB" dirty="0"/>
              <a:t>well isn’t just about the duration of sleep, but also about sleep quality.</a:t>
            </a:r>
          </a:p>
          <a:p>
            <a:pPr marL="0" indent="0">
              <a:buNone/>
            </a:pPr>
            <a:r>
              <a:rPr lang="en-GB" dirty="0" smtClean="0"/>
              <a:t>Signs </a:t>
            </a:r>
            <a:r>
              <a:rPr lang="en-GB" dirty="0"/>
              <a:t>of good quality sleep include:</a:t>
            </a:r>
          </a:p>
          <a:p>
            <a:endParaRPr lang="en-GB" dirty="0"/>
          </a:p>
          <a:p>
            <a:r>
              <a:rPr lang="en-GB" dirty="0"/>
              <a:t>falling asleep quickly;</a:t>
            </a:r>
          </a:p>
          <a:p>
            <a:r>
              <a:rPr lang="en-GB" dirty="0"/>
              <a:t>not waking up too many times in the night;</a:t>
            </a:r>
          </a:p>
          <a:p>
            <a:r>
              <a:rPr lang="en-GB" dirty="0"/>
              <a:t>falling back to sleep quickly after waking up during the night;</a:t>
            </a:r>
          </a:p>
          <a:p>
            <a:r>
              <a:rPr lang="en-GB" dirty="0"/>
              <a:t>waking up feeling refreshed.</a:t>
            </a:r>
          </a:p>
          <a:p>
            <a:endParaRPr lang="en-GB" dirty="0"/>
          </a:p>
        </p:txBody>
      </p:sp>
      <p:pic>
        <p:nvPicPr>
          <p:cNvPr id="4" name="Picture 3" descr="C:\Users\AWhite\Downloads\shutterstock_358646807.jp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34699" y="3219450"/>
            <a:ext cx="3205578" cy="2594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440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563</Words>
  <Application>Microsoft Office PowerPoint</Application>
  <PresentationFormat>Widescreen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Sleep </vt:lpstr>
      <vt:lpstr>Sleep</vt:lpstr>
      <vt:lpstr>The importance of sleep</vt:lpstr>
      <vt:lpstr>Sleep recommendations for children</vt:lpstr>
      <vt:lpstr>Sleep and bodyweight </vt:lpstr>
      <vt:lpstr>Practical tips for sleeping well</vt:lpstr>
      <vt:lpstr>Encourage less screen time</vt:lpstr>
      <vt:lpstr>A ‘sleep friendly’ bedroom</vt:lpstr>
      <vt:lpstr>Good quality sleep</vt:lpstr>
      <vt:lpstr>Have a think</vt:lpstr>
      <vt:lpstr>Sleep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Roy Ballam</cp:lastModifiedBy>
  <cp:revision>61</cp:revision>
  <dcterms:created xsi:type="dcterms:W3CDTF">2018-10-10T09:22:08Z</dcterms:created>
  <dcterms:modified xsi:type="dcterms:W3CDTF">2019-10-11T14:29:14Z</dcterms:modified>
</cp:coreProperties>
</file>