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1" d="100"/>
          <a:sy n="111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microsoft.com/office/2007/relationships/hdphoto" Target="../media/hdphoto8.wdp"/><Relationship Id="rId10" Type="http://schemas.openxmlformats.org/officeDocument/2006/relationships/image" Target="../media/image48.jpeg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261311"/>
            <a:ext cx="9144000" cy="733096"/>
          </a:xfrm>
        </p:spPr>
        <p:txBody>
          <a:bodyPr/>
          <a:lstStyle/>
          <a:p>
            <a:r>
              <a:rPr lang="en-US" dirty="0" smtClean="0"/>
              <a:t>Seasonality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autumn (Oct - Nov)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9274" y="2283798"/>
            <a:ext cx="3070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Field Mushrooms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Lettuce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Marrow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Rocket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Squashes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Sweetcorn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1005" y="2291622"/>
            <a:ext cx="324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Damsons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Elderberries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Sloes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6716" y="2258894"/>
            <a:ext cx="3070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Brill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Dabs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Dover Sole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Flounders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Oysters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Skate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005" y="4611231"/>
            <a:ext cx="3070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Grouse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Heather-fed Lamb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Venison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5453897"/>
            <a:ext cx="1223309" cy="1226679"/>
          </a:xfrm>
          <a:prstGeom prst="rect">
            <a:avLst/>
          </a:prstGeom>
        </p:spPr>
      </p:pic>
      <p:pic>
        <p:nvPicPr>
          <p:cNvPr id="9" name="Picture 2" descr="C:\Users\Jenny\AppData\Local\Microsoft\Windows\INetCache\IE\6T7W4HTR\597076,1312288371,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75" r="14881" b="6621"/>
          <a:stretch/>
        </p:blipFill>
        <p:spPr bwMode="auto">
          <a:xfrm>
            <a:off x="2738671" y="5203406"/>
            <a:ext cx="842726" cy="13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514" y="5886753"/>
            <a:ext cx="1404578" cy="93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49" y="5965596"/>
            <a:ext cx="941112" cy="623269"/>
          </a:xfrm>
          <a:prstGeom prst="rect">
            <a:avLst/>
          </a:prstGeom>
        </p:spPr>
      </p:pic>
      <p:pic>
        <p:nvPicPr>
          <p:cNvPr id="12" name="Picture 5" descr="Image result for slo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8" t="8122" r="8750" b="20027"/>
          <a:stretch/>
        </p:blipFill>
        <p:spPr bwMode="auto">
          <a:xfrm>
            <a:off x="4531005" y="5020375"/>
            <a:ext cx="1382629" cy="8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enny\AppData\Local\Microsoft\Windows\INetCache\IE\W52D0TNO\1200px-Microstomus_kitt_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78" b="81444" l="4000" r="93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917483" y="2417364"/>
            <a:ext cx="1535373" cy="11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Jenny\AppData\Local\Microsoft\Windows\INetCache\IE\W52D0TNO\meat_PNG392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297" y="5541789"/>
            <a:ext cx="1209447" cy="7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y\AppData\Local\Microsoft\Windows\INetCache\IE\W52D0TNO\Pacific_oysters_0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518" y="3384566"/>
            <a:ext cx="1531889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Winter (Dec – Feb)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2627" y="2111365"/>
            <a:ext cx="3070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Brussels Sprouts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Celeriac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Curly Kale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Fennel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Leeks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Parsnips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 Cabbage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Swede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Turnips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756" y="2200702"/>
            <a:ext cx="3241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Quince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010" y="2242234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Grey Mullet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Mussels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Scallops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009" y="3657248"/>
            <a:ext cx="307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Goose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Partridge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Pheasant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Venison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 Duck </a:t>
            </a:r>
          </a:p>
        </p:txBody>
      </p:sp>
      <p:pic>
        <p:nvPicPr>
          <p:cNvPr id="10" name="Picture 4" descr="C:\Users\Jenny\AppData\Local\Microsoft\Windows\INetCache\IE\6T7W4HTR\Brimley_Appl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89894" l="1721" r="97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098" y="4137257"/>
            <a:ext cx="1511484" cy="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enny\AppData\Local\Microsoft\Windows\INetCache\IE\W52D0TNO\diulya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3" b="92733" l="286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78" b="8035"/>
          <a:stretch/>
        </p:blipFill>
        <p:spPr bwMode="auto">
          <a:xfrm>
            <a:off x="5586780" y="2729781"/>
            <a:ext cx="1252074" cy="1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Jenny\AppData\Local\Microsoft\Windows\INetCache\IE\6T7W4HTR\1024px-Mussels_at_Trouville_fish_marke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3" b="95898" l="98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221" y="2257813"/>
            <a:ext cx="1365535" cy="1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891" y="5071504"/>
            <a:ext cx="1832976" cy="1503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091" y="4347582"/>
            <a:ext cx="2286162" cy="1682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456" y="5342796"/>
            <a:ext cx="1564259" cy="960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166" y="3607462"/>
            <a:ext cx="1888219" cy="1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seasonality?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Fruit and vegetables naturally grow in cycles, and ripen during a certain season each year. When they are in season they are harvested.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mostly think of fruit and vegetables as seasonal however, some fish and meat can also be seasonal. 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advantages to buying and eating food that is in season. What are these? </a:t>
            </a:r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5" name="Picture 7" descr="C:\Users\Jenny\AppData\Local\Microsoft\Windows\INetCache\IE\W52D0TNO\kill-rhubar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416" y="4280566"/>
            <a:ext cx="2161794" cy="21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Jenny\AppData\Local\Microsoft\Windows\INetCache\IE\EPRO8C7F\87-1229553305PJ3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140" y="4470522"/>
            <a:ext cx="3027426" cy="20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477" y="450382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98" y="4737628"/>
            <a:ext cx="2321560" cy="15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Seasonality – the advantages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53583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Buying and eating food that is season means that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fresh;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the best flavour, texture and colour;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optimum nutritional value.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benefits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lower cost;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supporting local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growers;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reduced energy needed to grow and transport the ingredients and food.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4" descr="C:\Users\Jenny\AppData\Local\Microsoft\Windows\INetCache\IE\W52D0TNO\530316492_6626d205e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850" y="2352286"/>
            <a:ext cx="2535926" cy="38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 season or not?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 the range of ingredients and food that is found in supermarkets. We expect, and take for granted, that the food is available all year round. </a:t>
            </a:r>
          </a:p>
          <a:p>
            <a:pPr marL="0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Consumers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become used to buying ingredients and food that are out of season in the UK.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6T7W4HTR\lattug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86" y="3747312"/>
            <a:ext cx="1804986" cy="18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nny\AppData\Local\Microsoft\Windows\INetCache\IE\W52D0TNO\Three_Raspberri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272" y="3863241"/>
            <a:ext cx="2614115" cy="17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nny\AppData\Local\Microsoft\Windows\INetCache\IE\EPRO8C7F\fresh-tomato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891" y="3905754"/>
            <a:ext cx="2566385" cy="17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enny\AppData\Local\Microsoft\Windows\INetCache\IE\6T7W4HTR\오이%201개%20칼로리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640" y="3863240"/>
            <a:ext cx="2604251" cy="17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5759" y="5841228"/>
            <a:ext cx="1042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food is in season in the summer in the UK, yet we can buy them all year round.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 season or not?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Ingredients and food are generally available throughout the year because they have been imported from other countries where they are in season at different times of the year. </a:t>
            </a:r>
          </a:p>
          <a:p>
            <a:pPr marL="0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that the ingredients and foods may have travelled a long way. </a:t>
            </a:r>
          </a:p>
          <a:p>
            <a:pPr marL="0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think some consumers are concerned about this?</a:t>
            </a:r>
            <a:endParaRPr lang="en-GB" dirty="0"/>
          </a:p>
        </p:txBody>
      </p:sp>
      <p:pic>
        <p:nvPicPr>
          <p:cNvPr id="8" name="Picture 2" descr="C:\Users\Jenny\AppData\Local\Microsoft\Windows\INetCache\IE\6T7W4HTR\US_Navy_100125-N-9402B-001_Paul_Reardon_of_Empire_Cargo_loads_pallets_of_food_and_humanitarian_supplies_onto_a_transport_aircraft_for_shipment_to_Naval_Station_Guantanamo_Bay,_Cub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276" y="4358211"/>
            <a:ext cx="3009477" cy="19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nny\AppData\Local\Microsoft\Windows\INetCache\IE\0RYEYTLC\Container_ship_Olga_Maers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527" y="4366604"/>
            <a:ext cx="2974734" cy="20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enny\AppData\Local\Microsoft\Windows\INetCache\IE\W52D0TNO\6817159989_c61081cd1d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506" y="4358212"/>
            <a:ext cx="3079521" cy="20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 season or not?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38306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UK imports about half of its food.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consumers are concerned about the origins of their food and the distance it has travelled. Reducing the distance can help lessen the impact.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consumers help lessen the distance food has travelled?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3" descr="C:\Users\Jenny\AppData\Local\Microsoft\Windows\INetCache\IE\0RYEYTLC\Discover-it-Miles-Travel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780" y="2283798"/>
            <a:ext cx="2613235" cy="19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:\Users\Jenny\AppData\Local\Microsoft\Windows\INetCache\IE\W52D0TNO\Apple_Displa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781" y="4391710"/>
            <a:ext cx="2613235" cy="19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Seasonal food in the 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75960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weather changes across the world so does the fresh foods that are available. </a:t>
            </a:r>
          </a:p>
          <a:p>
            <a:pPr marL="0" indent="0" algn="just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UK we have four distinct seasons with each offering a range of different foods.</a:t>
            </a:r>
          </a:p>
          <a:p>
            <a:pPr marL="0" indent="0" algn="just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Name five foods that are available in each of the seasons. </a:t>
            </a:r>
          </a:p>
          <a:p>
            <a:pPr marL="0" indent="0" algn="just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that it is not just fruit and vegetables that are available during certain seasons.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10" descr="C:\Users\Jenny\AppData\Local\Microsoft\Windows\INetCache\IE\6T7W4HTR\17030758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74"/>
          <a:stretch/>
        </p:blipFill>
        <p:spPr bwMode="auto">
          <a:xfrm>
            <a:off x="10690466" y="1857730"/>
            <a:ext cx="1261931" cy="12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Jenny\AppData\Local\Microsoft\Windows\INetCache\IE\6T7W4HTR\FruitVeg%20Runner%20Bea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523" y="3154222"/>
            <a:ext cx="1624068" cy="9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Jenny\AppData\Local\Microsoft\Windows\INetCache\IE\6T7W4HTR\851pumpki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97500" l="5167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077"/>
          <a:stretch/>
        </p:blipFill>
        <p:spPr bwMode="auto">
          <a:xfrm>
            <a:off x="10508793" y="4045428"/>
            <a:ext cx="1355694" cy="11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Jenny\AppData\Local\Microsoft\Windows\INetCache\IE\EPRO8C7F\keljpupca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3112" y="5183170"/>
            <a:ext cx="1153777" cy="9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spring (March - May)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6284" y="2513012"/>
            <a:ext cx="307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Gooseberries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Rhubarb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11" y="3895945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Beef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Lamb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6486" y="2513012"/>
            <a:ext cx="3070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Haddock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John Dory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Mackerel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Monkfish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Prawns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 Bass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 Salmon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Trout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Turbot</a:t>
            </a: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1169988" y="2571750"/>
            <a:ext cx="971867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Cauliflowers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Celeriac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Kale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Purple Sprouting Broccoli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Spring Greens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00" y="5250162"/>
            <a:ext cx="1428222" cy="1361064"/>
          </a:xfrm>
          <a:prstGeom prst="rect">
            <a:avLst/>
          </a:prstGeom>
        </p:spPr>
      </p:pic>
      <p:pic>
        <p:nvPicPr>
          <p:cNvPr id="10" name="Picture 2" descr="C:\Users\Jenny\AppData\Local\Microsoft\Windows\INetCache\IE\EPRO8C7F\CSA-Red-Russian-Ka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560" y="5709169"/>
            <a:ext cx="1126194" cy="7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Jenny\AppData\Local\Microsoft\Windows\INetCache\IE\6T7W4HTR\lamb_cuttlets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5" b="85745" l="13429" r="89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31" t="18905" r="7448" b="11244"/>
          <a:stretch/>
        </p:blipFill>
        <p:spPr bwMode="auto">
          <a:xfrm>
            <a:off x="9655896" y="2835291"/>
            <a:ext cx="1810062" cy="1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080" y="5291504"/>
            <a:ext cx="1354824" cy="902418"/>
          </a:xfrm>
          <a:prstGeom prst="rect">
            <a:avLst/>
          </a:prstGeom>
        </p:spPr>
      </p:pic>
      <p:pic>
        <p:nvPicPr>
          <p:cNvPr id="13" name="Picture 10" descr="Image result for sea ba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201" y="4316414"/>
            <a:ext cx="2041757" cy="7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9969781" cy="720000"/>
          </a:xfrm>
        </p:spPr>
        <p:txBody>
          <a:bodyPr/>
          <a:lstStyle/>
          <a:p>
            <a:r>
              <a:rPr lang="en-GB" dirty="0" smtClean="0"/>
              <a:t>Food ready to eat in Summer (June-Sept)</a:t>
            </a:r>
            <a:endParaRPr lang="en-GB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Broad Beans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Fennel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Peas and green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Lettuce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salad leaves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potatoes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Runner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538" y="2521475"/>
            <a:ext cx="3241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Blueberries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Currants – black, white and red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Greengages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Loganberries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Tayberries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8995" y="2521475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Pilchards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 Salmon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8168" y="3997901"/>
            <a:ext cx="3070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Lamb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Pork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Saltmarsh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Venison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Image result for wild salm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" t="17214" r="4158" b="21458"/>
          <a:stretch/>
        </p:blipFill>
        <p:spPr bwMode="auto">
          <a:xfrm>
            <a:off x="10044767" y="2521475"/>
            <a:ext cx="1364975" cy="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Jenny\AppData\Local\Microsoft\Windows\INetCache\IE\0RYEYTLC\Venison_Stea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608" y="3798337"/>
            <a:ext cx="1772391" cy="13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Image result for saltmarsh lam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33" b="75622" l="18327" r="88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26" t="11365" r="9459" b="22645"/>
          <a:stretch/>
        </p:blipFill>
        <p:spPr bwMode="auto">
          <a:xfrm>
            <a:off x="10727254" y="5131906"/>
            <a:ext cx="1528550" cy="1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enny\AppData\Local\Microsoft\Windows\INetCache\IE\0RYEYTLC\peapod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02"/>
          <a:stretch/>
        </p:blipFill>
        <p:spPr bwMode="auto">
          <a:xfrm>
            <a:off x="2855992" y="5167375"/>
            <a:ext cx="1408563" cy="8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enny\AppData\Local\Microsoft\Windows\INetCache\IE\0RYEYTLC\IMG_1385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4" b="22467"/>
          <a:stretch/>
        </p:blipFill>
        <p:spPr bwMode="auto">
          <a:xfrm>
            <a:off x="5300256" y="5691574"/>
            <a:ext cx="1062982" cy="9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Jenny\AppData\Local\Microsoft\Windows\INetCache\IE\0RYEYTLC\1-1248158051Ix2h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238" y="4933818"/>
            <a:ext cx="1592543" cy="10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nny\AppData\Local\Microsoft\Windows\INetCache\IE\6T7W4HTR\120604669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14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999"/>
          <a:stretch/>
        </p:blipFill>
        <p:spPr bwMode="auto">
          <a:xfrm>
            <a:off x="3534294" y="5533703"/>
            <a:ext cx="1460521" cy="1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575</Words>
  <Application>Microsoft Office PowerPoint</Application>
  <PresentationFormat>Widescreen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Seasonality</vt:lpstr>
      <vt:lpstr>What is seasonality?</vt:lpstr>
      <vt:lpstr>Seasonality – the advantages</vt:lpstr>
      <vt:lpstr>In season or not?</vt:lpstr>
      <vt:lpstr>In season or not?</vt:lpstr>
      <vt:lpstr>In season or not? </vt:lpstr>
      <vt:lpstr>Seasonal food in the UK</vt:lpstr>
      <vt:lpstr>Food ready to eat in spring (March - May)</vt:lpstr>
      <vt:lpstr>Food ready to eat in Summer (June-Sept)</vt:lpstr>
      <vt:lpstr>Food ready to eat in autumn (Oct - Nov)</vt:lpstr>
      <vt:lpstr>Food ready to eat in Winter (Dec – Feb)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2019-08-28T12:25:20Z</dcterms:modified>
</cp:coreProperties>
</file>