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64" r:id="rId2"/>
    <p:sldMasterId id="2147483738" r:id="rId3"/>
    <p:sldMasterId id="2147483743" r:id="rId4"/>
    <p:sldMasterId id="2147483745" r:id="rId5"/>
    <p:sldMasterId id="2147483747" r:id="rId6"/>
    <p:sldMasterId id="2147483751" r:id="rId7"/>
  </p:sldMasterIdLst>
  <p:notesMasterIdLst>
    <p:notesMasterId r:id="rId36"/>
  </p:notesMasterIdLst>
  <p:handoutMasterIdLst>
    <p:handoutMasterId r:id="rId37"/>
  </p:handoutMasterIdLst>
  <p:sldIdLst>
    <p:sldId id="388" r:id="rId8"/>
    <p:sldId id="418" r:id="rId9"/>
    <p:sldId id="421" r:id="rId10"/>
    <p:sldId id="419" r:id="rId11"/>
    <p:sldId id="420" r:id="rId12"/>
    <p:sldId id="423" r:id="rId13"/>
    <p:sldId id="424" r:id="rId14"/>
    <p:sldId id="425" r:id="rId15"/>
    <p:sldId id="426" r:id="rId16"/>
    <p:sldId id="427" r:id="rId17"/>
    <p:sldId id="428" r:id="rId18"/>
    <p:sldId id="430" r:id="rId19"/>
    <p:sldId id="432" r:id="rId20"/>
    <p:sldId id="433" r:id="rId21"/>
    <p:sldId id="434" r:id="rId22"/>
    <p:sldId id="435" r:id="rId23"/>
    <p:sldId id="436" r:id="rId24"/>
    <p:sldId id="431" r:id="rId25"/>
    <p:sldId id="437" r:id="rId26"/>
    <p:sldId id="438" r:id="rId27"/>
    <p:sldId id="429" r:id="rId28"/>
    <p:sldId id="439" r:id="rId29"/>
    <p:sldId id="440" r:id="rId30"/>
    <p:sldId id="441" r:id="rId31"/>
    <p:sldId id="442" r:id="rId32"/>
    <p:sldId id="445" r:id="rId33"/>
    <p:sldId id="446" r:id="rId34"/>
    <p:sldId id="362" r:id="rId3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cey Lockyer" initials="SL" lastIdx="9" clrIdx="0">
    <p:extLst>
      <p:ext uri="{19B8F6BF-5375-455C-9EA6-DF929625EA0E}">
        <p15:presenceInfo xmlns:p15="http://schemas.microsoft.com/office/powerpoint/2012/main" userId="S-1-5-21-1974762338-2042246095-630515929-11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24E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28" autoAdjust="0"/>
    <p:restoredTop sz="91415" autoAdjust="0"/>
  </p:normalViewPr>
  <p:slideViewPr>
    <p:cSldViewPr snapToGrid="0" snapToObjects="1">
      <p:cViewPr varScale="1">
        <p:scale>
          <a:sx n="105" d="100"/>
          <a:sy n="105" d="100"/>
        </p:scale>
        <p:origin x="126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1"/>
            <a:ext cx="2945659" cy="498056"/>
          </a:xfrm>
          <a:prstGeom prst="rect">
            <a:avLst/>
          </a:prstGeom>
        </p:spPr>
        <p:txBody>
          <a:bodyPr vert="horz" lIns="91440" tIns="45720" rIns="91440" bIns="45720" rtlCol="0"/>
          <a:lstStyle>
            <a:lvl1pPr algn="r">
              <a:defRPr sz="1200"/>
            </a:lvl1pPr>
          </a:lstStyle>
          <a:p>
            <a:fld id="{1B08CF3D-FF37-4C1C-82E8-430E71F90BAD}" type="datetimeFigureOut">
              <a:rPr lang="en-GB" smtClean="0"/>
              <a:t>07/11/2019</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09C1F54C-240F-49B2-893A-16BFF9AD5089}" type="slidenum">
              <a:rPr lang="en-GB" smtClean="0"/>
              <a:t>‹#›</a:t>
            </a:fld>
            <a:endParaRPr lang="en-GB"/>
          </a:p>
        </p:txBody>
      </p:sp>
    </p:spTree>
    <p:extLst>
      <p:ext uri="{BB962C8B-B14F-4D97-AF65-F5344CB8AC3E}">
        <p14:creationId xmlns:p14="http://schemas.microsoft.com/office/powerpoint/2010/main" val="17013326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1"/>
            <a:ext cx="2945659" cy="498056"/>
          </a:xfrm>
          <a:prstGeom prst="rect">
            <a:avLst/>
          </a:prstGeom>
        </p:spPr>
        <p:txBody>
          <a:bodyPr vert="horz" lIns="91440" tIns="45720" rIns="91440" bIns="45720" rtlCol="0"/>
          <a:lstStyle>
            <a:lvl1pPr algn="r">
              <a:defRPr sz="1200"/>
            </a:lvl1pPr>
          </a:lstStyle>
          <a:p>
            <a:fld id="{AAB554F4-ED46-4F26-A2D6-3B07EEE860FA}" type="datetimeFigureOut">
              <a:rPr lang="en-GB" smtClean="0"/>
              <a:t>07/11/2019</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53666ED-86A5-4133-9AFC-9F5F8839214E}" type="slidenum">
              <a:rPr lang="en-GB" smtClean="0"/>
              <a:t>‹#›</a:t>
            </a:fld>
            <a:endParaRPr lang="en-GB"/>
          </a:p>
        </p:txBody>
      </p:sp>
    </p:spTree>
    <p:extLst>
      <p:ext uri="{BB962C8B-B14F-4D97-AF65-F5344CB8AC3E}">
        <p14:creationId xmlns:p14="http://schemas.microsoft.com/office/powerpoint/2010/main" val="4292081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53666ED-86A5-4133-9AFC-9F5F8839214E}" type="slidenum">
              <a:rPr lang="en-GB" smtClean="0"/>
              <a:t>1</a:t>
            </a:fld>
            <a:endParaRPr lang="en-GB"/>
          </a:p>
        </p:txBody>
      </p:sp>
    </p:spTree>
    <p:extLst>
      <p:ext uri="{BB962C8B-B14F-4D97-AF65-F5344CB8AC3E}">
        <p14:creationId xmlns:p14="http://schemas.microsoft.com/office/powerpoint/2010/main" val="529673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3666ED-86A5-4133-9AFC-9F5F8839214E}" type="slidenum">
              <a:rPr lang="en-GB" smtClean="0"/>
              <a:t>11</a:t>
            </a:fld>
            <a:endParaRPr lang="en-GB"/>
          </a:p>
        </p:txBody>
      </p:sp>
    </p:spTree>
    <p:extLst>
      <p:ext uri="{BB962C8B-B14F-4D97-AF65-F5344CB8AC3E}">
        <p14:creationId xmlns:p14="http://schemas.microsoft.com/office/powerpoint/2010/main" val="3719349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baseline="0"/>
            </a:lvl1pPr>
          </a:lstStyle>
          <a:p>
            <a:r>
              <a:rPr lang="en-US" dirty="0"/>
              <a:t>Title here</a:t>
            </a:r>
            <a:endParaRPr lang="en-GB" dirty="0"/>
          </a:p>
        </p:txBody>
      </p:sp>
      <p:sp>
        <p:nvSpPr>
          <p:cNvPr id="4" name="Text Placeholder 3"/>
          <p:cNvSpPr>
            <a:spLocks noGrp="1"/>
          </p:cNvSpPr>
          <p:nvPr>
            <p:ph type="body" sz="quarter" idx="10"/>
          </p:nvPr>
        </p:nvSpPr>
        <p:spPr>
          <a:xfrm>
            <a:off x="609600" y="1854200"/>
            <a:ext cx="11123613" cy="4070350"/>
          </a:xfrm>
        </p:spPr>
        <p:txBody>
          <a:bodyPr>
            <a:normAutofit/>
          </a:bodyPr>
          <a:lstStyle>
            <a:lvl1pPr>
              <a:defRPr sz="2000"/>
            </a:lvl1pPr>
          </a:lstStyle>
          <a:p>
            <a:pPr lvl="0"/>
            <a:r>
              <a:rPr lang="en-US" dirty="0"/>
              <a:t>Click to edit</a:t>
            </a:r>
            <a:endParaRPr lang="en-GB" dirty="0"/>
          </a:p>
        </p:txBody>
      </p:sp>
    </p:spTree>
    <p:extLst>
      <p:ext uri="{BB962C8B-B14F-4D97-AF65-F5344CB8AC3E}">
        <p14:creationId xmlns:p14="http://schemas.microsoft.com/office/powerpoint/2010/main" val="3314565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Title here</a:t>
            </a:r>
            <a:endParaRPr lang="en-GB" dirty="0"/>
          </a:p>
        </p:txBody>
      </p:sp>
      <p:sp>
        <p:nvSpPr>
          <p:cNvPr id="4" name="Text Placeholder 3"/>
          <p:cNvSpPr>
            <a:spLocks noGrp="1"/>
          </p:cNvSpPr>
          <p:nvPr>
            <p:ph type="body" sz="quarter" idx="10"/>
          </p:nvPr>
        </p:nvSpPr>
        <p:spPr>
          <a:xfrm>
            <a:off x="609600" y="1854021"/>
            <a:ext cx="7362825" cy="4044950"/>
          </a:xfrm>
        </p:spPr>
        <p:txBody>
          <a:bodyPr>
            <a:normAutofit/>
          </a:bodyPr>
          <a:lstStyle>
            <a:lvl1pPr>
              <a:defRPr sz="2000" baseline="0"/>
            </a:lvl1pPr>
          </a:lstStyle>
          <a:p>
            <a:pPr lvl="0"/>
            <a:r>
              <a:rPr lang="en-US" dirty="0"/>
              <a:t>Click to edit </a:t>
            </a:r>
            <a:endParaRPr lang="en-GB" dirty="0"/>
          </a:p>
        </p:txBody>
      </p:sp>
      <p:sp>
        <p:nvSpPr>
          <p:cNvPr id="6" name="Picture Placeholder 5"/>
          <p:cNvSpPr>
            <a:spLocks noGrp="1"/>
          </p:cNvSpPr>
          <p:nvPr>
            <p:ph type="pic" sz="quarter" idx="11"/>
          </p:nvPr>
        </p:nvSpPr>
        <p:spPr>
          <a:xfrm>
            <a:off x="8075613" y="1854200"/>
            <a:ext cx="3798887" cy="4044950"/>
          </a:xfrm>
        </p:spPr>
        <p:txBody>
          <a:bodyPr/>
          <a:lstStyle/>
          <a:p>
            <a:endParaRPr lang="en-GB" dirty="0"/>
          </a:p>
        </p:txBody>
      </p:sp>
    </p:spTree>
    <p:extLst>
      <p:ext uri="{BB962C8B-B14F-4D97-AF65-F5344CB8AC3E}">
        <p14:creationId xmlns:p14="http://schemas.microsoft.com/office/powerpoint/2010/main" val="1009270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837127"/>
            <a:ext cx="11128310" cy="624819"/>
          </a:xfrm>
          <a:prstGeom prst="rect">
            <a:avLst/>
          </a:prstGeom>
        </p:spPr>
        <p:txBody>
          <a:bodyPr/>
          <a:lstStyle>
            <a:lvl1pPr>
              <a:defRPr sz="3600" b="1" baseline="0">
                <a:latin typeface="Arial" charset="0"/>
                <a:ea typeface="Arial" charset="0"/>
                <a:cs typeface="Arial" charset="0"/>
              </a:defRPr>
            </a:lvl1pPr>
          </a:lstStyle>
          <a:p>
            <a:r>
              <a:rPr lang="en-US" dirty="0"/>
              <a:t>Title here</a:t>
            </a:r>
            <a:endParaRPr lang="en-GB" dirty="0"/>
          </a:p>
        </p:txBody>
      </p:sp>
      <p:sp>
        <p:nvSpPr>
          <p:cNvPr id="8" name="Text Placeholder 3"/>
          <p:cNvSpPr>
            <a:spLocks noGrp="1"/>
          </p:cNvSpPr>
          <p:nvPr>
            <p:ph type="body" sz="quarter" idx="10"/>
          </p:nvPr>
        </p:nvSpPr>
        <p:spPr>
          <a:xfrm>
            <a:off x="609600" y="1854200"/>
            <a:ext cx="11123613" cy="4070350"/>
          </a:xfrm>
          <a:prstGeom prst="rect">
            <a:avLst/>
          </a:prstGeom>
        </p:spPr>
        <p:txBody>
          <a:bodyPr>
            <a:normAutofit/>
          </a:bodyPr>
          <a:lstStyle>
            <a:lvl1pPr marL="0" indent="0">
              <a:buFontTx/>
              <a:buNone/>
              <a:defRPr sz="2000">
                <a:latin typeface="Arial" charset="0"/>
                <a:ea typeface="Arial" charset="0"/>
                <a:cs typeface="Arial" charset="0"/>
              </a:defRPr>
            </a:lvl1pPr>
          </a:lstStyle>
          <a:p>
            <a:pPr lvl="0"/>
            <a:r>
              <a:rPr lang="en-US" dirty="0"/>
              <a:t>Click to edit</a:t>
            </a:r>
            <a:endParaRPr lang="en-GB" dirty="0"/>
          </a:p>
        </p:txBody>
      </p:sp>
    </p:spTree>
    <p:extLst>
      <p:ext uri="{BB962C8B-B14F-4D97-AF65-F5344CB8AC3E}">
        <p14:creationId xmlns:p14="http://schemas.microsoft.com/office/powerpoint/2010/main" val="443922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599" y="837127"/>
            <a:ext cx="11268269" cy="624819"/>
          </a:xfrm>
          <a:prstGeom prst="rect">
            <a:avLst/>
          </a:prstGeom>
        </p:spPr>
        <p:txBody>
          <a:bodyPr/>
          <a:lstStyle>
            <a:lvl1pPr>
              <a:defRPr sz="3600" b="1" baseline="0">
                <a:latin typeface="Arial" charset="0"/>
                <a:ea typeface="Arial" charset="0"/>
                <a:cs typeface="Arial" charset="0"/>
              </a:defRPr>
            </a:lvl1pPr>
          </a:lstStyle>
          <a:p>
            <a:r>
              <a:rPr lang="en-US" dirty="0"/>
              <a:t>Title here</a:t>
            </a:r>
            <a:endParaRPr lang="en-GB" dirty="0"/>
          </a:p>
        </p:txBody>
      </p:sp>
      <p:sp>
        <p:nvSpPr>
          <p:cNvPr id="8" name="Text Placeholder 3"/>
          <p:cNvSpPr>
            <a:spLocks noGrp="1"/>
          </p:cNvSpPr>
          <p:nvPr>
            <p:ph type="body" sz="quarter" idx="10"/>
          </p:nvPr>
        </p:nvSpPr>
        <p:spPr>
          <a:xfrm>
            <a:off x="609600" y="1854021"/>
            <a:ext cx="7362825" cy="4044950"/>
          </a:xfrm>
          <a:prstGeom prst="rect">
            <a:avLst/>
          </a:prstGeom>
        </p:spPr>
        <p:txBody>
          <a:bodyPr>
            <a:normAutofit/>
          </a:bodyPr>
          <a:lstStyle>
            <a:lvl1pPr marL="0" indent="0">
              <a:buFontTx/>
              <a:buNone/>
              <a:defRPr sz="2000" baseline="0">
                <a:latin typeface="Arial" charset="0"/>
                <a:ea typeface="Arial" charset="0"/>
                <a:cs typeface="Arial" charset="0"/>
              </a:defRPr>
            </a:lvl1pPr>
          </a:lstStyle>
          <a:p>
            <a:pPr lvl="0"/>
            <a:r>
              <a:rPr lang="en-US" dirty="0"/>
              <a:t>Click to edit </a:t>
            </a:r>
            <a:endParaRPr lang="en-GB" dirty="0"/>
          </a:p>
        </p:txBody>
      </p:sp>
      <p:sp>
        <p:nvSpPr>
          <p:cNvPr id="9" name="Picture Placeholder 5"/>
          <p:cNvSpPr>
            <a:spLocks noGrp="1"/>
          </p:cNvSpPr>
          <p:nvPr>
            <p:ph type="pic" sz="quarter" idx="11"/>
          </p:nvPr>
        </p:nvSpPr>
        <p:spPr>
          <a:xfrm>
            <a:off x="8075613" y="1854200"/>
            <a:ext cx="3798887" cy="4044950"/>
          </a:xfrm>
          <a:prstGeom prst="rect">
            <a:avLst/>
          </a:prstGeom>
        </p:spPr>
        <p:txBody>
          <a:bodyPr/>
          <a:lstStyle>
            <a:lvl1pPr marL="0" indent="0">
              <a:buFontTx/>
              <a:buNone/>
              <a:defRPr sz="2400">
                <a:latin typeface="Arial" charset="0"/>
                <a:ea typeface="Arial" charset="0"/>
                <a:cs typeface="Arial" charset="0"/>
              </a:defRPr>
            </a:lvl1pPr>
          </a:lstStyle>
          <a:p>
            <a:endParaRPr lang="en-GB" dirty="0"/>
          </a:p>
        </p:txBody>
      </p:sp>
    </p:spTree>
    <p:extLst>
      <p:ext uri="{BB962C8B-B14F-4D97-AF65-F5344CB8AC3E}">
        <p14:creationId xmlns:p14="http://schemas.microsoft.com/office/powerpoint/2010/main" val="647587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5" y="1563798"/>
            <a:ext cx="9720000" cy="720000"/>
          </a:xfrm>
          <a:prstGeom prst="rect">
            <a:avLst/>
          </a:prstGeom>
        </p:spPr>
        <p:txBody>
          <a:bodyPr lIns="0" tIns="0" rIns="0" bIns="0" anchor="t"/>
          <a:lstStyle>
            <a:lvl1pPr algn="l">
              <a:defRPr sz="2550" b="1" i="0">
                <a:solidFill>
                  <a:srgbClr val="C33D86"/>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14313" indent="-214313" algn="l">
              <a:buSzPct val="90000"/>
              <a:buFont typeface="Arial" charset="0"/>
              <a:buChar char="•"/>
              <a:defRPr sz="1350" b="0" i="0">
                <a:solidFill>
                  <a:schemeClr val="tx1"/>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Text here</a:t>
            </a:r>
          </a:p>
        </p:txBody>
      </p:sp>
    </p:spTree>
    <p:extLst>
      <p:ext uri="{BB962C8B-B14F-4D97-AF65-F5344CB8AC3E}">
        <p14:creationId xmlns:p14="http://schemas.microsoft.com/office/powerpoint/2010/main" val="1916224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3000" b="1" i="0">
                <a:solidFill>
                  <a:srgbClr val="C33D86"/>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90"/>
            <a:ext cx="9144000" cy="3087973"/>
          </a:xfrm>
          <a:prstGeom prst="rect">
            <a:avLst/>
          </a:prstGeom>
        </p:spPr>
        <p:txBody>
          <a:bodyPr lIns="0" tIns="0" rIns="0" bIns="0"/>
          <a:lstStyle>
            <a:lvl1pPr marL="214313" indent="-214313" algn="l">
              <a:buFont typeface="Arial" charset="0"/>
              <a:buChar char="•"/>
              <a:defRPr sz="1350">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Text</a:t>
            </a:r>
          </a:p>
        </p:txBody>
      </p:sp>
    </p:spTree>
    <p:extLst>
      <p:ext uri="{BB962C8B-B14F-4D97-AF65-F5344CB8AC3E}">
        <p14:creationId xmlns:p14="http://schemas.microsoft.com/office/powerpoint/2010/main" val="96719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853738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C33D86"/>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232685417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5.xml"/><Relationship Id="rId4" Type="http://schemas.openxmlformats.org/officeDocument/2006/relationships/hyperlink" Target="http://www.foodafactoflife.org.uk/" TargetMode="Externa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6.xml"/><Relationship Id="rId4" Type="http://schemas.openxmlformats.org/officeDocument/2006/relationships/hyperlink" Target="http://www.foodafactoflife.org.uk/" TargetMode="Externa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7.xml"/><Relationship Id="rId5" Type="http://schemas.openxmlformats.org/officeDocument/2006/relationships/hyperlink" Target="http://www.foodafactoflife.org.uk/" TargetMode="External"/><Relationship Id="rId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8.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92" y="0"/>
            <a:ext cx="12172508" cy="6847036"/>
          </a:xfrm>
          <a:prstGeom prst="rect">
            <a:avLst/>
          </a:prstGeom>
        </p:spPr>
      </p:pic>
    </p:spTree>
    <p:extLst>
      <p:ext uri="{BB962C8B-B14F-4D97-AF65-F5344CB8AC3E}">
        <p14:creationId xmlns:p14="http://schemas.microsoft.com/office/powerpoint/2010/main" val="1032443473"/>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837127"/>
            <a:ext cx="8398374" cy="624819"/>
          </a:xfrm>
          <a:prstGeom prst="rect">
            <a:avLst/>
          </a:prstGeom>
        </p:spPr>
        <p:txBody>
          <a:bodyPr vert="horz" lIns="91440" tIns="45720" rIns="91440" bIns="45720" rtlCol="0" anchor="ctr">
            <a:normAutofit/>
          </a:bodyPr>
          <a:lstStyle/>
          <a:p>
            <a:r>
              <a:rPr lang="en-US" dirty="0"/>
              <a:t>Title here</a:t>
            </a:r>
            <a:endParaRPr lang="en-GB" dirty="0"/>
          </a:p>
        </p:txBody>
      </p:sp>
      <p:sp>
        <p:nvSpPr>
          <p:cNvPr id="3" name="Text Placeholder 2"/>
          <p:cNvSpPr>
            <a:spLocks noGrp="1"/>
          </p:cNvSpPr>
          <p:nvPr>
            <p:ph type="body" idx="1"/>
          </p:nvPr>
        </p:nvSpPr>
        <p:spPr>
          <a:xfrm>
            <a:off x="609600" y="1867437"/>
            <a:ext cx="11135932" cy="3889419"/>
          </a:xfrm>
          <a:prstGeom prst="rect">
            <a:avLst/>
          </a:prstGeom>
        </p:spPr>
        <p:txBody>
          <a:bodyPr vert="horz" lIns="91440" tIns="45720" rIns="91440" bIns="45720" rtlCol="0">
            <a:normAutofit/>
          </a:bodyPr>
          <a:lstStyle/>
          <a:p>
            <a:pPr lvl="0"/>
            <a:r>
              <a:rPr lang="en-GB" sz="2400" dirty="0">
                <a:latin typeface="Arial" panose="020B0604020202020204" pitchFamily="34" charset="0"/>
                <a:cs typeface="Arial" panose="020B0604020202020204" pitchFamily="34" charset="0"/>
              </a:rPr>
              <a:t>Click to add text</a:t>
            </a:r>
            <a:endParaRPr lang="en-GB" dirty="0"/>
          </a:p>
        </p:txBody>
      </p:sp>
    </p:spTree>
    <p:extLst>
      <p:ext uri="{BB962C8B-B14F-4D97-AF65-F5344CB8AC3E}">
        <p14:creationId xmlns:p14="http://schemas.microsoft.com/office/powerpoint/2010/main" val="1450869770"/>
      </p:ext>
    </p:extLst>
  </p:cSld>
  <p:clrMap bg1="lt1" tx1="dk1" bg2="lt2" tx2="dk2" accent1="accent1" accent2="accent2" accent3="accent3" accent4="accent4" accent5="accent5" accent6="accent6" hlink="hlink" folHlink="folHlink"/>
  <p:sldLayoutIdLst>
    <p:sldLayoutId id="2147483736" r:id="rId1"/>
    <p:sldLayoutId id="2147483737" r:id="rId2"/>
  </p:sldLayoutIdLst>
  <p:txStyles>
    <p:titleStyle>
      <a:lvl1pPr algn="l"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a:buNone/>
        <a:defRPr sz="24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0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7591442"/>
      </p:ext>
    </p:extLst>
  </p:cSld>
  <p:clrMap bg1="lt1" tx1="dk1" bg2="lt2" tx2="dk2" accent1="accent1" accent2="accent2" accent3="accent3" accent4="accent4" accent5="accent5" accent6="accent6" hlink="hlink" folHlink="folHlink"/>
  <p:sldLayoutIdLst>
    <p:sldLayoutId id="2147483739" r:id="rId1"/>
    <p:sldLayoutId id="214748374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30"/>
            <a:ext cx="10721788" cy="103875"/>
          </a:xfrm>
          <a:prstGeom prst="rect">
            <a:avLst/>
          </a:prstGeom>
          <a:noFill/>
        </p:spPr>
        <p:txBody>
          <a:bodyPr wrap="square" lIns="0" tIns="0" rIns="0" bIns="0" rtlCol="0">
            <a:spAutoFit/>
          </a:bodyPr>
          <a:lstStyle/>
          <a:p>
            <a:pPr algn="r"/>
            <a:r>
              <a:rPr lang="en-US" sz="675" dirty="0">
                <a:solidFill>
                  <a:prstClr val="black"/>
                </a:solidFill>
                <a:latin typeface="Arial" charset="0"/>
                <a:ea typeface="Arial" charset="0"/>
                <a:cs typeface="Arial" charset="0"/>
                <a:hlinkClick r:id="rId4"/>
              </a:rPr>
              <a:t>www.foodafactoflife.org.uk</a:t>
            </a:r>
            <a:r>
              <a:rPr lang="en-US" sz="675" dirty="0">
                <a:solidFill>
                  <a:prstClr val="black"/>
                </a:solidFill>
                <a:latin typeface="Arial" charset="0"/>
                <a:ea typeface="Arial" charset="0"/>
                <a:cs typeface="Arial" charset="0"/>
              </a:rPr>
              <a:t>    © Food – a fact of life 2019</a:t>
            </a:r>
          </a:p>
        </p:txBody>
      </p:sp>
    </p:spTree>
    <p:extLst>
      <p:ext uri="{BB962C8B-B14F-4D97-AF65-F5344CB8AC3E}">
        <p14:creationId xmlns:p14="http://schemas.microsoft.com/office/powerpoint/2010/main" val="1438286082"/>
      </p:ext>
    </p:extLst>
  </p:cSld>
  <p:clrMap bg1="lt1" tx1="dk1" bg2="lt2" tx2="dk2" accent1="accent1" accent2="accent2" accent3="accent3" accent4="accent4" accent5="accent5" accent6="accent6" hlink="hlink" folHlink="folHlink"/>
  <p:sldLayoutIdLst>
    <p:sldLayoutId id="214748374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30"/>
            <a:ext cx="10721788" cy="103875"/>
          </a:xfrm>
          <a:prstGeom prst="rect">
            <a:avLst/>
          </a:prstGeom>
          <a:noFill/>
        </p:spPr>
        <p:txBody>
          <a:bodyPr wrap="square" lIns="0" tIns="0" rIns="0" bIns="0" rtlCol="0">
            <a:spAutoFit/>
          </a:bodyPr>
          <a:lstStyle/>
          <a:p>
            <a:pPr algn="r"/>
            <a:r>
              <a:rPr lang="en-US" sz="675" b="0" i="0" dirty="0">
                <a:solidFill>
                  <a:schemeClr val="tx1"/>
                </a:solidFill>
                <a:latin typeface="Arial" charset="0"/>
                <a:ea typeface="Arial" charset="0"/>
                <a:cs typeface="Arial" charset="0"/>
                <a:hlinkClick r:id="rId4"/>
              </a:rPr>
              <a:t>www.foodafactoflife.org.uk</a:t>
            </a:r>
            <a:r>
              <a:rPr lang="en-US" sz="675" b="0" i="0" baseline="0" dirty="0">
                <a:solidFill>
                  <a:schemeClr val="tx1"/>
                </a:solidFill>
                <a:latin typeface="Arial" charset="0"/>
                <a:ea typeface="Arial" charset="0"/>
                <a:cs typeface="Arial" charset="0"/>
              </a:rPr>
              <a:t>    </a:t>
            </a:r>
            <a:r>
              <a:rPr lang="en-US" sz="675" b="0" i="0" dirty="0">
                <a:solidFill>
                  <a:schemeClr val="tx1"/>
                </a:solidFill>
                <a:latin typeface="Arial" charset="0"/>
                <a:ea typeface="Arial" charset="0"/>
                <a:cs typeface="Arial" charset="0"/>
              </a:rPr>
              <a:t>© Food – a fact of life 2019</a:t>
            </a:r>
          </a:p>
        </p:txBody>
      </p:sp>
    </p:spTree>
    <p:extLst>
      <p:ext uri="{BB962C8B-B14F-4D97-AF65-F5344CB8AC3E}">
        <p14:creationId xmlns:p14="http://schemas.microsoft.com/office/powerpoint/2010/main" val="3614256877"/>
      </p:ext>
    </p:extLst>
  </p:cSld>
  <p:clrMap bg1="lt1" tx1="dk1" bg2="lt2" tx2="dk2" accent1="accent1" accent2="accent2" accent3="accent3" accent4="accent4" accent5="accent5" accent6="accent6" hlink="hlink" folHlink="folHlink"/>
  <p:sldLayoutIdLst>
    <p:sldLayoutId id="2147483746"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2019</a:t>
            </a:r>
          </a:p>
        </p:txBody>
      </p:sp>
    </p:spTree>
    <p:extLst>
      <p:ext uri="{BB962C8B-B14F-4D97-AF65-F5344CB8AC3E}">
        <p14:creationId xmlns:p14="http://schemas.microsoft.com/office/powerpoint/2010/main" val="3233581278"/>
      </p:ext>
    </p:extLst>
  </p:cSld>
  <p:clrMap bg1="lt1" tx1="dk1" bg2="lt2" tx2="dk2" accent1="accent1" accent2="accent2" accent3="accent3" accent4="accent4" accent5="accent5" accent6="accent6" hlink="hlink" folHlink="folHlink"/>
  <p:sldLayoutIdLst>
    <p:sldLayoutId id="21474837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2019</a:t>
            </a:r>
          </a:p>
        </p:txBody>
      </p:sp>
    </p:spTree>
    <p:extLst>
      <p:ext uri="{BB962C8B-B14F-4D97-AF65-F5344CB8AC3E}">
        <p14:creationId xmlns:p14="http://schemas.microsoft.com/office/powerpoint/2010/main" val="1623740228"/>
      </p:ext>
    </p:extLst>
  </p:cSld>
  <p:clrMap bg1="lt1" tx1="dk1" bg2="lt2" tx2="dk2" accent1="accent1" accent2="accent2" accent3="accent3" accent4="accent4" accent5="accent5" accent6="accent6" hlink="hlink" folHlink="folHlink"/>
  <p:sldLayoutIdLst>
    <p:sldLayoutId id="214748375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www.foodafactoflife.org.uk/professional-development/teaching-and-learning/planning-and-teaching/good-food-hygiene-and-safety-practices/good-food-hygiene-and-safety-practices-primary/" TargetMode="External"/><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hyperlink" Target="https://www.sserc.org.uk/" TargetMode="External"/><Relationship Id="rId4" Type="http://schemas.openxmlformats.org/officeDocument/2006/relationships/hyperlink" Target="http://dt.cleapss.org.uk/" TargetMode="External"/><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8.xml"/><Relationship Id="rId4" Type="http://schemas.openxmlformats.org/officeDocument/2006/relationships/hyperlink" Target="https://www.food.gov.uk/sites/default/files/media/document/allergen-chart.doc"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foodafactoflife.org.uk/11-14-years/cooking/hygiene-and-safety/"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www.foodafactoflife.org.uk/professional-development/teaching-and-learning/planning-and-teaching/good-food-hygiene-and-safety-practices/good-food-hygiene-and-safety-practices-primary/" TargetMode="External"/><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bit.ly/2rvYIBi" TargetMode="Externa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s://www.foodafactoflife.org.uk/training/2019/food-spoilage-hygiene-and-safety/" TargetMode="External"/><Relationship Id="rId2" Type="http://schemas.openxmlformats.org/officeDocument/2006/relationships/hyperlink" Target="https://www.foodafactoflife.org.uk/training/2019/characteristics-of-good-practice-in-teaching-food-and-nutrition-education-secondary/" TargetMode="External"/><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hyperlink" Target="https://www.foodafactoflife.org.uk/professional-development/ppd-toolkit/secondary/characteristics-of-good-practice-in-teaching-food-and-nutrition-education-in-secondary-schools/" TargetMode="Externa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hyperlink" Target="http://www.hse.gov.uk/" TargetMode="External"/><Relationship Id="rId3" Type="http://schemas.openxmlformats.org/officeDocument/2006/relationships/hyperlink" Target="http://www.data.org.uk/" TargetMode="External"/><Relationship Id="rId7" Type="http://schemas.openxmlformats.org/officeDocument/2006/relationships/hyperlink" Target="https://www.foodafactoflife.org.uk/professional-development/ppd-toolkit/secondary/food-teaching-in-schools-a-framework-of-knowledge-and-skills/" TargetMode="External"/><Relationship Id="rId12" Type="http://schemas.openxmlformats.org/officeDocument/2006/relationships/hyperlink" Target="https://www.sserc.org.uk/" TargetMode="External"/><Relationship Id="rId2" Type="http://schemas.openxmlformats.org/officeDocument/2006/relationships/hyperlink" Target="http://www.cleapss.org.uk/" TargetMode="External"/><Relationship Id="rId1" Type="http://schemas.openxmlformats.org/officeDocument/2006/relationships/slideLayout" Target="../slideLayouts/slideLayout8.xml"/><Relationship Id="rId6" Type="http://schemas.openxmlformats.org/officeDocument/2006/relationships/hyperlink" Target="http://www.foodstandards.gov.scot/" TargetMode="External"/><Relationship Id="rId11" Type="http://schemas.openxmlformats.org/officeDocument/2006/relationships/hyperlink" Target="http://www.nhsinform.scot/" TargetMode="External"/><Relationship Id="rId5" Type="http://schemas.openxmlformats.org/officeDocument/2006/relationships/hyperlink" Target="https://www.food.gov.uk/business-guidance/safer-food-better-business-teaching-resources-for-colleges?fbclid=IwAR3M3kvljonvq5IyPj1a0VUwFUrNpZSlM4wxOHpYHAVCTVVw1myTd4VLahs#.U4A9EnRwbnJ" TargetMode="External"/><Relationship Id="rId10" Type="http://schemas.openxmlformats.org/officeDocument/2006/relationships/hyperlink" Target="http://www.nhs.uk/" TargetMode="External"/><Relationship Id="rId4" Type="http://schemas.openxmlformats.org/officeDocument/2006/relationships/hyperlink" Target="http://www.food.gov.uk/" TargetMode="External"/><Relationship Id="rId9" Type="http://schemas.openxmlformats.org/officeDocument/2006/relationships/hyperlink" Target="http://www.hse.gov.uk/scotland"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www.who.int/" TargetMode="External"/><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hyperlink" Target="https://www.food.gov.uk/sites/default/files/media/document/food-and-you-w4-exec-summary.pdf"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estyn.gov.wales/sites/www.estyn.gov.wales/files/documents/Guidance%20handbook%20for%20the%20inspection%20of%20secondary%20schools%20-%202019_0.pdf" TargetMode="External"/><Relationship Id="rId2" Type="http://schemas.openxmlformats.org/officeDocument/2006/relationships/hyperlink" Target="https://assets.publishing.service.gov.uk/government/uploads/system/uploads/attachment_data/file/828469/School_inspection_handbook_-_section_5.pdf" TargetMode="External"/><Relationship Id="rId1" Type="http://schemas.openxmlformats.org/officeDocument/2006/relationships/slideLayout" Target="../slideLayouts/slideLayout5.xml"/><Relationship Id="rId5" Type="http://schemas.openxmlformats.org/officeDocument/2006/relationships/hyperlink" Target="https://www.etini.gov.uk/sites/etini.gov.uk/files/publications/isef-post-primary-with-shared-ed.pdf" TargetMode="External"/><Relationship Id="rId4" Type="http://schemas.openxmlformats.org/officeDocument/2006/relationships/hyperlink" Target="FFL%20webinar%20information%20-%20Good%20food%20hygiene%20and%20safety%20practices.docx"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hse.gov.uk/risk/classroom-checklist.htm" TargetMode="External"/><Relationship Id="rId2" Type="http://schemas.openxmlformats.org/officeDocument/2006/relationships/hyperlink" Target="https://shop.bsigroup.com/ProductDetail/?pid=000000000030270862" TargetMode="External"/><Relationship Id="rId1" Type="http://schemas.openxmlformats.org/officeDocument/2006/relationships/slideLayout" Target="../slideLayouts/slideLayout5.xml"/><Relationship Id="rId6" Type="http://schemas.openxmlformats.org/officeDocument/2006/relationships/hyperlink" Target="https://www.foodstandards.gov.scot/business-and-industry/safety-and-regulation" TargetMode="External"/><Relationship Id="rId5" Type="http://schemas.openxmlformats.org/officeDocument/2006/relationships/hyperlink" Target="https://www.food.gov.uk/"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2452" y="3082590"/>
            <a:ext cx="9144000" cy="733096"/>
          </a:xfrm>
        </p:spPr>
        <p:txBody>
          <a:bodyPr/>
          <a:lstStyle/>
          <a:p>
            <a:r>
              <a:rPr lang="en-GB" dirty="0"/>
              <a:t>Good food hygiene and safety practices</a:t>
            </a:r>
            <a:endParaRPr lang="en-US" dirty="0"/>
          </a:p>
        </p:txBody>
      </p:sp>
    </p:spTree>
    <p:extLst>
      <p:ext uri="{BB962C8B-B14F-4D97-AF65-F5344CB8AC3E}">
        <p14:creationId xmlns:p14="http://schemas.microsoft.com/office/powerpoint/2010/main" val="6678777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Risk assessments</a:t>
            </a:r>
            <a:endParaRPr lang="en-GB" dirty="0"/>
          </a:p>
        </p:txBody>
      </p:sp>
      <p:sp>
        <p:nvSpPr>
          <p:cNvPr id="3" name="Subtitle 2"/>
          <p:cNvSpPr>
            <a:spLocks noGrp="1"/>
          </p:cNvSpPr>
          <p:nvPr>
            <p:ph type="subTitle" idx="1"/>
          </p:nvPr>
        </p:nvSpPr>
        <p:spPr>
          <a:xfrm>
            <a:off x="1169274" y="2201637"/>
            <a:ext cx="9720000" cy="3600000"/>
          </a:xfrm>
        </p:spPr>
        <p:txBody>
          <a:bodyPr/>
          <a:lstStyle/>
          <a:p>
            <a:pPr marL="0" indent="0">
              <a:buNone/>
              <a:defRPr/>
            </a:pPr>
            <a:r>
              <a:rPr lang="en-GB" altLang="en-US" sz="2000" dirty="0"/>
              <a:t>You may think that you do a risk assessment every time you enter your classroom.  </a:t>
            </a:r>
          </a:p>
          <a:p>
            <a:pPr marL="0" indent="0">
              <a:buNone/>
              <a:defRPr/>
            </a:pPr>
            <a:r>
              <a:rPr lang="en-GB" altLang="en-US" sz="2000" dirty="0"/>
              <a:t>However, risk assessments are formal activities and should follow five stages:</a:t>
            </a:r>
          </a:p>
          <a:p>
            <a:pPr marL="342900" indent="-342900">
              <a:buFont typeface="Arial" charset="0"/>
              <a:buAutoNum type="arabicPeriod"/>
              <a:defRPr/>
            </a:pPr>
            <a:r>
              <a:rPr lang="en-GB" altLang="en-US" sz="2000" dirty="0"/>
              <a:t>Look for the hazards.</a:t>
            </a:r>
          </a:p>
          <a:p>
            <a:pPr marL="342900" indent="-342900">
              <a:buFont typeface="Arial" charset="0"/>
              <a:buAutoNum type="arabicPeriod"/>
              <a:defRPr/>
            </a:pPr>
            <a:r>
              <a:rPr lang="en-GB" altLang="en-US" sz="2000" dirty="0"/>
              <a:t>Decide who might be harmed and how.</a:t>
            </a:r>
          </a:p>
          <a:p>
            <a:pPr marL="342900" indent="-342900">
              <a:buFont typeface="Arial" charset="0"/>
              <a:buAutoNum type="arabicPeriod"/>
              <a:defRPr/>
            </a:pPr>
            <a:r>
              <a:rPr lang="en-GB" altLang="en-US" sz="2000" dirty="0"/>
              <a:t>Evaluate the risks and decide whether the existing precautions are adequate or whether more should be done.</a:t>
            </a:r>
          </a:p>
          <a:p>
            <a:pPr marL="342900" indent="-342900">
              <a:buFont typeface="Arial" charset="0"/>
              <a:buAutoNum type="arabicPeriod"/>
              <a:defRPr/>
            </a:pPr>
            <a:r>
              <a:rPr lang="en-GB" altLang="en-US" sz="2000" dirty="0"/>
              <a:t>Record your findings.</a:t>
            </a:r>
          </a:p>
          <a:p>
            <a:pPr marL="342900" indent="-342900">
              <a:buFont typeface="Arial" charset="0"/>
              <a:buAutoNum type="arabicPeriod"/>
              <a:defRPr/>
            </a:pPr>
            <a:r>
              <a:rPr lang="en-GB" altLang="en-US" sz="2000" dirty="0"/>
              <a:t>Review your assessment and revise it if necessary.</a:t>
            </a:r>
          </a:p>
          <a:p>
            <a:pPr marL="0" indent="0">
              <a:buNone/>
            </a:pPr>
            <a:endParaRPr lang="en-GB" dirty="0"/>
          </a:p>
        </p:txBody>
      </p:sp>
    </p:spTree>
    <p:extLst>
      <p:ext uri="{BB962C8B-B14F-4D97-AF65-F5344CB8AC3E}">
        <p14:creationId xmlns:p14="http://schemas.microsoft.com/office/powerpoint/2010/main" val="34841367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t>Generic risk assessments</a:t>
            </a:r>
            <a:br>
              <a:rPr lang="en-GB" altLang="en-US" dirty="0"/>
            </a:br>
            <a:endParaRPr lang="en-GB" dirty="0"/>
          </a:p>
        </p:txBody>
      </p:sp>
      <p:sp>
        <p:nvSpPr>
          <p:cNvPr id="3" name="Subtitle 2"/>
          <p:cNvSpPr>
            <a:spLocks noGrp="1"/>
          </p:cNvSpPr>
          <p:nvPr>
            <p:ph type="subTitle" idx="1"/>
          </p:nvPr>
        </p:nvSpPr>
        <p:spPr>
          <a:xfrm>
            <a:off x="1196367" y="2153649"/>
            <a:ext cx="6583246" cy="3600000"/>
          </a:xfrm>
        </p:spPr>
        <p:txBody>
          <a:bodyPr/>
          <a:lstStyle/>
          <a:p>
            <a:pPr>
              <a:spcBef>
                <a:spcPct val="0"/>
              </a:spcBef>
            </a:pPr>
            <a:endParaRPr lang="en-GB" altLang="en-US" dirty="0"/>
          </a:p>
          <a:p>
            <a:pPr marL="0" indent="0">
              <a:spcBef>
                <a:spcPct val="0"/>
              </a:spcBef>
              <a:buNone/>
            </a:pPr>
            <a:r>
              <a:rPr lang="en-GB" altLang="en-US" sz="2000" dirty="0"/>
              <a:t>These are usually available through Local Authorities but it is </a:t>
            </a:r>
            <a:r>
              <a:rPr lang="en-GB" altLang="en-US" sz="2000" b="1" dirty="0"/>
              <a:t>essential</a:t>
            </a:r>
            <a:r>
              <a:rPr lang="en-GB" altLang="en-US" sz="2000" dirty="0"/>
              <a:t> that schools adapt these to their own setting and account for any specific hazards.</a:t>
            </a:r>
          </a:p>
          <a:p>
            <a:pPr>
              <a:spcBef>
                <a:spcPct val="0"/>
              </a:spcBef>
            </a:pPr>
            <a:endParaRPr lang="en-GB" altLang="en-US" sz="2000" dirty="0"/>
          </a:p>
          <a:p>
            <a:pPr marL="0" indent="0">
              <a:spcBef>
                <a:spcPct val="0"/>
              </a:spcBef>
              <a:buNone/>
            </a:pPr>
            <a:r>
              <a:rPr lang="en-GB" altLang="en-US" sz="2000" dirty="0"/>
              <a:t>Example risk assessments for food work in schools along with other support for good food hygiene and safety practices is available on </a:t>
            </a:r>
            <a:r>
              <a:rPr lang="en-GB" altLang="en-US" sz="2000" dirty="0">
                <a:hlinkClick r:id="rId3"/>
              </a:rPr>
              <a:t>www.foodafactoflife.org.uk</a:t>
            </a:r>
            <a:r>
              <a:rPr lang="en-GB" altLang="en-US" sz="2000" dirty="0"/>
              <a:t> </a:t>
            </a:r>
          </a:p>
          <a:p>
            <a:pPr marL="0" indent="0">
              <a:spcBef>
                <a:spcPct val="0"/>
              </a:spcBef>
              <a:buNone/>
            </a:pPr>
            <a:endParaRPr lang="en-US" altLang="en-US" sz="2000" dirty="0"/>
          </a:p>
          <a:p>
            <a:pPr marL="0" indent="0">
              <a:spcBef>
                <a:spcPct val="0"/>
              </a:spcBef>
              <a:buNone/>
            </a:pPr>
            <a:r>
              <a:rPr lang="en-US" altLang="en-US" sz="2000" dirty="0"/>
              <a:t>In England, Wales and Northern Ireland, generic risk assessments are </a:t>
            </a:r>
            <a:r>
              <a:rPr lang="en-US" altLang="en-US" sz="2000" dirty="0" smtClean="0"/>
              <a:t>also available </a:t>
            </a:r>
            <a:r>
              <a:rPr lang="en-US" altLang="en-US" sz="2000" dirty="0"/>
              <a:t>from </a:t>
            </a:r>
            <a:r>
              <a:rPr lang="en-GB" sz="2000" dirty="0">
                <a:hlinkClick r:id="rId4"/>
              </a:rPr>
              <a:t>CLEAPSS </a:t>
            </a:r>
            <a:r>
              <a:rPr lang="en-US" altLang="en-US" sz="2000" dirty="0"/>
              <a:t>.  In Scotland, they are available from </a:t>
            </a:r>
            <a:r>
              <a:rPr lang="en-US" altLang="en-US" sz="2000" dirty="0">
                <a:hlinkClick r:id="rId5"/>
              </a:rPr>
              <a:t>SSERC</a:t>
            </a:r>
            <a:r>
              <a:rPr lang="en-US" altLang="en-US" sz="2000" dirty="0"/>
              <a:t>.</a:t>
            </a:r>
          </a:p>
          <a:p>
            <a:pPr marL="0" indent="0">
              <a:buNone/>
            </a:pPr>
            <a:endParaRPr lang="en-GB"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9070" y="1560600"/>
            <a:ext cx="4385295" cy="3120571"/>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4626" y="2153649"/>
            <a:ext cx="4075267" cy="2893782"/>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4626" y="2588902"/>
            <a:ext cx="3954660" cy="2807727"/>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41900" y="2212897"/>
            <a:ext cx="2519634" cy="3611654"/>
          </a:xfrm>
          <a:prstGeom prst="rect">
            <a:avLst/>
          </a:prstGeom>
        </p:spPr>
      </p:pic>
      <p:sp>
        <p:nvSpPr>
          <p:cNvPr id="10" name="TextBox 9"/>
          <p:cNvSpPr txBox="1"/>
          <p:nvPr/>
        </p:nvSpPr>
        <p:spPr>
          <a:xfrm>
            <a:off x="8167947" y="5883799"/>
            <a:ext cx="3667539"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hlinkClick r:id="rId3"/>
              </a:rPr>
              <a:t>Good food hygiene and safety practices</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415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Implementing robust food hygiene and </a:t>
            </a:r>
            <a:br>
              <a:rPr lang="en-US" dirty="0"/>
            </a:br>
            <a:r>
              <a:rPr lang="en-US" dirty="0"/>
              <a:t>safety procedures</a:t>
            </a:r>
            <a:endParaRPr lang="en-GB" dirty="0"/>
          </a:p>
        </p:txBody>
      </p:sp>
      <p:sp>
        <p:nvSpPr>
          <p:cNvPr id="3" name="Subtitle 2"/>
          <p:cNvSpPr>
            <a:spLocks noGrp="1"/>
          </p:cNvSpPr>
          <p:nvPr>
            <p:ph type="subTitle" idx="1"/>
          </p:nvPr>
        </p:nvSpPr>
        <p:spPr>
          <a:xfrm>
            <a:off x="1169276" y="2774203"/>
            <a:ext cx="7722476" cy="3600000"/>
          </a:xfrm>
        </p:spPr>
        <p:txBody>
          <a:bodyPr/>
          <a:lstStyle/>
          <a:p>
            <a:pPr marL="0" indent="0">
              <a:buNone/>
            </a:pPr>
            <a:r>
              <a:rPr lang="en-GB" sz="2000" b="1" dirty="0" smtClean="0"/>
              <a:t>General food hygiene and safety procedures</a:t>
            </a:r>
            <a:endParaRPr lang="en-GB" sz="2000" dirty="0" smtClean="0"/>
          </a:p>
          <a:p>
            <a:r>
              <a:rPr lang="en-GB" sz="2000" dirty="0" smtClean="0"/>
              <a:t>Establish </a:t>
            </a:r>
            <a:r>
              <a:rPr lang="en-GB" sz="2000" dirty="0"/>
              <a:t>cleaning schedules for the practical room; these should be monitored and reviewed.</a:t>
            </a:r>
          </a:p>
          <a:p>
            <a:r>
              <a:rPr lang="en-GB" sz="2000" dirty="0"/>
              <a:t>Complete daily fridge temperature checks, record and monitor.</a:t>
            </a:r>
          </a:p>
          <a:p>
            <a:r>
              <a:rPr lang="en-GB" sz="2000" dirty="0"/>
              <a:t>Check date marks on ambient, chilled and frozen food. Label open bottles and jars in the fridge with an ‘opened on date’ to ensure good stock management.</a:t>
            </a:r>
          </a:p>
          <a:p>
            <a:r>
              <a:rPr lang="en-GB" sz="2000" dirty="0"/>
              <a:t>Ensure ingredients are stored correctly before and after use.</a:t>
            </a:r>
          </a:p>
          <a:p>
            <a:r>
              <a:rPr lang="en-GB" sz="2000" dirty="0"/>
              <a:t>Avoid washing raw meat to prevent cross-contamination.</a:t>
            </a:r>
          </a:p>
          <a:p>
            <a:r>
              <a:rPr lang="en-GB" sz="2000" dirty="0"/>
              <a:t>Use digital temperature probes to check the core temperature of food is at least 75°C (or 70°C for 2 minutes).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7789" y="3210339"/>
            <a:ext cx="2726669" cy="1814742"/>
          </a:xfrm>
          <a:prstGeom prst="rect">
            <a:avLst/>
          </a:prstGeom>
        </p:spPr>
      </p:pic>
    </p:spTree>
    <p:extLst>
      <p:ext uri="{BB962C8B-B14F-4D97-AF65-F5344CB8AC3E}">
        <p14:creationId xmlns:p14="http://schemas.microsoft.com/office/powerpoint/2010/main" val="21946337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DB355-99ED-4F65-B35A-FE5063D7F77C}"/>
              </a:ext>
            </a:extLst>
          </p:cNvPr>
          <p:cNvSpPr>
            <a:spLocks noGrp="1"/>
          </p:cNvSpPr>
          <p:nvPr>
            <p:ph type="ctrTitle"/>
          </p:nvPr>
        </p:nvSpPr>
        <p:spPr/>
        <p:txBody>
          <a:bodyPr/>
          <a:lstStyle/>
          <a:p>
            <a:r>
              <a:rPr lang="en-US" dirty="0"/>
              <a:t>Implementing robust food hygiene and </a:t>
            </a:r>
            <a:br>
              <a:rPr lang="en-US" dirty="0"/>
            </a:br>
            <a:r>
              <a:rPr lang="en-US" dirty="0"/>
              <a:t>safety procedures</a:t>
            </a:r>
            <a:endParaRPr lang="en-GB" dirty="0"/>
          </a:p>
        </p:txBody>
      </p:sp>
      <p:sp>
        <p:nvSpPr>
          <p:cNvPr id="3" name="Subtitle 2">
            <a:extLst>
              <a:ext uri="{FF2B5EF4-FFF2-40B4-BE49-F238E27FC236}">
                <a16:creationId xmlns:a16="http://schemas.microsoft.com/office/drawing/2014/main" id="{B21F63AC-6CAF-4B31-A055-73C94E537B2B}"/>
              </a:ext>
            </a:extLst>
          </p:cNvPr>
          <p:cNvSpPr>
            <a:spLocks noGrp="1"/>
          </p:cNvSpPr>
          <p:nvPr>
            <p:ph type="subTitle" idx="1"/>
          </p:nvPr>
        </p:nvSpPr>
        <p:spPr>
          <a:xfrm>
            <a:off x="1193489" y="2774203"/>
            <a:ext cx="7575331" cy="3600000"/>
          </a:xfrm>
        </p:spPr>
        <p:txBody>
          <a:bodyPr/>
          <a:lstStyle/>
          <a:p>
            <a:pPr marL="0" indent="0">
              <a:buNone/>
            </a:pPr>
            <a:r>
              <a:rPr lang="en-GB" sz="2000" b="1" dirty="0" smtClean="0"/>
              <a:t>General food hygiene and safety procedures</a:t>
            </a:r>
          </a:p>
          <a:p>
            <a:r>
              <a:rPr lang="en-GB" sz="2000" dirty="0" smtClean="0"/>
              <a:t>Make </a:t>
            </a:r>
            <a:r>
              <a:rPr lang="en-GB" sz="2000" dirty="0"/>
              <a:t>sure that hot food is cooled quickly and stored below 5°C within 1-2 hours.</a:t>
            </a:r>
          </a:p>
          <a:p>
            <a:r>
              <a:rPr lang="en-GB" sz="2000" dirty="0"/>
              <a:t>Ensure that finished dishes are stored appropriately in the food room until the end of the day.</a:t>
            </a:r>
          </a:p>
          <a:p>
            <a:r>
              <a:rPr lang="en-GB" sz="2000" dirty="0"/>
              <a:t>Place any dishes not collected by pupils in food waste bins, after 48 hours or 24 hours for rice dishes.</a:t>
            </a:r>
          </a:p>
          <a:p>
            <a:r>
              <a:rPr lang="en-GB" sz="2000" dirty="0">
                <a:latin typeface="Arial" panose="020B0604020202020204" pitchFamily="34" charset="0"/>
                <a:cs typeface="Arial" panose="020B0604020202020204" pitchFamily="34" charset="0"/>
              </a:rPr>
              <a:t>Dispose of spare pupil ingredients – although this may seem wasteful, schools should not accept left over ingredients from pupils as the age/shelf life, provenance and safety cannot be assured.</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2722" y="2283798"/>
            <a:ext cx="2548392" cy="3829960"/>
          </a:xfrm>
          <a:prstGeom prst="rect">
            <a:avLst/>
          </a:prstGeom>
        </p:spPr>
      </p:pic>
    </p:spTree>
    <p:extLst>
      <p:ext uri="{BB962C8B-B14F-4D97-AF65-F5344CB8AC3E}">
        <p14:creationId xmlns:p14="http://schemas.microsoft.com/office/powerpoint/2010/main" val="9774345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7B81C-CFAB-4EBA-B6B3-599AE4A5A796}"/>
              </a:ext>
            </a:extLst>
          </p:cNvPr>
          <p:cNvSpPr>
            <a:spLocks noGrp="1"/>
          </p:cNvSpPr>
          <p:nvPr>
            <p:ph type="ctrTitle"/>
          </p:nvPr>
        </p:nvSpPr>
        <p:spPr/>
        <p:txBody>
          <a:bodyPr/>
          <a:lstStyle/>
          <a:p>
            <a:r>
              <a:rPr lang="en-US" dirty="0"/>
              <a:t>Implementing robust food hygiene and </a:t>
            </a:r>
            <a:br>
              <a:rPr lang="en-US" dirty="0"/>
            </a:br>
            <a:r>
              <a:rPr lang="en-US" dirty="0"/>
              <a:t>safety procedures</a:t>
            </a:r>
            <a:endParaRPr lang="en-GB" dirty="0"/>
          </a:p>
        </p:txBody>
      </p:sp>
      <p:sp>
        <p:nvSpPr>
          <p:cNvPr id="3" name="Subtitle 2">
            <a:extLst>
              <a:ext uri="{FF2B5EF4-FFF2-40B4-BE49-F238E27FC236}">
                <a16:creationId xmlns:a16="http://schemas.microsoft.com/office/drawing/2014/main" id="{A341A66C-78FB-4D9F-A694-D398FAF61D14}"/>
              </a:ext>
            </a:extLst>
          </p:cNvPr>
          <p:cNvSpPr>
            <a:spLocks noGrp="1"/>
          </p:cNvSpPr>
          <p:nvPr>
            <p:ph type="subTitle" idx="1"/>
          </p:nvPr>
        </p:nvSpPr>
        <p:spPr>
          <a:xfrm>
            <a:off x="1169276" y="2774203"/>
            <a:ext cx="7764517" cy="3600000"/>
          </a:xfrm>
        </p:spPr>
        <p:txBody>
          <a:bodyPr/>
          <a:lstStyle/>
          <a:p>
            <a:pPr marL="0" indent="0">
              <a:buNone/>
            </a:pPr>
            <a:r>
              <a:rPr lang="en-GB" sz="2000" b="1" dirty="0"/>
              <a:t>Measures to prevent cross-contamination of allergens and the risk of allergic reaction</a:t>
            </a:r>
          </a:p>
          <a:p>
            <a:r>
              <a:rPr lang="en-GB" sz="2000" dirty="0"/>
              <a:t>Establish procedures to ensure that pupil and staff allergies and intolerances are known, recorded and reviewed regularly.</a:t>
            </a:r>
          </a:p>
          <a:p>
            <a:r>
              <a:rPr lang="en-GB" sz="2000" dirty="0"/>
              <a:t>Store food containing allergenic ingredients separately.</a:t>
            </a:r>
          </a:p>
          <a:p>
            <a:r>
              <a:rPr lang="en-GB" sz="2000" dirty="0"/>
              <a:t>Make sure equipment is used, cleaned and stored separately to prevent cross-contamination of allergens.</a:t>
            </a:r>
          </a:p>
          <a:p>
            <a:r>
              <a:rPr lang="en-GB" sz="2000" dirty="0"/>
              <a:t>Make sure that staff and </a:t>
            </a:r>
            <a:r>
              <a:rPr lang="en-GB" sz="2000" dirty="0" smtClean="0"/>
              <a:t>pupils are </a:t>
            </a:r>
            <a:r>
              <a:rPr lang="en-GB" sz="2000" dirty="0"/>
              <a:t>aware of the main 14 allergenic ingredients in recipes, food for tasting and investigations.</a:t>
            </a:r>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3676" y="2076914"/>
            <a:ext cx="3041441" cy="1870993"/>
          </a:xfrm>
          <a:prstGeom prst="rect">
            <a:avLst/>
          </a:prstGeom>
        </p:spPr>
      </p:pic>
      <p:pic>
        <p:nvPicPr>
          <p:cNvPr id="4" name="Picture 3"/>
          <p:cNvPicPr>
            <a:picLocks noChangeAspect="1"/>
          </p:cNvPicPr>
          <p:nvPr/>
        </p:nvPicPr>
        <p:blipFill>
          <a:blip r:embed="rId3"/>
          <a:stretch>
            <a:fillRect/>
          </a:stretch>
        </p:blipFill>
        <p:spPr>
          <a:xfrm>
            <a:off x="9325232" y="4063053"/>
            <a:ext cx="2456522" cy="1719566"/>
          </a:xfrm>
          <a:prstGeom prst="rect">
            <a:avLst/>
          </a:prstGeom>
        </p:spPr>
      </p:pic>
      <p:sp>
        <p:nvSpPr>
          <p:cNvPr id="6" name="Rectangle 5"/>
          <p:cNvSpPr/>
          <p:nvPr/>
        </p:nvSpPr>
        <p:spPr>
          <a:xfrm>
            <a:off x="9491635" y="5900326"/>
            <a:ext cx="2576797" cy="307777"/>
          </a:xfrm>
          <a:prstGeom prst="rect">
            <a:avLst/>
          </a:prstGeom>
        </p:spPr>
        <p:txBody>
          <a:bodyPr wrap="square">
            <a:spAutoFit/>
          </a:bodyPr>
          <a:lstStyle/>
          <a:p>
            <a:r>
              <a:rPr lang="en-GB" sz="1400" dirty="0" smtClean="0">
                <a:latin typeface="Arial" panose="020B0604020202020204" pitchFamily="34" charset="0"/>
                <a:cs typeface="Arial" panose="020B0604020202020204" pitchFamily="34" charset="0"/>
                <a:hlinkClick r:id="rId4"/>
              </a:rPr>
              <a:t>FSA allergen menu chart</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4681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2341F-E217-4BB7-BCB5-AA8E2D1F6FFC}"/>
              </a:ext>
            </a:extLst>
          </p:cNvPr>
          <p:cNvSpPr>
            <a:spLocks noGrp="1"/>
          </p:cNvSpPr>
          <p:nvPr>
            <p:ph type="ctrTitle"/>
          </p:nvPr>
        </p:nvSpPr>
        <p:spPr/>
        <p:txBody>
          <a:bodyPr/>
          <a:lstStyle/>
          <a:p>
            <a:r>
              <a:rPr lang="en-US" dirty="0"/>
              <a:t>Implementing robust food hygiene and </a:t>
            </a:r>
            <a:br>
              <a:rPr lang="en-US" dirty="0"/>
            </a:br>
            <a:r>
              <a:rPr lang="en-US" dirty="0"/>
              <a:t>safety procedures</a:t>
            </a:r>
            <a:endParaRPr lang="en-GB" dirty="0"/>
          </a:p>
        </p:txBody>
      </p:sp>
      <p:sp>
        <p:nvSpPr>
          <p:cNvPr id="3" name="Subtitle 2">
            <a:extLst>
              <a:ext uri="{FF2B5EF4-FFF2-40B4-BE49-F238E27FC236}">
                <a16:creationId xmlns:a16="http://schemas.microsoft.com/office/drawing/2014/main" id="{7077E791-E617-484F-98BD-8D09EDED15E0}"/>
              </a:ext>
            </a:extLst>
          </p:cNvPr>
          <p:cNvSpPr>
            <a:spLocks noGrp="1"/>
          </p:cNvSpPr>
          <p:nvPr>
            <p:ph type="subTitle" idx="1"/>
          </p:nvPr>
        </p:nvSpPr>
        <p:spPr>
          <a:xfrm>
            <a:off x="1169273" y="2774203"/>
            <a:ext cx="7522781" cy="3600000"/>
          </a:xfrm>
        </p:spPr>
        <p:txBody>
          <a:bodyPr/>
          <a:lstStyle/>
          <a:p>
            <a:pPr marL="0" indent="0">
              <a:buNone/>
            </a:pPr>
            <a:r>
              <a:rPr lang="en-GB" sz="2000" b="1" dirty="0"/>
              <a:t>Safe and hygienic procedures for tasting and testing</a:t>
            </a:r>
          </a:p>
          <a:p>
            <a:r>
              <a:rPr lang="en-GB" sz="2000" dirty="0"/>
              <a:t>Ensure that staff and pupils are aware of allergenic ingredients in food provided for </a:t>
            </a:r>
            <a:r>
              <a:rPr lang="en-GB" sz="2000" dirty="0" smtClean="0"/>
              <a:t>tasting </a:t>
            </a:r>
            <a:r>
              <a:rPr lang="en-GB" sz="2000" dirty="0"/>
              <a:t>activities or investigations.</a:t>
            </a:r>
          </a:p>
          <a:p>
            <a:r>
              <a:rPr lang="en-GB" sz="2000" dirty="0"/>
              <a:t>Establish clear guidelines for hygiene standards when sampling food and drink, e.g. no ‘double dipping’ or licking fingers.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28" y="2774203"/>
            <a:ext cx="3314286" cy="2205301"/>
          </a:xfrm>
          <a:prstGeom prst="rect">
            <a:avLst/>
          </a:prstGeom>
        </p:spPr>
      </p:pic>
    </p:spTree>
    <p:extLst>
      <p:ext uri="{BB962C8B-B14F-4D97-AF65-F5344CB8AC3E}">
        <p14:creationId xmlns:p14="http://schemas.microsoft.com/office/powerpoint/2010/main" val="9700494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49901-27EB-4B70-9E75-8D8C5B8128F8}"/>
              </a:ext>
            </a:extLst>
          </p:cNvPr>
          <p:cNvSpPr>
            <a:spLocks noGrp="1"/>
          </p:cNvSpPr>
          <p:nvPr>
            <p:ph type="ctrTitle"/>
          </p:nvPr>
        </p:nvSpPr>
        <p:spPr>
          <a:xfrm>
            <a:off x="1085191" y="1301039"/>
            <a:ext cx="9720000" cy="720000"/>
          </a:xfrm>
        </p:spPr>
        <p:txBody>
          <a:bodyPr/>
          <a:lstStyle/>
          <a:p>
            <a:r>
              <a:rPr lang="en-US" dirty="0"/>
              <a:t>Implementing robust food hygiene and </a:t>
            </a:r>
            <a:br>
              <a:rPr lang="en-US" dirty="0"/>
            </a:br>
            <a:r>
              <a:rPr lang="en-US" dirty="0"/>
              <a:t>safety procedures</a:t>
            </a:r>
            <a:endParaRPr lang="en-GB" dirty="0"/>
          </a:p>
        </p:txBody>
      </p:sp>
      <p:sp>
        <p:nvSpPr>
          <p:cNvPr id="3" name="Subtitle 2">
            <a:extLst>
              <a:ext uri="{FF2B5EF4-FFF2-40B4-BE49-F238E27FC236}">
                <a16:creationId xmlns:a16="http://schemas.microsoft.com/office/drawing/2014/main" id="{F1F61CBD-9063-4D3B-B923-4A6FD7AB17B4}"/>
              </a:ext>
            </a:extLst>
          </p:cNvPr>
          <p:cNvSpPr>
            <a:spLocks noGrp="1"/>
          </p:cNvSpPr>
          <p:nvPr>
            <p:ph type="subTitle" idx="1"/>
          </p:nvPr>
        </p:nvSpPr>
        <p:spPr>
          <a:xfrm>
            <a:off x="1169273" y="2434458"/>
            <a:ext cx="10129347" cy="3600000"/>
          </a:xfrm>
        </p:spPr>
        <p:txBody>
          <a:bodyPr/>
          <a:lstStyle/>
          <a:p>
            <a:pPr marL="0" indent="0">
              <a:buNone/>
            </a:pPr>
            <a:r>
              <a:rPr lang="en-GB" sz="2000" b="1" dirty="0"/>
              <a:t>Adopt a regular routine for getting ready to cook (modelled by all staff)</a:t>
            </a:r>
          </a:p>
          <a:p>
            <a:r>
              <a:rPr lang="en-GB" sz="2000" dirty="0"/>
              <a:t>Place ingredients in the food room at the start of the day and store in the correct place.</a:t>
            </a:r>
          </a:p>
          <a:p>
            <a:r>
              <a:rPr lang="en-GB" sz="2000" dirty="0"/>
              <a:t>Remove blazers, and jumpers (if appropriate), on entering the food room.</a:t>
            </a:r>
          </a:p>
          <a:p>
            <a:r>
              <a:rPr lang="en-GB" sz="2000" dirty="0"/>
              <a:t>Remove nail varnish and jewellery.</a:t>
            </a:r>
          </a:p>
          <a:p>
            <a:r>
              <a:rPr lang="en-GB" sz="2000" dirty="0"/>
              <a:t>Keep school bags away from the food area.</a:t>
            </a:r>
          </a:p>
          <a:p>
            <a:r>
              <a:rPr lang="en-GB" sz="2000" dirty="0"/>
              <a:t>Tie up long hair, ensuring it is not hanging down.</a:t>
            </a:r>
          </a:p>
          <a:p>
            <a:r>
              <a:rPr lang="en-GB" sz="2000" dirty="0"/>
              <a:t>Secure long head scarves or coverings.</a:t>
            </a:r>
          </a:p>
          <a:p>
            <a:r>
              <a:rPr lang="en-GB" sz="2000" dirty="0"/>
              <a:t>Roll up long sleeves.</a:t>
            </a:r>
          </a:p>
          <a:p>
            <a:r>
              <a:rPr lang="en-GB" sz="2000" dirty="0"/>
              <a:t>Thoroughly wash and dry hands.</a:t>
            </a:r>
          </a:p>
          <a:p>
            <a:r>
              <a:rPr lang="en-GB" sz="2000" dirty="0"/>
              <a:t>Put on a clean apron.</a:t>
            </a:r>
          </a:p>
          <a:p>
            <a:endParaRPr lang="en-GB"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9966" y="3772765"/>
            <a:ext cx="3549462" cy="2361599"/>
          </a:xfrm>
          <a:prstGeom prst="rect">
            <a:avLst/>
          </a:prstGeom>
        </p:spPr>
      </p:pic>
    </p:spTree>
    <p:extLst>
      <p:ext uri="{BB962C8B-B14F-4D97-AF65-F5344CB8AC3E}">
        <p14:creationId xmlns:p14="http://schemas.microsoft.com/office/powerpoint/2010/main" val="21059654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5B2E6-B943-454E-ABE3-E172C332102C}"/>
              </a:ext>
            </a:extLst>
          </p:cNvPr>
          <p:cNvSpPr>
            <a:spLocks noGrp="1"/>
          </p:cNvSpPr>
          <p:nvPr>
            <p:ph type="ctrTitle"/>
          </p:nvPr>
        </p:nvSpPr>
        <p:spPr>
          <a:xfrm>
            <a:off x="1169274" y="1563798"/>
            <a:ext cx="9720000" cy="720000"/>
          </a:xfrm>
        </p:spPr>
        <p:txBody>
          <a:bodyPr/>
          <a:lstStyle/>
          <a:p>
            <a:r>
              <a:rPr lang="en-GB" dirty="0"/>
              <a:t>Model exemplary practical skills and food hygiene and safety practices</a:t>
            </a:r>
          </a:p>
        </p:txBody>
      </p:sp>
      <p:sp>
        <p:nvSpPr>
          <p:cNvPr id="3" name="Subtitle 2">
            <a:extLst>
              <a:ext uri="{FF2B5EF4-FFF2-40B4-BE49-F238E27FC236}">
                <a16:creationId xmlns:a16="http://schemas.microsoft.com/office/drawing/2014/main" id="{8A8AA097-150D-47A8-89FE-AC7BEAFD749A}"/>
              </a:ext>
            </a:extLst>
          </p:cNvPr>
          <p:cNvSpPr>
            <a:spLocks noGrp="1"/>
          </p:cNvSpPr>
          <p:nvPr>
            <p:ph type="subTitle" idx="1"/>
          </p:nvPr>
        </p:nvSpPr>
        <p:spPr>
          <a:xfrm>
            <a:off x="1169274" y="2774203"/>
            <a:ext cx="7537404" cy="3600000"/>
          </a:xfrm>
        </p:spPr>
        <p:txBody>
          <a:bodyPr/>
          <a:lstStyle/>
          <a:p>
            <a:r>
              <a:rPr lang="en-GB" sz="2000" dirty="0"/>
              <a:t>Demonstrate safe use and storage of electrical equipment.</a:t>
            </a:r>
          </a:p>
          <a:p>
            <a:r>
              <a:rPr lang="en-GB" sz="2000" dirty="0"/>
              <a:t>Use clean, tidy and effective procedures for practical activities, including demonstrations.</a:t>
            </a:r>
          </a:p>
          <a:p>
            <a:r>
              <a:rPr lang="en-GB" sz="2000" dirty="0"/>
              <a:t>Demonstrate the correct use of equipment for practical activities to prevent </a:t>
            </a:r>
            <a:r>
              <a:rPr lang="en-GB" sz="2000" dirty="0" smtClean="0"/>
              <a:t>cross-contamination, e.g. a red chopping board for raw meat.</a:t>
            </a:r>
            <a:endParaRPr lang="en-GB" sz="2000" dirty="0"/>
          </a:p>
          <a:p>
            <a:r>
              <a:rPr lang="en-GB" sz="2000" dirty="0"/>
              <a:t>Use oven gloves when handling hot items or taking items in and out of the oven.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1241" y="2088404"/>
            <a:ext cx="2955933" cy="196676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1241" y="4211982"/>
            <a:ext cx="2910509" cy="1940339"/>
          </a:xfrm>
          <a:prstGeom prst="rect">
            <a:avLst/>
          </a:prstGeom>
        </p:spPr>
      </p:pic>
    </p:spTree>
    <p:extLst>
      <p:ext uri="{BB962C8B-B14F-4D97-AF65-F5344CB8AC3E}">
        <p14:creationId xmlns:p14="http://schemas.microsoft.com/office/powerpoint/2010/main" val="31010437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400" dirty="0"/>
              <a:t>Top tip – pre-print labels for dishes</a:t>
            </a:r>
            <a:endParaRPr lang="en-GB" sz="3400" dirty="0"/>
          </a:p>
        </p:txBody>
      </p:sp>
      <p:sp>
        <p:nvSpPr>
          <p:cNvPr id="3" name="Subtitle 2"/>
          <p:cNvSpPr>
            <a:spLocks noGrp="1"/>
          </p:cNvSpPr>
          <p:nvPr>
            <p:ph type="subTitle" idx="1"/>
          </p:nvPr>
        </p:nvSpPr>
        <p:spPr>
          <a:xfrm>
            <a:off x="1236000" y="2283798"/>
            <a:ext cx="9720000" cy="3600000"/>
          </a:xfrm>
        </p:spPr>
        <p:txBody>
          <a:bodyPr/>
          <a:lstStyle/>
          <a:p>
            <a:pPr marL="0" indent="0">
              <a:buNone/>
              <a:defRPr/>
            </a:pPr>
            <a:r>
              <a:rPr lang="en-GB" altLang="en-US" sz="2000" dirty="0"/>
              <a:t>Pre-print name labels for dishes made – this helps manage the food stored in your fridges but also gives pupils and parents important storage, cooking and allergen information.</a:t>
            </a:r>
          </a:p>
          <a:p>
            <a:pPr>
              <a:buNone/>
              <a:defRPr/>
            </a:pPr>
            <a:r>
              <a:rPr lang="en-GB" altLang="en-US" sz="2000" kern="0" dirty="0"/>
              <a:t>The information on the label could include:</a:t>
            </a:r>
          </a:p>
          <a:p>
            <a:pPr>
              <a:buFont typeface="Arial" panose="020B0604020202020204" pitchFamily="34" charset="0"/>
              <a:buChar char="•"/>
              <a:defRPr/>
            </a:pPr>
            <a:r>
              <a:rPr lang="en-GB" altLang="en-US" sz="2000" kern="0" dirty="0"/>
              <a:t>name, date and class/year group;</a:t>
            </a:r>
          </a:p>
          <a:p>
            <a:pPr>
              <a:buFont typeface="Arial" panose="020B0604020202020204" pitchFamily="34" charset="0"/>
              <a:buChar char="•"/>
              <a:defRPr/>
            </a:pPr>
            <a:r>
              <a:rPr lang="en-GB" altLang="en-US" sz="2000" kern="0" dirty="0"/>
              <a:t>cooking/reheating and storage instructions;</a:t>
            </a:r>
          </a:p>
          <a:p>
            <a:pPr>
              <a:buFont typeface="Arial" panose="020B0604020202020204" pitchFamily="34" charset="0"/>
              <a:buChar char="•"/>
              <a:defRPr/>
            </a:pPr>
            <a:r>
              <a:rPr lang="en-GB" altLang="en-US" sz="2000" kern="0" dirty="0"/>
              <a:t>allergens.</a:t>
            </a:r>
          </a:p>
          <a:p>
            <a:pPr marL="0" indent="0">
              <a:buNone/>
            </a:pPr>
            <a:endParaRPr lang="en-GB" dirty="0"/>
          </a:p>
        </p:txBody>
      </p:sp>
      <p:sp>
        <p:nvSpPr>
          <p:cNvPr id="4" name="TextBox 3"/>
          <p:cNvSpPr txBox="1"/>
          <p:nvPr/>
        </p:nvSpPr>
        <p:spPr>
          <a:xfrm>
            <a:off x="3101010" y="4457255"/>
            <a:ext cx="5302388" cy="1815882"/>
          </a:xfrm>
          <a:prstGeom prst="rect">
            <a:avLst/>
          </a:prstGeom>
          <a:noFill/>
          <a:ln>
            <a:solidFill>
              <a:srgbClr val="C33D86"/>
            </a:solid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sz="1600" dirty="0" smtClean="0"/>
              <a:t>Name</a:t>
            </a:r>
            <a:r>
              <a:rPr lang="en-GB" sz="1600" dirty="0"/>
              <a:t>:                </a:t>
            </a:r>
            <a:r>
              <a:rPr lang="en-GB" sz="1600" dirty="0" smtClean="0"/>
              <a:t>Date</a:t>
            </a:r>
            <a:r>
              <a:rPr lang="en-GB" sz="1600" dirty="0"/>
              <a:t>:                     Form:</a:t>
            </a:r>
          </a:p>
          <a:p>
            <a:r>
              <a:rPr lang="en-GB" sz="1600" dirty="0"/>
              <a:t>Lamb Rogan josh:  Store in a refrigerator and consume within 48 hours (24 hours if served with rice).  To reheat, place in a saucepan, cover with a lid and heat for 15 -20 minutes or place in a suitable </a:t>
            </a:r>
            <a:r>
              <a:rPr lang="en-GB" sz="1600" dirty="0" smtClean="0"/>
              <a:t>container </a:t>
            </a:r>
            <a:r>
              <a:rPr lang="en-GB" sz="1600" dirty="0"/>
              <a:t>and microwave on full power. Check piping hot before serving.</a:t>
            </a:r>
          </a:p>
          <a:p>
            <a:r>
              <a:rPr lang="en-GB" sz="1600" dirty="0" smtClean="0"/>
              <a:t>Allergens</a:t>
            </a:r>
            <a:r>
              <a:rPr lang="en-GB" sz="1600" dirty="0"/>
              <a:t>: mustard</a:t>
            </a:r>
          </a:p>
        </p:txBody>
      </p:sp>
      <p:sp>
        <p:nvSpPr>
          <p:cNvPr id="5" name="TextBox 4"/>
          <p:cNvSpPr txBox="1"/>
          <p:nvPr/>
        </p:nvSpPr>
        <p:spPr>
          <a:xfrm>
            <a:off x="9090991" y="5617094"/>
            <a:ext cx="5194852" cy="369332"/>
          </a:xfrm>
          <a:prstGeom prst="rect">
            <a:avLst/>
          </a:prstGeom>
          <a:noFill/>
        </p:spPr>
        <p:txBody>
          <a:bodyPr wrap="square" rtlCol="0">
            <a:spAutoFit/>
          </a:bodyPr>
          <a:lstStyle/>
          <a:p>
            <a:r>
              <a:rPr lang="en-GB" dirty="0">
                <a:hlinkClick r:id="rId2"/>
              </a:rPr>
              <a:t>Example food labels</a:t>
            </a:r>
            <a:endParaRPr lang="en-GB" dirty="0"/>
          </a:p>
        </p:txBody>
      </p:sp>
      <p:pic>
        <p:nvPicPr>
          <p:cNvPr id="6" name="Picture 5">
            <a:extLst>
              <a:ext uri="{FF2B5EF4-FFF2-40B4-BE49-F238E27FC236}">
                <a16:creationId xmlns:a16="http://schemas.microsoft.com/office/drawing/2014/main" id="{FB983702-6284-410E-AA4A-06468932C9AC}"/>
              </a:ext>
            </a:extLst>
          </p:cNvPr>
          <p:cNvPicPr/>
          <p:nvPr/>
        </p:nvPicPr>
        <p:blipFill>
          <a:blip r:embed="rId3" cstate="email">
            <a:extLst>
              <a:ext uri="{28A0092B-C50C-407E-A947-70E740481C1C}">
                <a14:useLocalDpi xmlns:a14="http://schemas.microsoft.com/office/drawing/2010/main"/>
              </a:ext>
            </a:extLst>
          </a:blip>
          <a:stretch>
            <a:fillRect/>
          </a:stretch>
        </p:blipFill>
        <p:spPr>
          <a:xfrm>
            <a:off x="8828232" y="3003798"/>
            <a:ext cx="2860664" cy="2175131"/>
          </a:xfrm>
          <a:prstGeom prst="rect">
            <a:avLst/>
          </a:prstGeom>
        </p:spPr>
      </p:pic>
    </p:spTree>
    <p:extLst>
      <p:ext uri="{BB962C8B-B14F-4D97-AF65-F5344CB8AC3E}">
        <p14:creationId xmlns:p14="http://schemas.microsoft.com/office/powerpoint/2010/main" val="39205279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D1619-30AE-47B1-B2FA-8BF233998FBA}"/>
              </a:ext>
            </a:extLst>
          </p:cNvPr>
          <p:cNvSpPr>
            <a:spLocks noGrp="1"/>
          </p:cNvSpPr>
          <p:nvPr>
            <p:ph type="ctrTitle"/>
          </p:nvPr>
        </p:nvSpPr>
        <p:spPr/>
        <p:txBody>
          <a:bodyPr/>
          <a:lstStyle/>
          <a:p>
            <a:r>
              <a:rPr lang="en-GB" sz="3400" dirty="0"/>
              <a:t>Top tip – use a pot of water to take the </a:t>
            </a:r>
            <a:br>
              <a:rPr lang="en-GB" sz="3400" dirty="0"/>
            </a:br>
            <a:r>
              <a:rPr lang="en-GB" sz="3400" dirty="0"/>
              <a:t>fridge temperature</a:t>
            </a:r>
          </a:p>
        </p:txBody>
      </p:sp>
      <p:sp>
        <p:nvSpPr>
          <p:cNvPr id="3" name="Subtitle 2">
            <a:extLst>
              <a:ext uri="{FF2B5EF4-FFF2-40B4-BE49-F238E27FC236}">
                <a16:creationId xmlns:a16="http://schemas.microsoft.com/office/drawing/2014/main" id="{36DCFC32-612F-4556-9178-EB6065EF1796}"/>
              </a:ext>
            </a:extLst>
          </p:cNvPr>
          <p:cNvSpPr>
            <a:spLocks noGrp="1"/>
          </p:cNvSpPr>
          <p:nvPr>
            <p:ph type="subTitle" idx="1"/>
          </p:nvPr>
        </p:nvSpPr>
        <p:spPr>
          <a:xfrm>
            <a:off x="1169276" y="2571092"/>
            <a:ext cx="7323083" cy="3600000"/>
          </a:xfrm>
        </p:spPr>
        <p:txBody>
          <a:bodyPr/>
          <a:lstStyle/>
          <a:p>
            <a:pPr marL="0" indent="0">
              <a:buNone/>
            </a:pPr>
            <a:endParaRPr lang="en-GB" dirty="0"/>
          </a:p>
          <a:p>
            <a:pPr marL="0" indent="0">
              <a:buNone/>
            </a:pPr>
            <a:r>
              <a:rPr lang="en-GB" sz="2000" dirty="0"/>
              <a:t>Place a small pot of water in the fridge and use a digital thermometer to record </a:t>
            </a:r>
            <a:r>
              <a:rPr lang="en-GB" sz="2000" dirty="0" smtClean="0"/>
              <a:t>the temperature of the fridge </a:t>
            </a:r>
            <a:r>
              <a:rPr lang="en-GB" sz="2000" dirty="0"/>
              <a:t>each day.</a:t>
            </a:r>
          </a:p>
          <a:p>
            <a:pPr marL="0" indent="0">
              <a:buNone/>
            </a:pPr>
            <a:endParaRPr lang="en-GB" sz="2000" dirty="0"/>
          </a:p>
          <a:p>
            <a:pPr marL="0" indent="0">
              <a:buNone/>
            </a:pPr>
            <a:r>
              <a:rPr lang="en-GB" sz="2000" dirty="0"/>
              <a:t>Taking the temperature of the water provides a more accurate reflection of the temperature of the food and drink in the fridge.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9817" y="2571092"/>
            <a:ext cx="3633583" cy="2418351"/>
          </a:xfrm>
          <a:prstGeom prst="rect">
            <a:avLst/>
          </a:prstGeom>
        </p:spPr>
      </p:pic>
    </p:spTree>
    <p:extLst>
      <p:ext uri="{BB962C8B-B14F-4D97-AF65-F5344CB8AC3E}">
        <p14:creationId xmlns:p14="http://schemas.microsoft.com/office/powerpoint/2010/main" val="23286487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9764" y="1563798"/>
            <a:ext cx="9720000" cy="720000"/>
          </a:xfrm>
        </p:spPr>
        <p:txBody>
          <a:bodyPr/>
          <a:lstStyle/>
          <a:p>
            <a:r>
              <a:rPr lang="en-US" sz="3400" dirty="0"/>
              <a:t>What will we be covering?</a:t>
            </a:r>
            <a:endParaRPr lang="en-GB" sz="3400" dirty="0"/>
          </a:p>
        </p:txBody>
      </p:sp>
      <p:sp>
        <p:nvSpPr>
          <p:cNvPr id="3" name="Subtitle 2"/>
          <p:cNvSpPr>
            <a:spLocks noGrp="1"/>
          </p:cNvSpPr>
          <p:nvPr>
            <p:ph type="subTitle" idx="1"/>
          </p:nvPr>
        </p:nvSpPr>
        <p:spPr>
          <a:xfrm>
            <a:off x="1089764" y="2074135"/>
            <a:ext cx="6662758" cy="3600000"/>
          </a:xfrm>
        </p:spPr>
        <p:txBody>
          <a:bodyPr/>
          <a:lstStyle/>
          <a:p>
            <a:pPr marL="0" indent="0">
              <a:buNone/>
            </a:pPr>
            <a:endParaRPr lang="en-US" dirty="0"/>
          </a:p>
          <a:p>
            <a:pPr lvl="0"/>
            <a:r>
              <a:rPr lang="en-US" sz="2000" dirty="0"/>
              <a:t>Why are good food hygiene and safety practices important?</a:t>
            </a:r>
          </a:p>
          <a:p>
            <a:r>
              <a:rPr lang="en-GB" sz="2000" dirty="0"/>
              <a:t>Devising, implementing and monitoring procedures.</a:t>
            </a:r>
          </a:p>
          <a:p>
            <a:pPr lvl="0"/>
            <a:r>
              <a:rPr lang="en-GB" sz="2000" dirty="0"/>
              <a:t>Integrating food hygiene and safety into Schemes of Work, lessons and activities.</a:t>
            </a:r>
          </a:p>
          <a:p>
            <a:r>
              <a:rPr lang="en-GB" sz="2000" dirty="0"/>
              <a:t>Applying good food hygiene and safety knowledge and skills.</a:t>
            </a:r>
          </a:p>
          <a:p>
            <a:r>
              <a:rPr lang="en-GB" sz="2000" dirty="0"/>
              <a:t>Incorporating food hygiene and safety when assessing practical activities.</a:t>
            </a:r>
          </a:p>
          <a:p>
            <a:pPr lvl="0"/>
            <a:r>
              <a:rPr lang="en-GB" sz="2000" dirty="0"/>
              <a:t>Links to </a:t>
            </a:r>
            <a:r>
              <a:rPr lang="en-GB" sz="2000" i="1" dirty="0"/>
              <a:t>Food – a fact of life</a:t>
            </a:r>
            <a:r>
              <a:rPr lang="en-GB" sz="2000" dirty="0"/>
              <a:t> resources.</a:t>
            </a:r>
          </a:p>
          <a:p>
            <a:pPr lvl="0"/>
            <a:r>
              <a:rPr lang="en-GB" sz="2000" dirty="0"/>
              <a:t>Suggestions for </a:t>
            </a:r>
            <a:r>
              <a:rPr lang="en-GB" sz="2000" dirty="0" smtClean="0"/>
              <a:t>further sources of information and support.</a:t>
            </a:r>
            <a:endParaRPr lang="en-GB" sz="2000" dirty="0"/>
          </a:p>
          <a:p>
            <a:pPr marL="0" indent="0">
              <a:buNone/>
            </a:pPr>
            <a:endParaRPr lang="en-GB" dirty="0"/>
          </a:p>
        </p:txBody>
      </p:sp>
      <p:pic>
        <p:nvPicPr>
          <p:cNvPr id="4" name="Picture 3"/>
          <p:cNvPicPr>
            <a:picLocks noChangeAspect="1"/>
          </p:cNvPicPr>
          <p:nvPr/>
        </p:nvPicPr>
        <p:blipFill>
          <a:blip r:embed="rId2"/>
          <a:stretch>
            <a:fillRect/>
          </a:stretch>
        </p:blipFill>
        <p:spPr>
          <a:xfrm>
            <a:off x="8232632" y="2713383"/>
            <a:ext cx="3944483" cy="2098899"/>
          </a:xfrm>
          <a:prstGeom prst="rect">
            <a:avLst/>
          </a:prstGeom>
        </p:spPr>
      </p:pic>
    </p:spTree>
    <p:extLst>
      <p:ext uri="{BB962C8B-B14F-4D97-AF65-F5344CB8AC3E}">
        <p14:creationId xmlns:p14="http://schemas.microsoft.com/office/powerpoint/2010/main" val="38606891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B506D-B301-4CA1-A197-FF6CA605E407}"/>
              </a:ext>
            </a:extLst>
          </p:cNvPr>
          <p:cNvSpPr>
            <a:spLocks noGrp="1"/>
          </p:cNvSpPr>
          <p:nvPr>
            <p:ph type="ctrTitle"/>
          </p:nvPr>
        </p:nvSpPr>
        <p:spPr/>
        <p:txBody>
          <a:bodyPr/>
          <a:lstStyle/>
          <a:p>
            <a:r>
              <a:rPr lang="en-GB" sz="3400" dirty="0"/>
              <a:t>More top tips</a:t>
            </a:r>
          </a:p>
        </p:txBody>
      </p:sp>
      <p:sp>
        <p:nvSpPr>
          <p:cNvPr id="3" name="Subtitle 2">
            <a:extLst>
              <a:ext uri="{FF2B5EF4-FFF2-40B4-BE49-F238E27FC236}">
                <a16:creationId xmlns:a16="http://schemas.microsoft.com/office/drawing/2014/main" id="{9489F0EF-5C98-4975-A541-B82E09EA7D69}"/>
              </a:ext>
            </a:extLst>
          </p:cNvPr>
          <p:cNvSpPr>
            <a:spLocks noGrp="1"/>
          </p:cNvSpPr>
          <p:nvPr>
            <p:ph type="subTitle" idx="1"/>
          </p:nvPr>
        </p:nvSpPr>
        <p:spPr>
          <a:xfrm>
            <a:off x="1169275" y="2444968"/>
            <a:ext cx="7368797" cy="3600000"/>
          </a:xfrm>
        </p:spPr>
        <p:txBody>
          <a:bodyPr/>
          <a:lstStyle/>
          <a:p>
            <a:r>
              <a:rPr lang="en-GB" sz="2000" dirty="0"/>
              <a:t>Have a supply of hair bands, nail varnish remover/plastic gloves and spare aprons.</a:t>
            </a:r>
          </a:p>
          <a:p>
            <a:r>
              <a:rPr lang="en-GB" sz="2000" dirty="0"/>
              <a:t>If there is a ‘bottleneck’ at the hand wash station, divide the class in half. Task one half to wash their hands and the other to read through the recipe they are going to be making. The two halves should then swap activities.</a:t>
            </a:r>
          </a:p>
          <a:p>
            <a:r>
              <a:rPr lang="en-GB" sz="2000" dirty="0"/>
              <a:t>Use a rack to store clean plastic chopping boards to enable them to air dry fully and prevent mould and the multiplication of bacteria.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5169" y="2760163"/>
            <a:ext cx="3268413" cy="2169646"/>
          </a:xfrm>
          <a:prstGeom prst="rect">
            <a:avLst/>
          </a:prstGeom>
        </p:spPr>
      </p:pic>
    </p:spTree>
    <p:extLst>
      <p:ext uri="{BB962C8B-B14F-4D97-AF65-F5344CB8AC3E}">
        <p14:creationId xmlns:p14="http://schemas.microsoft.com/office/powerpoint/2010/main" val="35331749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Record keeping – part of due </a:t>
            </a:r>
            <a:r>
              <a:rPr lang="en-US" dirty="0" smtClean="0"/>
              <a:t>diligence</a:t>
            </a:r>
            <a:endParaRPr lang="en-GB" dirty="0"/>
          </a:p>
        </p:txBody>
      </p:sp>
      <p:sp>
        <p:nvSpPr>
          <p:cNvPr id="3" name="Subtitle 2"/>
          <p:cNvSpPr>
            <a:spLocks noGrp="1"/>
          </p:cNvSpPr>
          <p:nvPr>
            <p:ph type="subTitle" idx="1"/>
          </p:nvPr>
        </p:nvSpPr>
        <p:spPr>
          <a:xfrm>
            <a:off x="1265068" y="2187024"/>
            <a:ext cx="7080202" cy="3600000"/>
          </a:xfrm>
        </p:spPr>
        <p:txBody>
          <a:bodyPr/>
          <a:lstStyle/>
          <a:p>
            <a:pPr marL="0" indent="0">
              <a:buNone/>
            </a:pPr>
            <a:r>
              <a:rPr lang="en-GB" sz="2000" dirty="0">
                <a:latin typeface="Arial" panose="020B0604020202020204" pitchFamily="34" charset="0"/>
                <a:cs typeface="Arial" panose="020B0604020202020204" pitchFamily="34" charset="0"/>
              </a:rPr>
              <a:t>It is important to keep a food hygiene and safety file in the food room with the following up to date documents:</a:t>
            </a: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daily fridge/freezer temperature record sheets;</a:t>
            </a: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risk assessments;</a:t>
            </a: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cleaning schedules;</a:t>
            </a: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COSHH record sheets (where appropriate);</a:t>
            </a: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a list of pupil’s special dietary requirements, especially allergies;</a:t>
            </a: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food hygiene and health and safety training certificates;</a:t>
            </a: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other departmental food policies/letters to parents, e.g. provision of ingredients/storage of ingredients/food at school.</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1064" y="2055198"/>
            <a:ext cx="3570528" cy="2513830"/>
          </a:xfrm>
          <a:prstGeom prst="rect">
            <a:avLst/>
          </a:prstGeom>
        </p:spPr>
      </p:pic>
      <p:sp>
        <p:nvSpPr>
          <p:cNvPr id="5" name="TextBox 4"/>
          <p:cNvSpPr txBox="1"/>
          <p:nvPr/>
        </p:nvSpPr>
        <p:spPr>
          <a:xfrm>
            <a:off x="8609848" y="5729910"/>
            <a:ext cx="3667539"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hlinkClick r:id="rId3"/>
              </a:rPr>
              <a:t>Good food hygiene and safety practices</a:t>
            </a:r>
            <a:endParaRPr lang="en-GB" sz="14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1100" y="2358705"/>
            <a:ext cx="2268352" cy="3256639"/>
          </a:xfrm>
          <a:prstGeom prst="rect">
            <a:avLst/>
          </a:prstGeom>
        </p:spPr>
      </p:pic>
    </p:spTree>
    <p:extLst>
      <p:ext uri="{BB962C8B-B14F-4D97-AF65-F5344CB8AC3E}">
        <p14:creationId xmlns:p14="http://schemas.microsoft.com/office/powerpoint/2010/main" val="120657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15139-8621-4FD7-934A-FA0CE0083319}"/>
              </a:ext>
            </a:extLst>
          </p:cNvPr>
          <p:cNvSpPr>
            <a:spLocks noGrp="1"/>
          </p:cNvSpPr>
          <p:nvPr>
            <p:ph type="ctrTitle"/>
          </p:nvPr>
        </p:nvSpPr>
        <p:spPr/>
        <p:txBody>
          <a:bodyPr/>
          <a:lstStyle/>
          <a:p>
            <a:r>
              <a:rPr lang="en-GB" dirty="0"/>
              <a:t>Integrating food hygiene and safety into Schemes of Work, lessons and activities</a:t>
            </a:r>
          </a:p>
        </p:txBody>
      </p:sp>
      <p:sp>
        <p:nvSpPr>
          <p:cNvPr id="3" name="Subtitle 2">
            <a:extLst>
              <a:ext uri="{FF2B5EF4-FFF2-40B4-BE49-F238E27FC236}">
                <a16:creationId xmlns:a16="http://schemas.microsoft.com/office/drawing/2014/main" id="{01F34899-BEB3-4156-8412-D45E2B6C3EB9}"/>
              </a:ext>
            </a:extLst>
          </p:cNvPr>
          <p:cNvSpPr>
            <a:spLocks noGrp="1"/>
          </p:cNvSpPr>
          <p:nvPr>
            <p:ph type="subTitle" idx="1"/>
          </p:nvPr>
        </p:nvSpPr>
        <p:spPr>
          <a:xfrm>
            <a:off x="1263869" y="2774203"/>
            <a:ext cx="7270531" cy="3600000"/>
          </a:xfrm>
        </p:spPr>
        <p:txBody>
          <a:bodyPr/>
          <a:lstStyle/>
          <a:p>
            <a:pPr marL="0" indent="0">
              <a:buNone/>
            </a:pPr>
            <a:r>
              <a:rPr lang="en-GB" sz="2000" dirty="0"/>
              <a:t>Build in activities that will allow theory to be applied, for example:</a:t>
            </a:r>
          </a:p>
          <a:p>
            <a:r>
              <a:rPr lang="en-GB" sz="2000" dirty="0"/>
              <a:t>Demonstrate how the use of time plans, flow charts, and quality control charts can be used to apply theory to practical activities.</a:t>
            </a:r>
          </a:p>
          <a:p>
            <a:r>
              <a:rPr lang="en-GB" sz="2000" dirty="0"/>
              <a:t>Challenge pupils to list food hygiene and </a:t>
            </a:r>
            <a:r>
              <a:rPr lang="en-GB" sz="2000" dirty="0" smtClean="0"/>
              <a:t>health </a:t>
            </a:r>
            <a:r>
              <a:rPr lang="en-GB" sz="2000" dirty="0"/>
              <a:t>and safety risks during practical activities and/or on recipes.</a:t>
            </a:r>
          </a:p>
          <a:p>
            <a:r>
              <a:rPr lang="en-GB" sz="2000" dirty="0"/>
              <a:t>Set pupils the task/challenge to be ‘Food safety inspectors’ during practical activities. Reverse the role next lesson.</a:t>
            </a:r>
          </a:p>
        </p:txBody>
      </p:sp>
      <p:pic>
        <p:nvPicPr>
          <p:cNvPr id="4" name="Picture 3">
            <a:extLst>
              <a:ext uri="{FF2B5EF4-FFF2-40B4-BE49-F238E27FC236}">
                <a16:creationId xmlns:a16="http://schemas.microsoft.com/office/drawing/2014/main" id="{1BEFB09A-B968-4E83-9AFC-614516C2972E}"/>
              </a:ext>
            </a:extLst>
          </p:cNvPr>
          <p:cNvPicPr>
            <a:picLocks noChangeAspect="1"/>
          </p:cNvPicPr>
          <p:nvPr/>
        </p:nvPicPr>
        <p:blipFill>
          <a:blip r:embed="rId2"/>
          <a:stretch>
            <a:fillRect/>
          </a:stretch>
        </p:blipFill>
        <p:spPr>
          <a:xfrm>
            <a:off x="8881241" y="2543503"/>
            <a:ext cx="3179579" cy="2185477"/>
          </a:xfrm>
          <a:prstGeom prst="rect">
            <a:avLst/>
          </a:prstGeom>
        </p:spPr>
      </p:pic>
      <p:pic>
        <p:nvPicPr>
          <p:cNvPr id="6" name="Picture 5">
            <a:extLst>
              <a:ext uri="{FF2B5EF4-FFF2-40B4-BE49-F238E27FC236}">
                <a16:creationId xmlns:a16="http://schemas.microsoft.com/office/drawing/2014/main" id="{D344D72E-2D1B-4075-AB32-9674BF88109C}"/>
              </a:ext>
            </a:extLst>
          </p:cNvPr>
          <p:cNvPicPr>
            <a:picLocks noChangeAspect="1"/>
          </p:cNvPicPr>
          <p:nvPr/>
        </p:nvPicPr>
        <p:blipFill>
          <a:blip r:embed="rId3"/>
          <a:stretch>
            <a:fillRect/>
          </a:stretch>
        </p:blipFill>
        <p:spPr>
          <a:xfrm>
            <a:off x="9001466" y="3276890"/>
            <a:ext cx="2939128" cy="2040960"/>
          </a:xfrm>
          <a:prstGeom prst="rect">
            <a:avLst/>
          </a:prstGeom>
        </p:spPr>
      </p:pic>
      <p:pic>
        <p:nvPicPr>
          <p:cNvPr id="5" name="Picture 4">
            <a:extLst>
              <a:ext uri="{FF2B5EF4-FFF2-40B4-BE49-F238E27FC236}">
                <a16:creationId xmlns:a16="http://schemas.microsoft.com/office/drawing/2014/main" id="{35E66E6B-01DC-4CF6-991C-F3496C0C97B5}"/>
              </a:ext>
            </a:extLst>
          </p:cNvPr>
          <p:cNvPicPr>
            <a:picLocks noChangeAspect="1"/>
          </p:cNvPicPr>
          <p:nvPr/>
        </p:nvPicPr>
        <p:blipFill>
          <a:blip r:embed="rId4"/>
          <a:stretch>
            <a:fillRect/>
          </a:stretch>
        </p:blipFill>
        <p:spPr>
          <a:xfrm>
            <a:off x="9453711" y="3638193"/>
            <a:ext cx="1778148" cy="2587840"/>
          </a:xfrm>
          <a:prstGeom prst="rect">
            <a:avLst/>
          </a:prstGeom>
        </p:spPr>
      </p:pic>
    </p:spTree>
    <p:extLst>
      <p:ext uri="{BB962C8B-B14F-4D97-AF65-F5344CB8AC3E}">
        <p14:creationId xmlns:p14="http://schemas.microsoft.com/office/powerpoint/2010/main" val="17456378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5CCA3-6364-4F5A-9C8F-D17932D1B231}"/>
              </a:ext>
            </a:extLst>
          </p:cNvPr>
          <p:cNvSpPr>
            <a:spLocks noGrp="1"/>
          </p:cNvSpPr>
          <p:nvPr>
            <p:ph type="ctrTitle"/>
          </p:nvPr>
        </p:nvSpPr>
        <p:spPr/>
        <p:txBody>
          <a:bodyPr/>
          <a:lstStyle/>
          <a:p>
            <a:r>
              <a:rPr lang="en-GB" dirty="0"/>
              <a:t>Integrating food hygiene and safety into Schemes of Work, lessons and activities</a:t>
            </a:r>
          </a:p>
        </p:txBody>
      </p:sp>
      <p:sp>
        <p:nvSpPr>
          <p:cNvPr id="3" name="Subtitle 2">
            <a:extLst>
              <a:ext uri="{FF2B5EF4-FFF2-40B4-BE49-F238E27FC236}">
                <a16:creationId xmlns:a16="http://schemas.microsoft.com/office/drawing/2014/main" id="{EB690B7F-B13F-4643-9EC6-152B1AB488CD}"/>
              </a:ext>
            </a:extLst>
          </p:cNvPr>
          <p:cNvSpPr>
            <a:spLocks noGrp="1"/>
          </p:cNvSpPr>
          <p:nvPr>
            <p:ph type="subTitle" idx="1"/>
          </p:nvPr>
        </p:nvSpPr>
        <p:spPr>
          <a:xfrm>
            <a:off x="1199312" y="2774203"/>
            <a:ext cx="7184359" cy="3600000"/>
          </a:xfrm>
        </p:spPr>
        <p:txBody>
          <a:bodyPr/>
          <a:lstStyle/>
          <a:p>
            <a:pPr marL="0" indent="0">
              <a:buNone/>
            </a:pPr>
            <a:r>
              <a:rPr lang="en-GB" sz="2000" dirty="0"/>
              <a:t>Build in activities that will allow theory to be applied, for example:</a:t>
            </a:r>
            <a:endParaRPr lang="en-GB" sz="2000" b="1" dirty="0"/>
          </a:p>
          <a:p>
            <a:r>
              <a:rPr lang="en-GB" sz="2000" dirty="0"/>
              <a:t>Remind pupils that not all bacteria is pathogenic (harmful) and use recipes that demonstrate how bacteria is used in food production, e.g. yogurt or bread.</a:t>
            </a:r>
          </a:p>
          <a:p>
            <a:r>
              <a:rPr lang="en-GB" sz="2000" dirty="0"/>
              <a:t>Teach the 4Cs – cleaning, cooking, cross-contamination and chilling through watching </a:t>
            </a:r>
            <a:r>
              <a:rPr lang="en-GB" sz="2000" i="1" dirty="0">
                <a:hlinkClick r:id="rId2"/>
              </a:rPr>
              <a:t>Bacteria bites business </a:t>
            </a:r>
            <a:endParaRPr lang="en-GB" sz="2000" i="1" dirty="0"/>
          </a:p>
          <a:p>
            <a:r>
              <a:rPr lang="en-GB" sz="2000" dirty="0"/>
              <a:t>Task the pupils to record the food hygiene skills and knowledge they have learnt.</a:t>
            </a:r>
          </a:p>
          <a:p>
            <a:endParaRPr lang="en-GB" sz="2000" dirty="0"/>
          </a:p>
          <a:p>
            <a:pPr marL="0" indent="0">
              <a:buNone/>
            </a:pPr>
            <a:endParaRPr lang="en-GB" b="1" dirty="0"/>
          </a:p>
          <a:p>
            <a:endParaRPr lang="en-GB" dirty="0"/>
          </a:p>
        </p:txBody>
      </p:sp>
      <p:pic>
        <p:nvPicPr>
          <p:cNvPr id="4" name="Picture 3">
            <a:extLst>
              <a:ext uri="{FF2B5EF4-FFF2-40B4-BE49-F238E27FC236}">
                <a16:creationId xmlns:a16="http://schemas.microsoft.com/office/drawing/2014/main" id="{8212734D-A062-4D03-BAB6-8D5305854C01}"/>
              </a:ext>
            </a:extLst>
          </p:cNvPr>
          <p:cNvPicPr>
            <a:picLocks noChangeAspect="1"/>
          </p:cNvPicPr>
          <p:nvPr/>
        </p:nvPicPr>
        <p:blipFill>
          <a:blip r:embed="rId3"/>
          <a:stretch>
            <a:fillRect/>
          </a:stretch>
        </p:blipFill>
        <p:spPr>
          <a:xfrm>
            <a:off x="8861089" y="2610492"/>
            <a:ext cx="3004884" cy="1625177"/>
          </a:xfrm>
          <a:prstGeom prst="rect">
            <a:avLst/>
          </a:prstGeom>
        </p:spPr>
      </p:pic>
      <p:pic>
        <p:nvPicPr>
          <p:cNvPr id="6" name="Picture 5">
            <a:extLst>
              <a:ext uri="{FF2B5EF4-FFF2-40B4-BE49-F238E27FC236}">
                <a16:creationId xmlns:a16="http://schemas.microsoft.com/office/drawing/2014/main" id="{E33F1BA0-22BA-4694-83E9-42961C583A8B}"/>
              </a:ext>
            </a:extLst>
          </p:cNvPr>
          <p:cNvPicPr>
            <a:picLocks noChangeAspect="1"/>
          </p:cNvPicPr>
          <p:nvPr/>
        </p:nvPicPr>
        <p:blipFill>
          <a:blip r:embed="rId4"/>
          <a:stretch>
            <a:fillRect/>
          </a:stretch>
        </p:blipFill>
        <p:spPr>
          <a:xfrm>
            <a:off x="9689370" y="3292855"/>
            <a:ext cx="1956849" cy="2879110"/>
          </a:xfrm>
          <a:prstGeom prst="rect">
            <a:avLst/>
          </a:prstGeom>
        </p:spPr>
      </p:pic>
    </p:spTree>
    <p:extLst>
      <p:ext uri="{BB962C8B-B14F-4D97-AF65-F5344CB8AC3E}">
        <p14:creationId xmlns:p14="http://schemas.microsoft.com/office/powerpoint/2010/main" val="320201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6C41B-DDBF-4410-A552-1320E0150CEF}"/>
              </a:ext>
            </a:extLst>
          </p:cNvPr>
          <p:cNvSpPr>
            <a:spLocks noGrp="1"/>
          </p:cNvSpPr>
          <p:nvPr>
            <p:ph type="ctrTitle"/>
          </p:nvPr>
        </p:nvSpPr>
        <p:spPr>
          <a:xfrm>
            <a:off x="950613" y="1485509"/>
            <a:ext cx="9720000" cy="720000"/>
          </a:xfrm>
        </p:spPr>
        <p:txBody>
          <a:bodyPr/>
          <a:lstStyle/>
          <a:p>
            <a:r>
              <a:rPr lang="en-GB" dirty="0"/>
              <a:t>Other activities that allow theory to be applied</a:t>
            </a:r>
          </a:p>
        </p:txBody>
      </p:sp>
      <p:pic>
        <p:nvPicPr>
          <p:cNvPr id="4" name="Picture 3">
            <a:extLst>
              <a:ext uri="{FF2B5EF4-FFF2-40B4-BE49-F238E27FC236}">
                <a16:creationId xmlns:a16="http://schemas.microsoft.com/office/drawing/2014/main" id="{259552D4-688F-4670-A130-9740A59655DD}"/>
              </a:ext>
            </a:extLst>
          </p:cNvPr>
          <p:cNvPicPr>
            <a:picLocks noChangeAspect="1"/>
          </p:cNvPicPr>
          <p:nvPr/>
        </p:nvPicPr>
        <p:blipFill>
          <a:blip r:embed="rId2"/>
          <a:stretch>
            <a:fillRect/>
          </a:stretch>
        </p:blipFill>
        <p:spPr>
          <a:xfrm>
            <a:off x="8365612" y="2127034"/>
            <a:ext cx="2902099" cy="4159464"/>
          </a:xfrm>
          <a:prstGeom prst="rect">
            <a:avLst/>
          </a:prstGeom>
        </p:spPr>
      </p:pic>
      <p:pic>
        <p:nvPicPr>
          <p:cNvPr id="6" name="Picture 5">
            <a:extLst>
              <a:ext uri="{FF2B5EF4-FFF2-40B4-BE49-F238E27FC236}">
                <a16:creationId xmlns:a16="http://schemas.microsoft.com/office/drawing/2014/main" id="{073129BA-A138-4DA5-8EAE-8C465186F107}"/>
              </a:ext>
            </a:extLst>
          </p:cNvPr>
          <p:cNvPicPr>
            <a:picLocks noChangeAspect="1"/>
          </p:cNvPicPr>
          <p:nvPr/>
        </p:nvPicPr>
        <p:blipFill>
          <a:blip r:embed="rId3"/>
          <a:stretch>
            <a:fillRect/>
          </a:stretch>
        </p:blipFill>
        <p:spPr>
          <a:xfrm>
            <a:off x="5954287" y="3581983"/>
            <a:ext cx="5788278" cy="2685697"/>
          </a:xfrm>
          <a:prstGeom prst="rect">
            <a:avLst/>
          </a:prstGeom>
        </p:spPr>
      </p:pic>
      <p:pic>
        <p:nvPicPr>
          <p:cNvPr id="7" name="Picture 6">
            <a:extLst>
              <a:ext uri="{FF2B5EF4-FFF2-40B4-BE49-F238E27FC236}">
                <a16:creationId xmlns:a16="http://schemas.microsoft.com/office/drawing/2014/main" id="{55D8F33D-5BF8-4873-812B-43B51CF022BB}"/>
              </a:ext>
            </a:extLst>
          </p:cNvPr>
          <p:cNvPicPr>
            <a:picLocks noChangeAspect="1"/>
          </p:cNvPicPr>
          <p:nvPr/>
        </p:nvPicPr>
        <p:blipFill>
          <a:blip r:embed="rId4"/>
          <a:stretch>
            <a:fillRect/>
          </a:stretch>
        </p:blipFill>
        <p:spPr>
          <a:xfrm>
            <a:off x="6096000" y="2190537"/>
            <a:ext cx="2933851" cy="4216617"/>
          </a:xfrm>
          <a:prstGeom prst="rect">
            <a:avLst/>
          </a:prstGeom>
        </p:spPr>
      </p:pic>
      <p:pic>
        <p:nvPicPr>
          <p:cNvPr id="8" name="Picture 7">
            <a:extLst>
              <a:ext uri="{FF2B5EF4-FFF2-40B4-BE49-F238E27FC236}">
                <a16:creationId xmlns:a16="http://schemas.microsoft.com/office/drawing/2014/main" id="{81C5962F-CBC2-440C-9776-4015E2ECF04A}"/>
              </a:ext>
            </a:extLst>
          </p:cNvPr>
          <p:cNvPicPr>
            <a:picLocks noChangeAspect="1"/>
          </p:cNvPicPr>
          <p:nvPr/>
        </p:nvPicPr>
        <p:blipFill>
          <a:blip r:embed="rId5"/>
          <a:stretch>
            <a:fillRect/>
          </a:stretch>
        </p:blipFill>
        <p:spPr>
          <a:xfrm>
            <a:off x="5151676" y="3640153"/>
            <a:ext cx="3846786" cy="2685697"/>
          </a:xfrm>
          <a:prstGeom prst="rect">
            <a:avLst/>
          </a:prstGeom>
        </p:spPr>
      </p:pic>
      <p:pic>
        <p:nvPicPr>
          <p:cNvPr id="9" name="Picture 8">
            <a:extLst>
              <a:ext uri="{FF2B5EF4-FFF2-40B4-BE49-F238E27FC236}">
                <a16:creationId xmlns:a16="http://schemas.microsoft.com/office/drawing/2014/main" id="{08452212-0140-4C46-8FDB-298714185358}"/>
              </a:ext>
            </a:extLst>
          </p:cNvPr>
          <p:cNvPicPr>
            <a:picLocks noChangeAspect="1"/>
          </p:cNvPicPr>
          <p:nvPr/>
        </p:nvPicPr>
        <p:blipFill>
          <a:blip r:embed="rId6"/>
          <a:stretch>
            <a:fillRect/>
          </a:stretch>
        </p:blipFill>
        <p:spPr>
          <a:xfrm>
            <a:off x="4773964" y="2277749"/>
            <a:ext cx="2883048" cy="4229317"/>
          </a:xfrm>
          <a:prstGeom prst="rect">
            <a:avLst/>
          </a:prstGeom>
        </p:spPr>
      </p:pic>
      <p:pic>
        <p:nvPicPr>
          <p:cNvPr id="10" name="Picture 9">
            <a:extLst>
              <a:ext uri="{FF2B5EF4-FFF2-40B4-BE49-F238E27FC236}">
                <a16:creationId xmlns:a16="http://schemas.microsoft.com/office/drawing/2014/main" id="{D488C14D-EF89-4964-A2D9-74B7F767F9EF}"/>
              </a:ext>
            </a:extLst>
          </p:cNvPr>
          <p:cNvPicPr>
            <a:picLocks noChangeAspect="1"/>
          </p:cNvPicPr>
          <p:nvPr/>
        </p:nvPicPr>
        <p:blipFill>
          <a:blip r:embed="rId7"/>
          <a:stretch>
            <a:fillRect/>
          </a:stretch>
        </p:blipFill>
        <p:spPr>
          <a:xfrm>
            <a:off x="3865403" y="2242282"/>
            <a:ext cx="2952902" cy="4216617"/>
          </a:xfrm>
          <a:prstGeom prst="rect">
            <a:avLst/>
          </a:prstGeom>
        </p:spPr>
      </p:pic>
      <p:pic>
        <p:nvPicPr>
          <p:cNvPr id="13" name="Picture 12">
            <a:extLst>
              <a:ext uri="{FF2B5EF4-FFF2-40B4-BE49-F238E27FC236}">
                <a16:creationId xmlns:a16="http://schemas.microsoft.com/office/drawing/2014/main" id="{6CF20FDA-2D82-49FE-A75B-C84ACDF037CB}"/>
              </a:ext>
            </a:extLst>
          </p:cNvPr>
          <p:cNvPicPr>
            <a:picLocks noChangeAspect="1"/>
          </p:cNvPicPr>
          <p:nvPr/>
        </p:nvPicPr>
        <p:blipFill>
          <a:blip r:embed="rId8"/>
          <a:stretch>
            <a:fillRect/>
          </a:stretch>
        </p:blipFill>
        <p:spPr>
          <a:xfrm>
            <a:off x="3343483" y="2115859"/>
            <a:ext cx="3162706" cy="4504460"/>
          </a:xfrm>
          <a:prstGeom prst="rect">
            <a:avLst/>
          </a:prstGeom>
        </p:spPr>
      </p:pic>
      <p:pic>
        <p:nvPicPr>
          <p:cNvPr id="11" name="Picture 10">
            <a:extLst>
              <a:ext uri="{FF2B5EF4-FFF2-40B4-BE49-F238E27FC236}">
                <a16:creationId xmlns:a16="http://schemas.microsoft.com/office/drawing/2014/main" id="{2BD5EE5C-023B-4230-A4AF-446F56EFEB25}"/>
              </a:ext>
            </a:extLst>
          </p:cNvPr>
          <p:cNvPicPr>
            <a:picLocks noChangeAspect="1"/>
          </p:cNvPicPr>
          <p:nvPr/>
        </p:nvPicPr>
        <p:blipFill>
          <a:blip r:embed="rId9"/>
          <a:stretch>
            <a:fillRect/>
          </a:stretch>
        </p:blipFill>
        <p:spPr>
          <a:xfrm>
            <a:off x="469614" y="3156181"/>
            <a:ext cx="4932155" cy="3484476"/>
          </a:xfrm>
          <a:prstGeom prst="rect">
            <a:avLst/>
          </a:prstGeom>
        </p:spPr>
      </p:pic>
      <p:pic>
        <p:nvPicPr>
          <p:cNvPr id="12" name="Picture 11">
            <a:extLst>
              <a:ext uri="{FF2B5EF4-FFF2-40B4-BE49-F238E27FC236}">
                <a16:creationId xmlns:a16="http://schemas.microsoft.com/office/drawing/2014/main" id="{5C4FB5B8-38B9-4349-BF5D-EC6D72D7B1C5}"/>
              </a:ext>
            </a:extLst>
          </p:cNvPr>
          <p:cNvPicPr>
            <a:picLocks noChangeAspect="1"/>
          </p:cNvPicPr>
          <p:nvPr/>
        </p:nvPicPr>
        <p:blipFill>
          <a:blip r:embed="rId10"/>
          <a:stretch>
            <a:fillRect/>
          </a:stretch>
        </p:blipFill>
        <p:spPr>
          <a:xfrm>
            <a:off x="354674" y="3621139"/>
            <a:ext cx="3314870" cy="3048157"/>
          </a:xfrm>
          <a:prstGeom prst="rect">
            <a:avLst/>
          </a:prstGeom>
        </p:spPr>
      </p:pic>
    </p:spTree>
    <p:extLst>
      <p:ext uri="{BB962C8B-B14F-4D97-AF65-F5344CB8AC3E}">
        <p14:creationId xmlns:p14="http://schemas.microsoft.com/office/powerpoint/2010/main" val="283739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0243F-183C-4255-B8E4-3BC7C9195ED9}"/>
              </a:ext>
            </a:extLst>
          </p:cNvPr>
          <p:cNvSpPr>
            <a:spLocks noGrp="1"/>
          </p:cNvSpPr>
          <p:nvPr>
            <p:ph type="ctrTitle"/>
          </p:nvPr>
        </p:nvSpPr>
        <p:spPr/>
        <p:txBody>
          <a:bodyPr/>
          <a:lstStyle/>
          <a:p>
            <a:r>
              <a:rPr lang="en-GB" dirty="0"/>
              <a:t>Incorporating food hygiene and safety when assessing practical activities</a:t>
            </a:r>
          </a:p>
        </p:txBody>
      </p:sp>
      <p:sp>
        <p:nvSpPr>
          <p:cNvPr id="3" name="Subtitle 2">
            <a:extLst>
              <a:ext uri="{FF2B5EF4-FFF2-40B4-BE49-F238E27FC236}">
                <a16:creationId xmlns:a16="http://schemas.microsoft.com/office/drawing/2014/main" id="{5A5C26D1-417D-481E-8E79-B486E050D929}"/>
              </a:ext>
            </a:extLst>
          </p:cNvPr>
          <p:cNvSpPr>
            <a:spLocks noGrp="1"/>
          </p:cNvSpPr>
          <p:nvPr>
            <p:ph type="subTitle" idx="1"/>
          </p:nvPr>
        </p:nvSpPr>
        <p:spPr>
          <a:xfrm>
            <a:off x="1169276" y="2774203"/>
            <a:ext cx="7260021" cy="3600000"/>
          </a:xfrm>
        </p:spPr>
        <p:txBody>
          <a:bodyPr/>
          <a:lstStyle/>
          <a:p>
            <a:pPr marL="0" indent="0">
              <a:buNone/>
            </a:pPr>
            <a:r>
              <a:rPr lang="en-GB" sz="2000" dirty="0"/>
              <a:t>Assessment procedures should reflect stated learning objectives/intent, demonstrate progression and provide constructive feedback to pupils.</a:t>
            </a:r>
          </a:p>
          <a:p>
            <a:pPr marL="0" indent="0">
              <a:buNone/>
            </a:pPr>
            <a:endParaRPr lang="en-GB" sz="2000" dirty="0"/>
          </a:p>
          <a:p>
            <a:pPr marL="0" indent="0">
              <a:buNone/>
            </a:pPr>
            <a:r>
              <a:rPr lang="en-GB" sz="2000" dirty="0"/>
              <a:t>Food hygiene and safety should be integral when assessing practical activities.</a:t>
            </a:r>
          </a:p>
        </p:txBody>
      </p:sp>
      <p:pic>
        <p:nvPicPr>
          <p:cNvPr id="4" name="Picture 3">
            <a:extLst>
              <a:ext uri="{FF2B5EF4-FFF2-40B4-BE49-F238E27FC236}">
                <a16:creationId xmlns:a16="http://schemas.microsoft.com/office/drawing/2014/main" id="{BE0F9840-52E1-48FA-8393-779FDB96E243}"/>
              </a:ext>
            </a:extLst>
          </p:cNvPr>
          <p:cNvPicPr>
            <a:picLocks noChangeAspect="1"/>
          </p:cNvPicPr>
          <p:nvPr/>
        </p:nvPicPr>
        <p:blipFill>
          <a:blip r:embed="rId2"/>
          <a:stretch>
            <a:fillRect/>
          </a:stretch>
        </p:blipFill>
        <p:spPr>
          <a:xfrm>
            <a:off x="8292662" y="2443391"/>
            <a:ext cx="3738355" cy="2600989"/>
          </a:xfrm>
          <a:prstGeom prst="rect">
            <a:avLst/>
          </a:prstGeom>
        </p:spPr>
      </p:pic>
    </p:spTree>
    <p:extLst>
      <p:ext uri="{BB962C8B-B14F-4D97-AF65-F5344CB8AC3E}">
        <p14:creationId xmlns:p14="http://schemas.microsoft.com/office/powerpoint/2010/main" val="32971421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Sources of information and support</a:t>
            </a:r>
            <a:endParaRPr lang="en-GB" dirty="0"/>
          </a:p>
        </p:txBody>
      </p:sp>
      <p:sp>
        <p:nvSpPr>
          <p:cNvPr id="3" name="Subtitle 2"/>
          <p:cNvSpPr>
            <a:spLocks noGrp="1"/>
          </p:cNvSpPr>
          <p:nvPr>
            <p:ph type="subTitle" idx="1"/>
          </p:nvPr>
        </p:nvSpPr>
        <p:spPr>
          <a:xfrm>
            <a:off x="1169275" y="2283798"/>
            <a:ext cx="7950012" cy="4199380"/>
          </a:xfrm>
        </p:spPr>
        <p:txBody>
          <a:bodyPr/>
          <a:lstStyle/>
          <a:p>
            <a:pPr marL="0" indent="0">
              <a:buNone/>
            </a:pPr>
            <a:r>
              <a:rPr lang="en-US" sz="2000" i="1" dirty="0" smtClean="0"/>
              <a:t>Characteristics of good practice in teaching food and nutrition education (secondary)</a:t>
            </a:r>
          </a:p>
          <a:p>
            <a:pPr marL="0" indent="0">
              <a:buNone/>
            </a:pPr>
            <a:r>
              <a:rPr lang="en-GB" sz="2000" dirty="0" smtClean="0"/>
              <a:t>A </a:t>
            </a:r>
            <a:r>
              <a:rPr lang="en-GB" sz="2000" dirty="0"/>
              <a:t>guide to help food and nutrition teachers across the UK to become even better teachers</a:t>
            </a:r>
            <a:r>
              <a:rPr lang="en-GB" sz="2000" dirty="0" smtClean="0"/>
              <a:t>.</a:t>
            </a:r>
          </a:p>
          <a:p>
            <a:pPr marL="0" indent="0">
              <a:buNone/>
            </a:pPr>
            <a:r>
              <a:rPr lang="en-US" sz="2000" dirty="0" smtClean="0"/>
              <a:t>The guide covers 11 characteristics including </a:t>
            </a:r>
            <a:r>
              <a:rPr lang="en-GB" sz="2000" dirty="0" smtClean="0"/>
              <a:t>Good </a:t>
            </a:r>
            <a:r>
              <a:rPr lang="en-GB" sz="2000" dirty="0"/>
              <a:t>food hygiene and safety practices</a:t>
            </a:r>
            <a:r>
              <a:rPr lang="en-GB" sz="2000" dirty="0" smtClean="0"/>
              <a:t>.</a:t>
            </a:r>
          </a:p>
          <a:p>
            <a:pPr marL="0" indent="0">
              <a:buNone/>
            </a:pPr>
            <a:r>
              <a:rPr lang="en-US" sz="2000" dirty="0" smtClean="0"/>
              <a:t>There is also a free online training course based on the ‘Characteristics’ guide.</a:t>
            </a:r>
          </a:p>
          <a:p>
            <a:pPr marL="0" indent="0">
              <a:buNone/>
            </a:pPr>
            <a:r>
              <a:rPr lang="en-US" sz="2000" dirty="0" smtClean="0"/>
              <a:t>For more information, go to: </a:t>
            </a:r>
            <a:r>
              <a:rPr lang="en-GB" sz="2000" dirty="0" smtClean="0">
                <a:hlinkClick r:id="rId2"/>
              </a:rPr>
              <a:t>www.foodafactoflife.org.uk </a:t>
            </a:r>
            <a:endParaRPr lang="en-GB" sz="2000" dirty="0"/>
          </a:p>
          <a:p>
            <a:pPr marL="0" indent="0">
              <a:buNone/>
            </a:pPr>
            <a:endParaRPr lang="en-GB" i="1" dirty="0" smtClean="0"/>
          </a:p>
          <a:p>
            <a:pPr marL="0" indent="0">
              <a:buNone/>
            </a:pPr>
            <a:r>
              <a:rPr lang="en-GB" sz="2000" dirty="0" smtClean="0"/>
              <a:t>There is also a free online </a:t>
            </a:r>
            <a:r>
              <a:rPr lang="en-GB" sz="2000" i="1" dirty="0" smtClean="0">
                <a:hlinkClick r:id="rId3"/>
              </a:rPr>
              <a:t>FFL Food spoilage, hygiene and safety</a:t>
            </a:r>
            <a:r>
              <a:rPr lang="en-GB" sz="2000" i="1" dirty="0" smtClean="0"/>
              <a:t> </a:t>
            </a:r>
            <a:r>
              <a:rPr lang="en-GB" sz="2000" dirty="0" smtClean="0"/>
              <a:t>course. </a:t>
            </a:r>
            <a:endParaRPr lang="en-GB"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1395" y="1679656"/>
            <a:ext cx="1252228" cy="1797116"/>
          </a:xfrm>
          <a:prstGeom prst="rect">
            <a:avLst/>
          </a:prstGeom>
        </p:spPr>
      </p:pic>
      <p:sp>
        <p:nvSpPr>
          <p:cNvPr id="5" name="Rectangle 4"/>
          <p:cNvSpPr/>
          <p:nvPr/>
        </p:nvSpPr>
        <p:spPr>
          <a:xfrm>
            <a:off x="9952220" y="3549085"/>
            <a:ext cx="2895599" cy="307777"/>
          </a:xfrm>
          <a:prstGeom prst="rect">
            <a:avLst/>
          </a:prstGeom>
        </p:spPr>
        <p:txBody>
          <a:bodyPr wrap="square">
            <a:spAutoFit/>
          </a:bodyPr>
          <a:lstStyle/>
          <a:p>
            <a:r>
              <a:rPr lang="en-GB" sz="1400" dirty="0" smtClean="0">
                <a:latin typeface="Arial" panose="020B0604020202020204" pitchFamily="34" charset="0"/>
                <a:cs typeface="Arial" panose="020B0604020202020204" pitchFamily="34" charset="0"/>
                <a:hlinkClick r:id="rId5"/>
              </a:rPr>
              <a:t>'Characteristics' guide </a:t>
            </a:r>
            <a:endParaRPr lang="en-GB" sz="14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
          <a:stretch>
            <a:fillRect/>
          </a:stretch>
        </p:blipFill>
        <p:spPr>
          <a:xfrm>
            <a:off x="10252560" y="4013076"/>
            <a:ext cx="1209897" cy="2218145"/>
          </a:xfrm>
          <a:prstGeom prst="rect">
            <a:avLst/>
          </a:prstGeom>
        </p:spPr>
      </p:pic>
    </p:spTree>
    <p:extLst>
      <p:ext uri="{BB962C8B-B14F-4D97-AF65-F5344CB8AC3E}">
        <p14:creationId xmlns:p14="http://schemas.microsoft.com/office/powerpoint/2010/main" val="23204276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9884" y="1344197"/>
            <a:ext cx="9720000" cy="720000"/>
          </a:xfrm>
        </p:spPr>
        <p:txBody>
          <a:bodyPr/>
          <a:lstStyle/>
          <a:p>
            <a:r>
              <a:rPr lang="en-US" dirty="0" smtClean="0"/>
              <a:t>Further sources of information and support</a:t>
            </a:r>
            <a:endParaRPr lang="en-GB" dirty="0"/>
          </a:p>
        </p:txBody>
      </p:sp>
      <p:sp>
        <p:nvSpPr>
          <p:cNvPr id="4" name="Subtitle 3"/>
          <p:cNvSpPr txBox="1">
            <a:spLocks noGrp="1"/>
          </p:cNvSpPr>
          <p:nvPr>
            <p:ph type="subTitle" idx="1"/>
          </p:nvPr>
        </p:nvSpPr>
        <p:spPr>
          <a:xfrm>
            <a:off x="1069884" y="1917893"/>
            <a:ext cx="9720000" cy="4807470"/>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CLEAPSS  </a:t>
            </a:r>
            <a:r>
              <a:rPr lang="en-US" dirty="0">
                <a:latin typeface="Arial" panose="020B0604020202020204" pitchFamily="34" charset="0"/>
                <a:cs typeface="Arial" panose="020B0604020202020204" pitchFamily="34" charset="0"/>
                <a:hlinkClick r:id="rId2"/>
              </a:rPr>
              <a:t>www.cleapss.org.uk</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Design and Technology Association </a:t>
            </a:r>
            <a:r>
              <a:rPr lang="en-US"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hlinkClick r:id="rId3"/>
              </a:rPr>
              <a:t>www.data.org.uk</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Food </a:t>
            </a:r>
            <a:r>
              <a:rPr lang="en-US" dirty="0">
                <a:latin typeface="Arial" panose="020B0604020202020204" pitchFamily="34" charset="0"/>
                <a:cs typeface="Arial" panose="020B0604020202020204" pitchFamily="34" charset="0"/>
              </a:rPr>
              <a:t>Standards Agency </a:t>
            </a:r>
            <a:r>
              <a:rPr lang="en-US" dirty="0" smtClean="0">
                <a:latin typeface="Arial" panose="020B0604020202020204" pitchFamily="34" charset="0"/>
                <a:cs typeface="Arial" panose="020B0604020202020204" pitchFamily="34" charset="0"/>
                <a:hlinkClick r:id="rId4"/>
              </a:rPr>
              <a:t>www.food.gov.uk</a:t>
            </a:r>
            <a:r>
              <a:rPr lang="en-US" dirty="0" smtClean="0">
                <a:latin typeface="Arial" panose="020B0604020202020204" pitchFamily="34" charset="0"/>
                <a:cs typeface="Arial" panose="020B0604020202020204" pitchFamily="34" charset="0"/>
              </a:rPr>
              <a:t> </a:t>
            </a:r>
          </a:p>
          <a:p>
            <a:r>
              <a:rPr lang="en-US" dirty="0" smtClean="0">
                <a:latin typeface="Arial" panose="020B0604020202020204" pitchFamily="34" charset="0"/>
                <a:cs typeface="Arial" panose="020B0604020202020204" pitchFamily="34" charset="0"/>
              </a:rPr>
              <a:t>Food Standards Agency student resources </a:t>
            </a:r>
            <a:r>
              <a:rPr lang="en-US" dirty="0">
                <a:latin typeface="Arial" panose="020B0604020202020204" pitchFamily="34" charset="0"/>
                <a:cs typeface="Arial" panose="020B0604020202020204" pitchFamily="34" charset="0"/>
              </a:rPr>
              <a:t>for colleges </a:t>
            </a:r>
            <a:r>
              <a:rPr lang="en-US" dirty="0" smtClean="0">
                <a:latin typeface="Arial" panose="020B0604020202020204" pitchFamily="34" charset="0"/>
                <a:cs typeface="Arial" panose="020B0604020202020204" pitchFamily="34" charset="0"/>
                <a:hlinkClick r:id="rId5"/>
              </a:rPr>
              <a:t>www.food.gov.uk</a:t>
            </a:r>
            <a:endParaRPr lang="en-US" dirty="0" smtClean="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Food Standards Scotland </a:t>
            </a:r>
            <a:r>
              <a:rPr lang="en-GB" dirty="0" smtClean="0">
                <a:latin typeface="Arial" panose="020B0604020202020204" pitchFamily="34" charset="0"/>
                <a:cs typeface="Arial" panose="020B0604020202020204" pitchFamily="34" charset="0"/>
                <a:hlinkClick r:id="rId6"/>
              </a:rPr>
              <a:t>www.foodstandards.gov.scot</a:t>
            </a:r>
            <a:r>
              <a:rPr lang="en-GB" dirty="0" smtClean="0">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Food Standards Scotland education resources</a:t>
            </a:r>
            <a:r>
              <a:rPr lang="en-US" altLang="en-US" i="1" dirty="0">
                <a:latin typeface="Arial" panose="020B0604020202020204" pitchFamily="34" charset="0"/>
                <a:cs typeface="Arial" panose="020B0604020202020204" pitchFamily="34" charset="0"/>
              </a:rPr>
              <a:t> </a:t>
            </a:r>
            <a:r>
              <a:rPr lang="en-US" altLang="en-US" dirty="0" smtClean="0">
                <a:latin typeface="Arial" panose="020B0604020202020204" pitchFamily="34" charset="0"/>
                <a:cs typeface="Arial" panose="020B0604020202020204" pitchFamily="34" charset="0"/>
                <a:hlinkClick r:id="rId6"/>
              </a:rPr>
              <a:t>www.foodstandards.gov.scot</a:t>
            </a:r>
            <a:endParaRPr lang="en-US" altLang="en-US" dirty="0" smtClean="0">
              <a:latin typeface="Arial" panose="020B0604020202020204" pitchFamily="34" charset="0"/>
              <a:cs typeface="Arial" panose="020B0604020202020204" pitchFamily="34" charset="0"/>
            </a:endParaRPr>
          </a:p>
          <a:p>
            <a:r>
              <a:rPr lang="en-GB" dirty="0"/>
              <a:t>Food teaching in schools: A framework of knowledge and </a:t>
            </a:r>
            <a:r>
              <a:rPr lang="en-GB" dirty="0" smtClean="0"/>
              <a:t>skills </a:t>
            </a:r>
            <a:r>
              <a:rPr lang="en-GB" dirty="0" smtClean="0">
                <a:hlinkClick r:id="rId7"/>
              </a:rPr>
              <a:t>www.foodafactoflife.org.uk </a:t>
            </a:r>
            <a:r>
              <a:rPr lang="en-GB" dirty="0" smtClean="0"/>
              <a:t> </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Health </a:t>
            </a:r>
            <a:r>
              <a:rPr lang="en-US" dirty="0">
                <a:latin typeface="Arial" panose="020B0604020202020204" pitchFamily="34" charset="0"/>
                <a:cs typeface="Arial" panose="020B0604020202020204" pitchFamily="34" charset="0"/>
              </a:rPr>
              <a:t>and Safety Executive </a:t>
            </a:r>
            <a:r>
              <a:rPr lang="en-US" dirty="0" smtClean="0">
                <a:latin typeface="Arial" panose="020B0604020202020204" pitchFamily="34" charset="0"/>
                <a:cs typeface="Arial" panose="020B0604020202020204" pitchFamily="34" charset="0"/>
                <a:hlinkClick r:id="rId8"/>
              </a:rPr>
              <a:t>www.hse.gov.uk</a:t>
            </a:r>
            <a:endParaRPr 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Health and Safety </a:t>
            </a:r>
            <a:r>
              <a:rPr lang="en-US" altLang="en-US" dirty="0" smtClean="0">
                <a:latin typeface="Arial" panose="020B0604020202020204" pitchFamily="34" charset="0"/>
                <a:cs typeface="Arial" panose="020B0604020202020204" pitchFamily="34" charset="0"/>
              </a:rPr>
              <a:t>Executive </a:t>
            </a:r>
            <a:r>
              <a:rPr lang="en-GB" dirty="0">
                <a:latin typeface="Arial" panose="020B0604020202020204" pitchFamily="34" charset="0"/>
                <a:cs typeface="Arial" panose="020B0604020202020204" pitchFamily="34" charset="0"/>
                <a:hlinkClick r:id="rId9"/>
              </a:rPr>
              <a:t>www.hse.gov.uk/scotland</a:t>
            </a:r>
            <a:r>
              <a:rPr lang="en-GB"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NHS </a:t>
            </a:r>
            <a:r>
              <a:rPr lang="en-US" dirty="0">
                <a:latin typeface="Arial" panose="020B0604020202020204" pitchFamily="34" charset="0"/>
                <a:cs typeface="Arial" panose="020B0604020202020204" pitchFamily="34" charset="0"/>
              </a:rPr>
              <a:t>Choices </a:t>
            </a:r>
            <a:r>
              <a:rPr lang="en-US" dirty="0" smtClean="0">
                <a:latin typeface="Arial" panose="020B0604020202020204" pitchFamily="34" charset="0"/>
                <a:cs typeface="Arial" panose="020B0604020202020204" pitchFamily="34" charset="0"/>
                <a:hlinkClick r:id="rId10"/>
              </a:rPr>
              <a:t>www.nhs.uk</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r>
              <a:rPr lang="en-US" altLang="en-US" dirty="0" smtClean="0">
                <a:latin typeface="Arial" panose="020B0604020202020204" pitchFamily="34" charset="0"/>
                <a:cs typeface="Arial" panose="020B0604020202020204" pitchFamily="34" charset="0"/>
              </a:rPr>
              <a:t>NHS inform</a:t>
            </a:r>
            <a:r>
              <a:rPr lang="en-US" altLang="en-US" i="1" dirty="0" smtClean="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hlinkClick r:id="rId11"/>
              </a:rPr>
              <a:t>www.nhsinform.scot</a:t>
            </a:r>
            <a:r>
              <a:rPr lang="en-GB" dirty="0">
                <a:latin typeface="Arial" panose="020B0604020202020204" pitchFamily="34" charset="0"/>
                <a:cs typeface="Arial" panose="020B0604020202020204" pitchFamily="34" charset="0"/>
              </a:rPr>
              <a:t> </a:t>
            </a:r>
          </a:p>
          <a:p>
            <a:r>
              <a:rPr lang="en-US" altLang="en-US" dirty="0" smtClean="0">
                <a:latin typeface="Arial" panose="020B0604020202020204" pitchFamily="34" charset="0"/>
                <a:cs typeface="Arial" panose="020B0604020202020204" pitchFamily="34" charset="0"/>
              </a:rPr>
              <a:t>SSERC </a:t>
            </a:r>
            <a:r>
              <a:rPr lang="en-GB" dirty="0">
                <a:latin typeface="Arial" panose="020B0604020202020204" pitchFamily="34" charset="0"/>
                <a:cs typeface="Arial" panose="020B0604020202020204" pitchFamily="34" charset="0"/>
                <a:hlinkClick r:id="rId12"/>
              </a:rPr>
              <a:t>https://www.sserc.org.uk</a:t>
            </a:r>
            <a:r>
              <a:rPr lang="en-GB" dirty="0">
                <a:latin typeface="Arial" panose="020B0604020202020204" pitchFamily="34" charset="0"/>
                <a:cs typeface="Arial" panose="020B0604020202020204" pitchFamily="34" charset="0"/>
              </a:rPr>
              <a:t> </a:t>
            </a:r>
          </a:p>
          <a:p>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81916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pPr marL="0" indent="0" algn="ctr">
              <a:buNone/>
            </a:pPr>
            <a:r>
              <a:rPr lang="en-GB" sz="2700" dirty="0"/>
              <a:t>For further information, go to:</a:t>
            </a:r>
          </a:p>
          <a:p>
            <a:pPr marL="0" indent="0" algn="ctr">
              <a:buNone/>
            </a:pPr>
            <a:r>
              <a:rPr lang="en-GB" sz="2700" dirty="0"/>
              <a:t>www.foodafactoflife.org.uk</a:t>
            </a:r>
          </a:p>
        </p:txBody>
      </p:sp>
      <p:sp>
        <p:nvSpPr>
          <p:cNvPr id="4" name="Rectangle 3"/>
          <p:cNvSpPr/>
          <p:nvPr/>
        </p:nvSpPr>
        <p:spPr>
          <a:xfrm>
            <a:off x="724676" y="581132"/>
            <a:ext cx="9175103"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400" b="1" i="0" u="none" strike="noStrike" kern="1200" cap="none" spc="0" normalizeH="0" baseline="0" noProof="0" dirty="0">
                <a:ln>
                  <a:noFill/>
                </a:ln>
                <a:solidFill>
                  <a:srgbClr val="C33D86"/>
                </a:solidFill>
                <a:effectLst/>
                <a:uLnTx/>
                <a:uFillTx/>
                <a:latin typeface="Arial" charset="0"/>
                <a:ea typeface="+mn-ea"/>
                <a:cs typeface="Arial" charset="0"/>
              </a:rPr>
              <a:t>Good food hygiene and safety practices</a:t>
            </a:r>
            <a:endPar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1235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2256" y="1438809"/>
            <a:ext cx="9720000" cy="720000"/>
          </a:xfrm>
        </p:spPr>
        <p:txBody>
          <a:bodyPr/>
          <a:lstStyle/>
          <a:p>
            <a:r>
              <a:rPr lang="en-US" sz="3400" dirty="0"/>
              <a:t>Food safety</a:t>
            </a:r>
            <a:endParaRPr lang="en-GB" sz="3400" dirty="0"/>
          </a:p>
        </p:txBody>
      </p:sp>
      <p:sp>
        <p:nvSpPr>
          <p:cNvPr id="3" name="Subtitle 2"/>
          <p:cNvSpPr>
            <a:spLocks noGrp="1"/>
          </p:cNvSpPr>
          <p:nvPr>
            <p:ph type="subTitle" idx="1"/>
          </p:nvPr>
        </p:nvSpPr>
        <p:spPr>
          <a:xfrm>
            <a:off x="1012256" y="2409885"/>
            <a:ext cx="8011302" cy="3982108"/>
          </a:xfrm>
        </p:spPr>
        <p:txBody>
          <a:bodyPr/>
          <a:lstStyle/>
          <a:p>
            <a:pPr marL="0" indent="0">
              <a:buNone/>
            </a:pPr>
            <a:r>
              <a:rPr lang="en-US" sz="2000" dirty="0">
                <a:latin typeface="Arial" panose="020B0604020202020204" pitchFamily="34" charset="0"/>
                <a:cs typeface="Arial" panose="020B0604020202020204" pitchFamily="34" charset="0"/>
              </a:rPr>
              <a:t>The World Health Organisation estimates that </a:t>
            </a:r>
            <a:r>
              <a:rPr lang="en-GB" sz="2000" dirty="0">
                <a:latin typeface="Arial" panose="020B0604020202020204" pitchFamily="34" charset="0"/>
                <a:cs typeface="Arial" panose="020B0604020202020204" pitchFamily="34" charset="0"/>
              </a:rPr>
              <a:t>approximately 600 million, almost 1 in 10 people in the world, fall ill after eating contaminated food and 420,000 die every year, resulting in the loss of 33 million healthy life years.</a:t>
            </a:r>
          </a:p>
          <a:p>
            <a:pPr marL="0" indent="0">
              <a:buNone/>
            </a:pPr>
            <a:endParaRPr lang="en-GB"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Therefore, it is essential that all food handlers, whether they are cooking and serving food for consumers to purchase or cooking for themselves or their families at home, take the steps necessary to reduce the risk of food poisoning.</a:t>
            </a: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This also relates to cooking in school!</a:t>
            </a:r>
            <a:endParaRPr lang="en-GB" sz="2000" dirty="0">
              <a:latin typeface="Arial" panose="020B0604020202020204" pitchFamily="34" charset="0"/>
              <a:cs typeface="Arial" panose="020B0604020202020204" pitchFamily="34" charset="0"/>
            </a:endParaRPr>
          </a:p>
          <a:p>
            <a:pPr marL="0" indent="0">
              <a:buNone/>
            </a:pPr>
            <a:endParaRPr lang="en-GB" dirty="0"/>
          </a:p>
        </p:txBody>
      </p:sp>
      <p:pic>
        <p:nvPicPr>
          <p:cNvPr id="4" name="Picture 2" descr="Image result for WHO Five Keys to Safer Food at hom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48035" y="1683077"/>
            <a:ext cx="1968441" cy="27558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140529" y="4568808"/>
            <a:ext cx="1433085" cy="369332"/>
          </a:xfrm>
          <a:prstGeom prst="rect">
            <a:avLst/>
          </a:prstGeom>
        </p:spPr>
        <p:txBody>
          <a:bodyPr wrap="none">
            <a:spAutoFit/>
          </a:bodyPr>
          <a:lstStyle/>
          <a:p>
            <a:r>
              <a:rPr lang="en-GB" dirty="0">
                <a:hlinkClick r:id="rId3"/>
              </a:rPr>
              <a:t>www.who.int</a:t>
            </a:r>
            <a:endParaRPr lang="en-GB" dirty="0"/>
          </a:p>
        </p:txBody>
      </p:sp>
      <p:sp>
        <p:nvSpPr>
          <p:cNvPr id="6" name="TextBox 5"/>
          <p:cNvSpPr txBox="1"/>
          <p:nvPr/>
        </p:nvSpPr>
        <p:spPr>
          <a:xfrm>
            <a:off x="9023558" y="5178287"/>
            <a:ext cx="2923277" cy="830997"/>
          </a:xfrm>
          <a:prstGeom prst="rect">
            <a:avLst/>
          </a:prstGeom>
          <a:noFill/>
          <a:ln w="25400">
            <a:solidFill>
              <a:srgbClr val="E24E8D"/>
            </a:solidFill>
          </a:ln>
        </p:spPr>
        <p:txBody>
          <a:bodyPr wrap="square" rtlCol="0">
            <a:spAutoFit/>
          </a:bodyPr>
          <a:lstStyle/>
          <a:p>
            <a:r>
              <a:rPr lang="en-US" sz="1600" dirty="0">
                <a:latin typeface="Arial" panose="020B0604020202020204" pitchFamily="34" charset="0"/>
                <a:cs typeface="Arial" panose="020B0604020202020204" pitchFamily="34" charset="0"/>
              </a:rPr>
              <a:t>Interesting research from the Food Standards Agency: </a:t>
            </a:r>
            <a:r>
              <a:rPr lang="en-GB" sz="1600" dirty="0">
                <a:latin typeface="Arial" panose="020B0604020202020204" pitchFamily="34" charset="0"/>
                <a:cs typeface="Arial" panose="020B0604020202020204" pitchFamily="34" charset="0"/>
                <a:hlinkClick r:id="rId4"/>
              </a:rPr>
              <a:t>The Food and You Survey Wave 4</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12014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5" y="1322060"/>
            <a:ext cx="9720000" cy="720000"/>
          </a:xfrm>
        </p:spPr>
        <p:txBody>
          <a:bodyPr/>
          <a:lstStyle/>
          <a:p>
            <a:r>
              <a:rPr lang="en-US" altLang="en-US" sz="3400" dirty="0">
                <a:latin typeface="Arial" panose="020B0604020202020204" pitchFamily="34" charset="0"/>
                <a:cs typeface="Arial" panose="020B0604020202020204" pitchFamily="34" charset="0"/>
              </a:rPr>
              <a:t>Why are good food hygiene and safety practices in school important?</a:t>
            </a:r>
            <a:br>
              <a:rPr lang="en-US" altLang="en-US" sz="3400" dirty="0">
                <a:latin typeface="Arial" panose="020B0604020202020204" pitchFamily="34" charset="0"/>
                <a:cs typeface="Arial" panose="020B0604020202020204" pitchFamily="34" charset="0"/>
              </a:rPr>
            </a:br>
            <a:endParaRPr lang="en-GB" sz="3400" dirty="0"/>
          </a:p>
        </p:txBody>
      </p:sp>
      <p:sp>
        <p:nvSpPr>
          <p:cNvPr id="3" name="Subtitle 2"/>
          <p:cNvSpPr>
            <a:spLocks noGrp="1"/>
          </p:cNvSpPr>
          <p:nvPr>
            <p:ph type="subTitle" idx="1"/>
          </p:nvPr>
        </p:nvSpPr>
        <p:spPr>
          <a:xfrm>
            <a:off x="1169276" y="2571092"/>
            <a:ext cx="9366202" cy="3600000"/>
          </a:xfrm>
        </p:spPr>
        <p:txBody>
          <a:bodyPr/>
          <a:lstStyle/>
          <a:p>
            <a:pPr marL="0" indent="0">
              <a:spcBef>
                <a:spcPct val="0"/>
              </a:spcBef>
              <a:buNone/>
              <a:defRPr/>
            </a:pPr>
            <a:r>
              <a:rPr lang="en-US" altLang="en-US" sz="2000" dirty="0">
                <a:latin typeface="Arial" panose="020B0604020202020204" pitchFamily="34" charset="0"/>
                <a:cs typeface="Arial" panose="020B0604020202020204" pitchFamily="34" charset="0"/>
              </a:rPr>
              <a:t>To prevent food poisoning – pupils, parents and staff.</a:t>
            </a:r>
          </a:p>
          <a:p>
            <a:pPr marL="0" indent="0">
              <a:spcBef>
                <a:spcPct val="0"/>
              </a:spcBef>
              <a:buNone/>
              <a:defRPr/>
            </a:pPr>
            <a:endParaRPr lang="en-US" altLang="en-US" sz="2000" dirty="0">
              <a:latin typeface="Arial" panose="020B0604020202020204" pitchFamily="34" charset="0"/>
              <a:cs typeface="Arial" panose="020B0604020202020204" pitchFamily="34" charset="0"/>
            </a:endParaRPr>
          </a:p>
          <a:p>
            <a:pPr marL="0" indent="0">
              <a:spcBef>
                <a:spcPct val="0"/>
              </a:spcBef>
              <a:buNone/>
              <a:defRPr/>
            </a:pPr>
            <a:r>
              <a:rPr lang="en-US" altLang="en-US" sz="2000" dirty="0">
                <a:latin typeface="Arial" panose="020B0604020202020204" pitchFamily="34" charset="0"/>
                <a:cs typeface="Arial" panose="020B0604020202020204" pitchFamily="34" charset="0"/>
              </a:rPr>
              <a:t>Teacher’s own indemnity.</a:t>
            </a:r>
          </a:p>
          <a:p>
            <a:pPr marL="0" indent="0">
              <a:spcBef>
                <a:spcPct val="0"/>
              </a:spcBef>
              <a:buNone/>
              <a:defRPr/>
            </a:pPr>
            <a:endParaRPr lang="en-US" altLang="en-US" sz="2000" dirty="0">
              <a:latin typeface="Arial" panose="020B0604020202020204" pitchFamily="34" charset="0"/>
              <a:cs typeface="Arial" panose="020B0604020202020204" pitchFamily="34" charset="0"/>
            </a:endParaRPr>
          </a:p>
          <a:p>
            <a:pPr marL="0" indent="0">
              <a:spcBef>
                <a:spcPct val="0"/>
              </a:spcBef>
              <a:buNone/>
              <a:defRPr/>
            </a:pPr>
            <a:r>
              <a:rPr lang="en-US" altLang="en-US" sz="2000" dirty="0">
                <a:latin typeface="Arial" panose="020B0604020202020204" pitchFamily="34" charset="0"/>
                <a:cs typeface="Arial" panose="020B0604020202020204" pitchFamily="34" charset="0"/>
              </a:rPr>
              <a:t>Greater emphasis on healthy eating and practical cookery in the curriculum.</a:t>
            </a:r>
          </a:p>
          <a:p>
            <a:pPr marL="0" indent="0">
              <a:spcBef>
                <a:spcPct val="0"/>
              </a:spcBef>
              <a:buNone/>
              <a:defRPr/>
            </a:pPr>
            <a:endParaRPr lang="en-US" altLang="en-US" sz="2000" dirty="0">
              <a:latin typeface="Arial" panose="020B0604020202020204" pitchFamily="34" charset="0"/>
              <a:cs typeface="Arial" panose="020B0604020202020204" pitchFamily="34" charset="0"/>
            </a:endParaRPr>
          </a:p>
          <a:p>
            <a:pPr marL="0" indent="0">
              <a:spcBef>
                <a:spcPct val="0"/>
              </a:spcBef>
              <a:buNone/>
              <a:defRPr/>
            </a:pPr>
            <a:r>
              <a:rPr lang="en-US" altLang="en-US" sz="2000" dirty="0">
                <a:latin typeface="Arial" panose="020B0604020202020204" pitchFamily="34" charset="0"/>
                <a:cs typeface="Arial" panose="020B0604020202020204" pitchFamily="34" charset="0"/>
              </a:rPr>
              <a:t>To ensure that pupils feel </a:t>
            </a:r>
            <a:r>
              <a:rPr lang="en-US" altLang="en-US" sz="2000" b="1" dirty="0">
                <a:latin typeface="Arial" panose="020B0604020202020204" pitchFamily="34" charset="0"/>
                <a:cs typeface="Arial" panose="020B0604020202020204" pitchFamily="34" charset="0"/>
              </a:rPr>
              <a:t>safe</a:t>
            </a:r>
            <a:r>
              <a:rPr lang="en-US" altLang="en-US" sz="2000" dirty="0">
                <a:latin typeface="Arial" panose="020B0604020202020204" pitchFamily="34" charset="0"/>
                <a:cs typeface="Arial" panose="020B0604020202020204" pitchFamily="34" charset="0"/>
              </a:rPr>
              <a:t> and are </a:t>
            </a:r>
            <a:r>
              <a:rPr lang="en-US" altLang="en-US" sz="2000" b="1" dirty="0">
                <a:latin typeface="Arial" panose="020B0604020202020204" pitchFamily="34" charset="0"/>
                <a:cs typeface="Arial" panose="020B0604020202020204" pitchFamily="34" charset="0"/>
              </a:rPr>
              <a:t>safe</a:t>
            </a:r>
            <a:r>
              <a:rPr lang="en-US" altLang="en-US" sz="2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hlinkClick r:id="rId2"/>
              </a:rPr>
              <a:t>(Ofsted 2019</a:t>
            </a:r>
            <a:r>
              <a:rPr lang="en-US" altLang="en-US" sz="2000" dirty="0">
                <a:latin typeface="Arial" panose="020B0604020202020204" pitchFamily="34" charset="0"/>
                <a:cs typeface="Arial" panose="020B0604020202020204" pitchFamily="34" charset="0"/>
              </a:rPr>
              <a:t>), feel </a:t>
            </a:r>
            <a:r>
              <a:rPr lang="en-US" altLang="en-US" sz="2000" b="1" dirty="0">
                <a:latin typeface="Arial" panose="020B0604020202020204" pitchFamily="34" charset="0"/>
                <a:cs typeface="Arial" panose="020B0604020202020204" pitchFamily="34" charset="0"/>
              </a:rPr>
              <a:t>safe</a:t>
            </a:r>
            <a:r>
              <a:rPr lang="en-US" altLang="en-US" sz="2000" dirty="0">
                <a:latin typeface="Arial" panose="020B0604020202020204" pitchFamily="34" charset="0"/>
                <a:cs typeface="Arial" panose="020B0604020202020204" pitchFamily="34" charset="0"/>
              </a:rPr>
              <a:t> and secure (</a:t>
            </a:r>
            <a:r>
              <a:rPr lang="en-US" altLang="en-US" sz="2000" dirty="0">
                <a:latin typeface="Arial" panose="020B0604020202020204" pitchFamily="34" charset="0"/>
                <a:cs typeface="Arial" panose="020B0604020202020204" pitchFamily="34" charset="0"/>
                <a:hlinkClick r:id="rId3"/>
              </a:rPr>
              <a:t>Estyn</a:t>
            </a:r>
            <a:r>
              <a:rPr lang="en-US" altLang="en-US" sz="2000" dirty="0">
                <a:latin typeface="Arial" panose="020B0604020202020204" pitchFamily="34" charset="0"/>
                <a:cs typeface="Arial" panose="020B0604020202020204" pitchFamily="34" charset="0"/>
              </a:rPr>
              <a:t>), and that s</a:t>
            </a:r>
            <a:r>
              <a:rPr lang="en-GB" sz="2000" dirty="0" err="1"/>
              <a:t>chool</a:t>
            </a:r>
            <a:r>
              <a:rPr lang="en-GB" sz="2000" dirty="0"/>
              <a:t> facilities are </a:t>
            </a:r>
            <a:r>
              <a:rPr lang="en-GB" sz="2000" b="1" dirty="0"/>
              <a:t>safe </a:t>
            </a:r>
            <a:r>
              <a:rPr lang="en-GB" sz="2000" dirty="0"/>
              <a:t>and secure for all (</a:t>
            </a:r>
            <a:r>
              <a:rPr lang="en-GB" sz="2000" dirty="0">
                <a:hlinkClick r:id="rId4" action="ppaction://hlinkfile"/>
              </a:rPr>
              <a:t>Education Scotland How good is our school?</a:t>
            </a:r>
            <a:r>
              <a:rPr lang="en-GB" sz="2000" dirty="0"/>
              <a:t>). In Northern Ireland effective practice in care and welfare is demonstrated when there is a </a:t>
            </a:r>
            <a:r>
              <a:rPr lang="en-GB" sz="2000" b="1" dirty="0"/>
              <a:t>safe</a:t>
            </a:r>
            <a:r>
              <a:rPr lang="en-GB" sz="2000" dirty="0"/>
              <a:t>, secure environment for all members of the school community (</a:t>
            </a:r>
            <a:r>
              <a:rPr lang="en-GB" sz="2000" dirty="0" err="1">
                <a:hlinkClick r:id="rId5"/>
              </a:rPr>
              <a:t>etini</a:t>
            </a:r>
            <a:r>
              <a:rPr lang="en-GB" sz="2000" dirty="0"/>
              <a:t>).</a:t>
            </a:r>
          </a:p>
          <a:p>
            <a:pPr marL="0" indent="0">
              <a:buNone/>
            </a:pPr>
            <a:endParaRPr lang="en-US" sz="2000" dirty="0"/>
          </a:p>
          <a:p>
            <a:endParaRPr lang="en-US" sz="2000" dirty="0">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14590325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400" dirty="0"/>
              <a:t>Legal requirements</a:t>
            </a:r>
            <a:endParaRPr lang="en-GB" sz="3400" dirty="0"/>
          </a:p>
        </p:txBody>
      </p:sp>
      <p:sp>
        <p:nvSpPr>
          <p:cNvPr id="3" name="Subtitle 2"/>
          <p:cNvSpPr>
            <a:spLocks noGrp="1"/>
          </p:cNvSpPr>
          <p:nvPr>
            <p:ph type="subTitle" idx="1"/>
          </p:nvPr>
        </p:nvSpPr>
        <p:spPr>
          <a:xfrm>
            <a:off x="1169275" y="2152255"/>
            <a:ext cx="7636794" cy="3600000"/>
          </a:xfrm>
        </p:spPr>
        <p:txBody>
          <a:bodyPr/>
          <a:lstStyle/>
          <a:p>
            <a:pPr marL="0" indent="0">
              <a:spcBef>
                <a:spcPct val="0"/>
              </a:spcBef>
              <a:buNone/>
              <a:defRPr/>
            </a:pPr>
            <a:r>
              <a:rPr lang="en-US" altLang="en-US" sz="2000" dirty="0">
                <a:latin typeface="Arial" panose="020B0604020202020204" pitchFamily="34" charset="0"/>
                <a:cs typeface="Arial" panose="020B0604020202020204" pitchFamily="34" charset="0"/>
              </a:rPr>
              <a:t>When considering food safety in the classroom, teachers and schools must take into account:</a:t>
            </a:r>
          </a:p>
          <a:p>
            <a:pPr>
              <a:spcBef>
                <a:spcPct val="0"/>
              </a:spcBef>
              <a:defRPr/>
            </a:pPr>
            <a:endParaRPr lang="en-US" altLang="en-US" sz="2000" dirty="0">
              <a:latin typeface="Arial" panose="020B0604020202020204" pitchFamily="34" charset="0"/>
              <a:cs typeface="Arial" panose="020B0604020202020204" pitchFamily="34" charset="0"/>
            </a:endParaRPr>
          </a:p>
          <a:p>
            <a:pPr marL="285750" indent="-285750">
              <a:spcBef>
                <a:spcPct val="0"/>
              </a:spcBef>
              <a:buFont typeface="Arial" pitchFamily="34" charset="0"/>
              <a:buChar char="•"/>
              <a:defRPr/>
            </a:pPr>
            <a:r>
              <a:rPr lang="en-US" altLang="en-US" sz="2000" dirty="0">
                <a:latin typeface="Arial" panose="020B0604020202020204" pitchFamily="34" charset="0"/>
                <a:cs typeface="Arial" panose="020B0604020202020204" pitchFamily="34" charset="0"/>
              </a:rPr>
              <a:t>The Food Safety Act 1990</a:t>
            </a:r>
          </a:p>
          <a:p>
            <a:pPr marL="285750" indent="-285750">
              <a:spcBef>
                <a:spcPct val="0"/>
              </a:spcBef>
              <a:buFont typeface="Arial" pitchFamily="34" charset="0"/>
              <a:buChar char="•"/>
              <a:defRPr/>
            </a:pPr>
            <a:r>
              <a:rPr lang="en-US" altLang="en-US" sz="2000" dirty="0">
                <a:latin typeface="Arial" panose="020B0604020202020204" pitchFamily="34" charset="0"/>
                <a:cs typeface="Arial" panose="020B0604020202020204" pitchFamily="34" charset="0"/>
              </a:rPr>
              <a:t>Health and safety at Work Regulations 1999</a:t>
            </a:r>
          </a:p>
          <a:p>
            <a:pPr marL="285750" indent="-285750">
              <a:spcBef>
                <a:spcPct val="0"/>
              </a:spcBef>
              <a:buFont typeface="Arial" pitchFamily="34" charset="0"/>
              <a:buChar char="•"/>
              <a:defRPr/>
            </a:pPr>
            <a:r>
              <a:rPr lang="en-US" altLang="en-US" sz="2000" dirty="0">
                <a:latin typeface="Arial" panose="020B0604020202020204" pitchFamily="34" charset="0"/>
                <a:cs typeface="Arial" panose="020B0604020202020204" pitchFamily="34" charset="0"/>
              </a:rPr>
              <a:t>General Food Hygiene Regulations 1995 onwards</a:t>
            </a:r>
          </a:p>
          <a:p>
            <a:pPr marL="285750" indent="-285750">
              <a:spcBef>
                <a:spcPct val="0"/>
              </a:spcBef>
              <a:buFont typeface="Arial" pitchFamily="34" charset="0"/>
              <a:buChar char="•"/>
              <a:defRPr/>
            </a:pPr>
            <a:r>
              <a:rPr lang="en-GB" altLang="en-US" sz="2000" dirty="0">
                <a:latin typeface="Arial" panose="020B0604020202020204" pitchFamily="34" charset="0"/>
                <a:cs typeface="Arial" panose="020B0604020202020204" pitchFamily="34" charset="0"/>
              </a:rPr>
              <a:t>The Control of Substances Hazardous to Health Regulations 2002 -  Approved Code of Practice and Guidance, 2005.</a:t>
            </a:r>
          </a:p>
          <a:p>
            <a:pPr marL="285750" indent="-285750">
              <a:spcBef>
                <a:spcPct val="0"/>
              </a:spcBef>
              <a:buFont typeface="Arial" pitchFamily="34" charset="0"/>
              <a:buChar char="•"/>
              <a:defRPr/>
            </a:pPr>
            <a:endParaRPr lang="en-US" altLang="en-US" sz="2000" dirty="0">
              <a:latin typeface="Arial" panose="020B0604020202020204" pitchFamily="34" charset="0"/>
              <a:cs typeface="Arial" panose="020B0604020202020204" pitchFamily="34" charset="0"/>
            </a:endParaRPr>
          </a:p>
          <a:p>
            <a:pPr marL="0" indent="0">
              <a:spcBef>
                <a:spcPct val="0"/>
              </a:spcBef>
              <a:buNone/>
              <a:defRPr/>
            </a:pPr>
            <a:r>
              <a:rPr lang="en-US" altLang="en-US" sz="2000" dirty="0">
                <a:latin typeface="Arial" panose="020B0604020202020204" pitchFamily="34" charset="0"/>
                <a:cs typeface="Arial" panose="020B0604020202020204" pitchFamily="34" charset="0"/>
              </a:rPr>
              <a:t>In England, there are also </a:t>
            </a:r>
            <a:r>
              <a:rPr lang="en-US" altLang="en-US" sz="2000" dirty="0"/>
              <a:t>recommendations from the Design and Technology Association:</a:t>
            </a:r>
          </a:p>
          <a:p>
            <a:pPr marL="0" indent="0">
              <a:spcBef>
                <a:spcPct val="0"/>
              </a:spcBef>
              <a:buNone/>
              <a:defRPr/>
            </a:pPr>
            <a:endParaRPr lang="en-US" altLang="en-US" sz="2000" dirty="0"/>
          </a:p>
          <a:p>
            <a:pPr>
              <a:spcBef>
                <a:spcPct val="0"/>
              </a:spcBef>
              <a:buFont typeface="Arial" panose="020B0604020202020204" pitchFamily="34" charset="0"/>
              <a:buChar char="•"/>
              <a:defRPr/>
            </a:pPr>
            <a:r>
              <a:rPr lang="en-GB" altLang="en-US" sz="2000" dirty="0">
                <a:hlinkClick r:id="rId2"/>
              </a:rPr>
              <a:t>BS 4163:2014</a:t>
            </a:r>
            <a:r>
              <a:rPr lang="en-GB" altLang="en-US" sz="2000" dirty="0"/>
              <a:t> Health and safety for design and technology in schools and similar establishments. Code of practice.</a:t>
            </a:r>
          </a:p>
          <a:p>
            <a:pPr marL="0" indent="0">
              <a:buNone/>
            </a:pPr>
            <a:endParaRPr lang="en-GB" sz="2000" dirty="0"/>
          </a:p>
          <a:p>
            <a:pPr>
              <a:spcBef>
                <a:spcPct val="0"/>
              </a:spcBef>
              <a:defRPr/>
            </a:pPr>
            <a:r>
              <a:rPr lang="en-US" altLang="en-US" sz="2000" dirty="0">
                <a:latin typeface="Arial" panose="020B0604020202020204" pitchFamily="34" charset="0"/>
                <a:cs typeface="Arial" panose="020B0604020202020204" pitchFamily="34" charset="0"/>
              </a:rPr>
              <a:t>Health and safety checklist for classrooms </a:t>
            </a:r>
            <a:r>
              <a:rPr lang="en-US" altLang="en-US" sz="2000" dirty="0">
                <a:latin typeface="Arial" panose="020B0604020202020204" pitchFamily="34" charset="0"/>
                <a:cs typeface="Arial" panose="020B0604020202020204" pitchFamily="34" charset="0"/>
                <a:hlinkClick r:id="rId3"/>
              </a:rPr>
              <a:t>HSE</a:t>
            </a:r>
            <a:r>
              <a:rPr lang="en-US" altLang="en-US" sz="2000"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endParaRPr lang="en-GB" sz="2000" dirty="0"/>
          </a:p>
          <a:p>
            <a:pPr marL="0" indent="0">
              <a:spcBef>
                <a:spcPct val="0"/>
              </a:spcBef>
              <a:buNone/>
              <a:defRPr/>
            </a:pPr>
            <a:endParaRPr lang="en-GB" altLang="en-US" sz="2000" dirty="0">
              <a:latin typeface="Arial" panose="020B0604020202020204" pitchFamily="34" charset="0"/>
              <a:cs typeface="Arial" panose="020B0604020202020204" pitchFamily="34" charset="0"/>
            </a:endParaRPr>
          </a:p>
          <a:p>
            <a:pPr marL="0" indent="0">
              <a:buNone/>
            </a:pPr>
            <a:endParaRPr lang="en-GB" dirty="0"/>
          </a:p>
        </p:txBody>
      </p:sp>
      <p:pic>
        <p:nvPicPr>
          <p:cNvPr id="4" name="Picture 3"/>
          <p:cNvPicPr>
            <a:picLocks noChangeAspect="1"/>
          </p:cNvPicPr>
          <p:nvPr/>
        </p:nvPicPr>
        <p:blipFill>
          <a:blip r:embed="rId4"/>
          <a:stretch>
            <a:fillRect/>
          </a:stretch>
        </p:blipFill>
        <p:spPr>
          <a:xfrm>
            <a:off x="9345719" y="2062235"/>
            <a:ext cx="2584928" cy="1560711"/>
          </a:xfrm>
          <a:prstGeom prst="rect">
            <a:avLst/>
          </a:prstGeom>
        </p:spPr>
      </p:pic>
      <p:sp>
        <p:nvSpPr>
          <p:cNvPr id="5" name="Rectangle 4"/>
          <p:cNvSpPr/>
          <p:nvPr/>
        </p:nvSpPr>
        <p:spPr>
          <a:xfrm>
            <a:off x="10027636" y="3813756"/>
            <a:ext cx="1546834" cy="276999"/>
          </a:xfrm>
          <a:prstGeom prst="rect">
            <a:avLst/>
          </a:prstGeom>
        </p:spPr>
        <p:txBody>
          <a:bodyPr wrap="none">
            <a:spAutoFit/>
          </a:bodyPr>
          <a:lstStyle/>
          <a:p>
            <a:r>
              <a:rPr lang="en-GB" sz="1200" dirty="0"/>
              <a:t>http://bit.ly/1QnhDUj</a:t>
            </a:r>
          </a:p>
        </p:txBody>
      </p:sp>
      <p:sp>
        <p:nvSpPr>
          <p:cNvPr id="6" name="TextBox 5"/>
          <p:cNvSpPr txBox="1"/>
          <p:nvPr/>
        </p:nvSpPr>
        <p:spPr>
          <a:xfrm>
            <a:off x="9275582" y="4371092"/>
            <a:ext cx="2655065" cy="1323439"/>
          </a:xfrm>
          <a:prstGeom prst="rect">
            <a:avLst/>
          </a:prstGeom>
          <a:noFill/>
          <a:ln>
            <a:solidFill>
              <a:srgbClr val="C33D86"/>
            </a:solidFill>
          </a:ln>
        </p:spPr>
        <p:txBody>
          <a:bodyPr wrap="square" rtlCol="0">
            <a:spAutoFit/>
          </a:bodyPr>
          <a:lstStyle/>
          <a:p>
            <a:r>
              <a:rPr lang="en-US" sz="1600" dirty="0">
                <a:latin typeface="Arial" panose="020B0604020202020204" pitchFamily="34" charset="0"/>
                <a:cs typeface="Arial" panose="020B0604020202020204" pitchFamily="34" charset="0"/>
              </a:rPr>
              <a:t>For further information see the </a:t>
            </a:r>
            <a:r>
              <a:rPr lang="en-US" sz="1600" dirty="0">
                <a:latin typeface="Arial" panose="020B0604020202020204" pitchFamily="34" charset="0"/>
                <a:cs typeface="Arial" panose="020B0604020202020204" pitchFamily="34" charset="0"/>
                <a:hlinkClick r:id="rId5"/>
              </a:rPr>
              <a:t>Food Standards Agency </a:t>
            </a:r>
            <a:r>
              <a:rPr lang="en-US" sz="1600" dirty="0">
                <a:latin typeface="Arial" panose="020B0604020202020204" pitchFamily="34" charset="0"/>
                <a:cs typeface="Arial" panose="020B0604020202020204" pitchFamily="34" charset="0"/>
              </a:rPr>
              <a:t>and </a:t>
            </a:r>
            <a:r>
              <a:rPr lang="en-US" sz="1600" dirty="0">
                <a:latin typeface="Arial" panose="020B0604020202020204" pitchFamily="34" charset="0"/>
                <a:cs typeface="Arial" panose="020B0604020202020204" pitchFamily="34" charset="0"/>
                <a:hlinkClick r:id="rId6"/>
              </a:rPr>
              <a:t>Food Standards Scotland </a:t>
            </a:r>
            <a:r>
              <a:rPr lang="en-US" sz="1600" dirty="0">
                <a:latin typeface="Arial" panose="020B0604020202020204" pitchFamily="34" charset="0"/>
                <a:cs typeface="Arial" panose="020B0604020202020204" pitchFamily="34" charset="0"/>
              </a:rPr>
              <a:t>websites. </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22864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Legal requirements</a:t>
            </a:r>
            <a:br>
              <a:rPr lang="en-US" altLang="en-US" dirty="0"/>
            </a:br>
            <a:endParaRPr lang="en-GB" dirty="0"/>
          </a:p>
        </p:txBody>
      </p:sp>
      <p:sp>
        <p:nvSpPr>
          <p:cNvPr id="3" name="Subtitle 2"/>
          <p:cNvSpPr>
            <a:spLocks noGrp="1"/>
          </p:cNvSpPr>
          <p:nvPr>
            <p:ph type="subTitle" idx="1"/>
          </p:nvPr>
        </p:nvSpPr>
        <p:spPr>
          <a:xfrm>
            <a:off x="1169276" y="2571092"/>
            <a:ext cx="7086828" cy="3600000"/>
          </a:xfrm>
        </p:spPr>
        <p:txBody>
          <a:bodyPr/>
          <a:lstStyle/>
          <a:p>
            <a:pPr marL="0" indent="0">
              <a:spcBef>
                <a:spcPct val="0"/>
              </a:spcBef>
              <a:buNone/>
            </a:pPr>
            <a:r>
              <a:rPr lang="en-US" altLang="en-US" sz="2000" dirty="0"/>
              <a:t>Legally, a ‘food business’ must demonstrate </a:t>
            </a:r>
            <a:r>
              <a:rPr lang="en-US" altLang="en-US" sz="2000" b="1" i="1" dirty="0"/>
              <a:t>due diligence</a:t>
            </a:r>
            <a:r>
              <a:rPr lang="en-US" altLang="en-US" sz="2000" dirty="0"/>
              <a:t>.  In the business world this would mean: </a:t>
            </a:r>
          </a:p>
          <a:p>
            <a:pPr marL="0" indent="0">
              <a:spcBef>
                <a:spcPct val="0"/>
              </a:spcBef>
              <a:buNone/>
            </a:pPr>
            <a:endParaRPr lang="en-US" altLang="en-US" sz="2000" dirty="0"/>
          </a:p>
          <a:p>
            <a:pPr marL="0" indent="0">
              <a:spcBef>
                <a:spcPct val="0"/>
              </a:spcBef>
              <a:buNone/>
            </a:pPr>
            <a:r>
              <a:rPr lang="en-US" altLang="en-US" sz="2000" i="1" dirty="0"/>
              <a:t>A food business must be able to demonstrate that it has done </a:t>
            </a:r>
            <a:r>
              <a:rPr lang="en-US" altLang="en-US" sz="2000" b="1" i="1" dirty="0"/>
              <a:t>everything</a:t>
            </a:r>
            <a:r>
              <a:rPr lang="en-US" altLang="en-US" sz="2000" i="1" dirty="0"/>
              <a:t> within its power to safeguard consumer health.</a:t>
            </a:r>
          </a:p>
          <a:p>
            <a:pPr algn="ctr">
              <a:spcBef>
                <a:spcPct val="0"/>
              </a:spcBef>
            </a:pPr>
            <a:endParaRPr lang="en-US" altLang="en-US" sz="2000" dirty="0"/>
          </a:p>
          <a:p>
            <a:pPr marL="0" indent="0">
              <a:spcBef>
                <a:spcPct val="0"/>
              </a:spcBef>
              <a:buNone/>
            </a:pPr>
            <a:r>
              <a:rPr lang="en-US" altLang="en-US" sz="2000" dirty="0"/>
              <a:t>This equates to the classroom:</a:t>
            </a:r>
          </a:p>
          <a:p>
            <a:pPr marL="0" indent="0">
              <a:spcBef>
                <a:spcPct val="0"/>
              </a:spcBef>
              <a:buNone/>
            </a:pPr>
            <a:endParaRPr lang="en-US" altLang="en-US" sz="2000" dirty="0">
              <a:ea typeface="ＭＳ Ｐゴシック" panose="020B0600070205080204" pitchFamily="34" charset="-128"/>
            </a:endParaRPr>
          </a:p>
          <a:p>
            <a:pPr marL="0" indent="0">
              <a:spcBef>
                <a:spcPct val="0"/>
              </a:spcBef>
              <a:buNone/>
            </a:pPr>
            <a:r>
              <a:rPr lang="en-GB" altLang="en-US" sz="2000" i="1" dirty="0">
                <a:ea typeface="ＭＳ Ｐゴシック" panose="020B0600070205080204" pitchFamily="34" charset="-128"/>
              </a:rPr>
              <a:t>A …………. must be able to demonstrate it has done </a:t>
            </a:r>
            <a:r>
              <a:rPr lang="en-GB" altLang="en-US" sz="2000" b="1" i="1" dirty="0">
                <a:ea typeface="ＭＳ Ｐゴシック" panose="020B0600070205080204" pitchFamily="34" charset="-128"/>
              </a:rPr>
              <a:t>everything</a:t>
            </a:r>
            <a:r>
              <a:rPr lang="en-GB" altLang="en-US" sz="2000" i="1" dirty="0">
                <a:ea typeface="ＭＳ Ｐゴシック" panose="020B0600070205080204" pitchFamily="34" charset="-128"/>
              </a:rPr>
              <a:t> in it’s power to safeguard ………… health.</a:t>
            </a:r>
            <a:endParaRPr lang="en-US" altLang="en-US" sz="2000" i="1" dirty="0">
              <a:ea typeface="ＭＳ Ｐゴシック" panose="020B0600070205080204" pitchFamily="34" charset="-128"/>
            </a:endParaRPr>
          </a:p>
          <a:p>
            <a:pPr marL="0" indent="0">
              <a:buNone/>
            </a:pPr>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49739" y="2918030"/>
            <a:ext cx="3132093" cy="172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87325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Legal requirements – food handlers</a:t>
            </a:r>
            <a:br>
              <a:rPr lang="en-US" altLang="en-US" dirty="0"/>
            </a:br>
            <a:endParaRPr lang="en-GB" dirty="0"/>
          </a:p>
        </p:txBody>
      </p:sp>
      <p:sp>
        <p:nvSpPr>
          <p:cNvPr id="3" name="Subtitle 2"/>
          <p:cNvSpPr>
            <a:spLocks noGrp="1"/>
          </p:cNvSpPr>
          <p:nvPr>
            <p:ph type="subTitle" idx="1"/>
          </p:nvPr>
        </p:nvSpPr>
        <p:spPr>
          <a:xfrm>
            <a:off x="1169276" y="2283798"/>
            <a:ext cx="5403802" cy="3887294"/>
          </a:xfrm>
        </p:spPr>
        <p:txBody>
          <a:bodyPr/>
          <a:lstStyle/>
          <a:p>
            <a:pPr>
              <a:buFont typeface="Arial" panose="020B0604020202020204" pitchFamily="34" charset="0"/>
              <a:buChar char="•"/>
              <a:tabLst>
                <a:tab pos="284163" algn="l"/>
                <a:tab pos="568325" algn="l"/>
              </a:tabLst>
              <a:defRPr/>
            </a:pPr>
            <a:r>
              <a:rPr lang="en-US" altLang="en-US" sz="2000" dirty="0"/>
              <a:t>Keep yourself clean.</a:t>
            </a:r>
          </a:p>
          <a:p>
            <a:pPr>
              <a:buNone/>
              <a:tabLst>
                <a:tab pos="284163" algn="l"/>
                <a:tab pos="568325" algn="l"/>
              </a:tabLst>
              <a:defRPr/>
            </a:pPr>
            <a:r>
              <a:rPr lang="en-US" altLang="en-US" sz="2000" dirty="0"/>
              <a:t>•	Keep the workplace clean.</a:t>
            </a:r>
          </a:p>
          <a:p>
            <a:pPr>
              <a:buNone/>
              <a:tabLst>
                <a:tab pos="284163" algn="l"/>
                <a:tab pos="568325" algn="l"/>
              </a:tabLst>
              <a:defRPr/>
            </a:pPr>
            <a:r>
              <a:rPr lang="en-US" altLang="en-US" sz="2000" dirty="0"/>
              <a:t>•	Protect food from contamination or anything that could cause harm.</a:t>
            </a:r>
          </a:p>
          <a:p>
            <a:pPr>
              <a:buNone/>
              <a:tabLst>
                <a:tab pos="284163" algn="l"/>
                <a:tab pos="568325" algn="l"/>
              </a:tabLst>
              <a:defRPr/>
            </a:pPr>
            <a:r>
              <a:rPr lang="en-US" altLang="en-US" sz="2000" dirty="0"/>
              <a:t>•	Follow good personal hygiene practices e.g. hand washing.</a:t>
            </a:r>
          </a:p>
          <a:p>
            <a:pPr>
              <a:buNone/>
              <a:tabLst>
                <a:tab pos="284163" algn="l"/>
                <a:tab pos="568325" algn="l"/>
              </a:tabLst>
              <a:defRPr/>
            </a:pPr>
            <a:r>
              <a:rPr lang="en-US" altLang="en-US" sz="2000" dirty="0"/>
              <a:t>•	Wear appropriate protective clothing.</a:t>
            </a:r>
          </a:p>
          <a:p>
            <a:pPr>
              <a:buNone/>
              <a:tabLst>
                <a:tab pos="284163" algn="l"/>
                <a:tab pos="568325" algn="l"/>
              </a:tabLst>
              <a:defRPr/>
            </a:pPr>
            <a:r>
              <a:rPr lang="en-US" altLang="en-US" sz="2000" dirty="0"/>
              <a:t>•	Tell your employer (head teacher) if you are suffering from or are a carrier of a food-borne illness.</a:t>
            </a:r>
          </a:p>
          <a:p>
            <a:pPr marL="0" indent="0">
              <a:buNone/>
            </a:pPr>
            <a:endParaRPr lang="en-GB"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66991" y="2283798"/>
            <a:ext cx="4351183" cy="2710733"/>
          </a:xfrm>
          <a:prstGeom prst="rect">
            <a:avLst/>
          </a:prstGeom>
        </p:spPr>
      </p:pic>
    </p:spTree>
    <p:extLst>
      <p:ext uri="{BB962C8B-B14F-4D97-AF65-F5344CB8AC3E}">
        <p14:creationId xmlns:p14="http://schemas.microsoft.com/office/powerpoint/2010/main" val="26302635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3259" y="1561607"/>
            <a:ext cx="9720000" cy="720000"/>
          </a:xfrm>
        </p:spPr>
        <p:txBody>
          <a:bodyPr/>
          <a:lstStyle/>
          <a:p>
            <a:r>
              <a:rPr lang="en-US" altLang="en-US" dirty="0"/>
              <a:t>Food hygiene and safety qualifications</a:t>
            </a:r>
            <a:br>
              <a:rPr lang="en-US" altLang="en-US" dirty="0"/>
            </a:br>
            <a:endParaRPr lang="en-GB" dirty="0"/>
          </a:p>
        </p:txBody>
      </p:sp>
      <p:sp>
        <p:nvSpPr>
          <p:cNvPr id="3" name="Subtitle 2"/>
          <p:cNvSpPr>
            <a:spLocks noGrp="1"/>
          </p:cNvSpPr>
          <p:nvPr>
            <p:ph type="subTitle" idx="1"/>
          </p:nvPr>
        </p:nvSpPr>
        <p:spPr>
          <a:xfrm>
            <a:off x="1063259" y="2283798"/>
            <a:ext cx="6596498" cy="3600000"/>
          </a:xfrm>
        </p:spPr>
        <p:txBody>
          <a:bodyPr/>
          <a:lstStyle/>
          <a:p>
            <a:pPr marL="0" indent="0">
              <a:spcBef>
                <a:spcPct val="0"/>
              </a:spcBef>
              <a:buNone/>
              <a:defRPr/>
            </a:pPr>
            <a:r>
              <a:rPr lang="en-US" altLang="en-US" sz="2000" dirty="0"/>
              <a:t>It is not a legal requirement for a teacher of food and nutrition to hold a recognised and </a:t>
            </a:r>
            <a:r>
              <a:rPr lang="en-US" altLang="en-US" sz="2000" dirty="0" smtClean="0"/>
              <a:t>up-to-date </a:t>
            </a:r>
            <a:r>
              <a:rPr lang="en-US" altLang="en-US" sz="2000" dirty="0"/>
              <a:t>food hygiene/safety qualification.  However, some LAs (or a school’s own policy) may ask their teachers or a teacher in the school to have this.</a:t>
            </a:r>
          </a:p>
          <a:p>
            <a:pPr>
              <a:spcBef>
                <a:spcPct val="0"/>
              </a:spcBef>
              <a:buNone/>
              <a:defRPr/>
            </a:pPr>
            <a:endParaRPr lang="en-US" altLang="en-US" sz="2000" dirty="0"/>
          </a:p>
          <a:p>
            <a:pPr>
              <a:spcBef>
                <a:spcPct val="0"/>
              </a:spcBef>
              <a:buNone/>
              <a:defRPr/>
            </a:pPr>
            <a:r>
              <a:rPr lang="en-US" altLang="en-US" sz="2000" dirty="0"/>
              <a:t>Having a food hygiene and safety certificate can:</a:t>
            </a:r>
          </a:p>
          <a:p>
            <a:pPr>
              <a:spcBef>
                <a:spcPct val="0"/>
              </a:spcBef>
              <a:buNone/>
              <a:defRPr/>
            </a:pPr>
            <a:endParaRPr lang="en-US" altLang="en-US" sz="2000" dirty="0"/>
          </a:p>
          <a:p>
            <a:pPr>
              <a:spcBef>
                <a:spcPct val="0"/>
              </a:spcBef>
              <a:buFont typeface="Arial" panose="020B0604020202020204" pitchFamily="34" charset="0"/>
              <a:buChar char="•"/>
              <a:defRPr/>
            </a:pPr>
            <a:r>
              <a:rPr lang="en-US" altLang="en-US" sz="2000" dirty="0"/>
              <a:t>make you feel more confident about cooking safely in your classroom;</a:t>
            </a:r>
          </a:p>
          <a:p>
            <a:pPr>
              <a:spcBef>
                <a:spcPct val="0"/>
              </a:spcBef>
              <a:buFont typeface="Arial" panose="020B0604020202020204" pitchFamily="34" charset="0"/>
              <a:buChar char="•"/>
              <a:defRPr/>
            </a:pPr>
            <a:r>
              <a:rPr lang="en-US" altLang="en-US" sz="2000" dirty="0"/>
              <a:t>help ensure you have considered all possible risks;</a:t>
            </a:r>
          </a:p>
          <a:p>
            <a:pPr>
              <a:spcBef>
                <a:spcPct val="0"/>
              </a:spcBef>
              <a:buFont typeface="Arial" panose="020B0604020202020204" pitchFamily="34" charset="0"/>
              <a:buChar char="•"/>
              <a:defRPr/>
            </a:pPr>
            <a:r>
              <a:rPr lang="en-US" altLang="en-US" sz="2000" dirty="0"/>
              <a:t>help ensure you demonstrate best practice;</a:t>
            </a:r>
          </a:p>
          <a:p>
            <a:pPr>
              <a:spcBef>
                <a:spcPct val="0"/>
              </a:spcBef>
              <a:buFont typeface="Arial" panose="020B0604020202020204" pitchFamily="34" charset="0"/>
              <a:buChar char="•"/>
              <a:defRPr/>
            </a:pPr>
            <a:r>
              <a:rPr lang="en-US" altLang="en-US" sz="2000" dirty="0"/>
              <a:t>be useful to include in your risk assessment;</a:t>
            </a:r>
          </a:p>
          <a:p>
            <a:pPr>
              <a:spcBef>
                <a:spcPct val="0"/>
              </a:spcBef>
              <a:buFont typeface="Arial" panose="020B0604020202020204" pitchFamily="34" charset="0"/>
              <a:buChar char="•"/>
              <a:defRPr/>
            </a:pPr>
            <a:r>
              <a:rPr lang="en-US" altLang="en-US" sz="2000" dirty="0"/>
              <a:t>add to your CPD.</a:t>
            </a:r>
          </a:p>
          <a:p>
            <a:pPr>
              <a:spcBef>
                <a:spcPct val="0"/>
              </a:spcBef>
              <a:buNone/>
              <a:defRPr/>
            </a:pPr>
            <a:endParaRPr lang="en-US" altLang="en-US" sz="2000" dirty="0"/>
          </a:p>
          <a:p>
            <a:pPr marL="0" indent="0">
              <a:buNone/>
            </a:pPr>
            <a:endParaRPr lang="en-GB"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0806" y="3088867"/>
            <a:ext cx="3699946" cy="2367735"/>
          </a:xfrm>
          <a:prstGeom prst="rect">
            <a:avLst/>
          </a:prstGeom>
        </p:spPr>
      </p:pic>
    </p:spTree>
    <p:extLst>
      <p:ext uri="{BB962C8B-B14F-4D97-AF65-F5344CB8AC3E}">
        <p14:creationId xmlns:p14="http://schemas.microsoft.com/office/powerpoint/2010/main" val="29566500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3834" y="1570645"/>
            <a:ext cx="9720000" cy="720000"/>
          </a:xfrm>
        </p:spPr>
        <p:txBody>
          <a:bodyPr/>
          <a:lstStyle/>
          <a:p>
            <a:r>
              <a:rPr lang="en-GB" dirty="0"/>
              <a:t>Food safety policies and risk assessments – why are these necessary?</a:t>
            </a:r>
            <a:br>
              <a:rPr lang="en-GB" dirty="0"/>
            </a:br>
            <a:endParaRPr lang="en-GB" dirty="0"/>
          </a:p>
        </p:txBody>
      </p:sp>
      <p:sp>
        <p:nvSpPr>
          <p:cNvPr id="3" name="Subtitle 2"/>
          <p:cNvSpPr>
            <a:spLocks noGrp="1"/>
          </p:cNvSpPr>
          <p:nvPr>
            <p:ph type="subTitle" idx="1"/>
          </p:nvPr>
        </p:nvSpPr>
        <p:spPr>
          <a:xfrm>
            <a:off x="1098593" y="2710240"/>
            <a:ext cx="8253020" cy="3600000"/>
          </a:xfrm>
        </p:spPr>
        <p:txBody>
          <a:bodyPr/>
          <a:lstStyle/>
          <a:p>
            <a:pPr marL="0" indent="0">
              <a:buNone/>
              <a:defRPr/>
            </a:pPr>
            <a:r>
              <a:rPr lang="en-GB" sz="2000" dirty="0"/>
              <a:t>Whilst carrying out a risk assessment for food activities is not a requirement in all countries of the UK, it is strongly advised.</a:t>
            </a:r>
            <a:endParaRPr lang="en-US" sz="2000" dirty="0"/>
          </a:p>
          <a:p>
            <a:pPr marL="0" indent="0">
              <a:buNone/>
              <a:defRPr/>
            </a:pPr>
            <a:r>
              <a:rPr lang="en-US" sz="2000" dirty="0"/>
              <a:t>Risk assessments help to minimise the risks in practical work and can focus attention on what the hazards might be and how they can be prevented or reduced. </a:t>
            </a:r>
            <a:endParaRPr lang="en-US" altLang="en-US" sz="2000" dirty="0"/>
          </a:p>
          <a:p>
            <a:pPr marL="0" indent="0">
              <a:buNone/>
              <a:defRPr/>
            </a:pPr>
            <a:r>
              <a:rPr lang="en-US" sz="2000" dirty="0"/>
              <a:t>In addition, poor </a:t>
            </a:r>
            <a:r>
              <a:rPr lang="en-GB" sz="2000" dirty="0"/>
              <a:t>hygiene and safety would be considered/noticed in an education inspection and drawn to the school’s attention. Food safety policies and risk assessments would help to ensure effective procedures are in place.</a:t>
            </a:r>
            <a:endParaRPr lang="en-US" altLang="en-US" sz="2000" dirty="0"/>
          </a:p>
          <a:p>
            <a:pPr marL="0" indent="0">
              <a:buNone/>
              <a:defRPr/>
            </a:pPr>
            <a:r>
              <a:rPr lang="en-GB" altLang="en-US" sz="2000" dirty="0"/>
              <a:t>Risk assessments could be for recipes, lessons and equipment.  </a:t>
            </a:r>
          </a:p>
          <a:p>
            <a:pPr>
              <a:buFont typeface="Arial" panose="020B0604020202020204" pitchFamily="34" charset="0"/>
              <a:buChar char="•"/>
              <a:defRPr/>
            </a:pPr>
            <a:endParaRPr lang="en-GB" sz="2000" dirty="0"/>
          </a:p>
          <a:p>
            <a:pPr>
              <a:buFont typeface="Arial" panose="020B0604020202020204" pitchFamily="34" charset="0"/>
              <a:buChar char="•"/>
              <a:defRPr/>
            </a:pPr>
            <a:endParaRPr lang="en-GB" sz="20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0896" y="1883090"/>
            <a:ext cx="1106352" cy="1562645"/>
          </a:xfrm>
          <a:prstGeom prst="rect">
            <a:avLst/>
          </a:prstGeom>
        </p:spPr>
      </p:pic>
      <p:sp>
        <p:nvSpPr>
          <p:cNvPr id="5" name="TextBox 4"/>
          <p:cNvSpPr txBox="1"/>
          <p:nvPr/>
        </p:nvSpPr>
        <p:spPr>
          <a:xfrm>
            <a:off x="9631017" y="3448878"/>
            <a:ext cx="2345635" cy="2585323"/>
          </a:xfrm>
          <a:prstGeom prst="rect">
            <a:avLst/>
          </a:prstGeom>
          <a:noFill/>
          <a:ln w="25400">
            <a:solidFill>
              <a:srgbClr val="E24E8D"/>
            </a:solidFill>
          </a:ln>
        </p:spPr>
        <p:txBody>
          <a:bodyPr wrap="square" rtlCol="0">
            <a:spAutoFit/>
          </a:bodyPr>
          <a:lstStyle/>
          <a:p>
            <a:pPr>
              <a:defRPr/>
            </a:pPr>
            <a:r>
              <a:rPr lang="en-GB" sz="1600" dirty="0">
                <a:latin typeface="Arial" panose="020B0604020202020204" pitchFamily="34" charset="0"/>
                <a:cs typeface="Arial" panose="020B0604020202020204" pitchFamily="34" charset="0"/>
              </a:rPr>
              <a:t>As well as ensuring pupil safety in the classroom, a food teacher’s role also includes the safe storage and handling of all ingredients including those that pupils bring with them from home.</a:t>
            </a:r>
          </a:p>
          <a:p>
            <a:pPr>
              <a:defRPr/>
            </a:pPr>
            <a:endParaRPr lang="en-GB" dirty="0"/>
          </a:p>
        </p:txBody>
      </p:sp>
    </p:spTree>
    <p:extLst>
      <p:ext uri="{BB962C8B-B14F-4D97-AF65-F5344CB8AC3E}">
        <p14:creationId xmlns:p14="http://schemas.microsoft.com/office/powerpoint/2010/main" val="1767938477"/>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BNF Powerpoint Template - Widescreen</Template>
  <TotalTime>1923</TotalTime>
  <Words>2199</Words>
  <Application>Microsoft Office PowerPoint</Application>
  <PresentationFormat>Widescreen</PresentationFormat>
  <Paragraphs>203</Paragraphs>
  <Slides>28</Slides>
  <Notes>2</Notes>
  <HiddenSlides>0</HiddenSlides>
  <MMClips>0</MMClips>
  <ScaleCrop>false</ScaleCrop>
  <HeadingPairs>
    <vt:vector size="6" baseType="variant">
      <vt:variant>
        <vt:lpstr>Fonts Used</vt:lpstr>
      </vt:variant>
      <vt:variant>
        <vt:i4>3</vt:i4>
      </vt:variant>
      <vt:variant>
        <vt:lpstr>Theme</vt:lpstr>
      </vt:variant>
      <vt:variant>
        <vt:i4>7</vt:i4>
      </vt:variant>
      <vt:variant>
        <vt:lpstr>Slide Titles</vt:lpstr>
      </vt:variant>
      <vt:variant>
        <vt:i4>28</vt:i4>
      </vt:variant>
    </vt:vector>
  </HeadingPairs>
  <TitlesOfParts>
    <vt:vector size="38" baseType="lpstr">
      <vt:lpstr>ＭＳ Ｐゴシック</vt:lpstr>
      <vt:lpstr>Arial</vt:lpstr>
      <vt:lpstr>Calibri</vt:lpstr>
      <vt:lpstr>Custom Design</vt:lpstr>
      <vt:lpstr>1_Custom Design</vt:lpstr>
      <vt:lpstr>2_Custom Design</vt:lpstr>
      <vt:lpstr>3_Custom Design</vt:lpstr>
      <vt:lpstr>5_Custom Design</vt:lpstr>
      <vt:lpstr>Office Theme</vt:lpstr>
      <vt:lpstr>4_Custom Design</vt:lpstr>
      <vt:lpstr>Good food hygiene and safety practices</vt:lpstr>
      <vt:lpstr>What will we be covering?</vt:lpstr>
      <vt:lpstr>Food safety</vt:lpstr>
      <vt:lpstr>Why are good food hygiene and safety practices in school important? </vt:lpstr>
      <vt:lpstr>Legal requirements</vt:lpstr>
      <vt:lpstr>Legal requirements </vt:lpstr>
      <vt:lpstr>Legal requirements – food handlers </vt:lpstr>
      <vt:lpstr>Food hygiene and safety qualifications </vt:lpstr>
      <vt:lpstr>Food safety policies and risk assessments – why are these necessary? </vt:lpstr>
      <vt:lpstr>Risk assessments</vt:lpstr>
      <vt:lpstr>Generic risk assessments </vt:lpstr>
      <vt:lpstr>Implementing robust food hygiene and  safety procedures</vt:lpstr>
      <vt:lpstr>Implementing robust food hygiene and  safety procedures</vt:lpstr>
      <vt:lpstr>Implementing robust food hygiene and  safety procedures</vt:lpstr>
      <vt:lpstr>Implementing robust food hygiene and  safety procedures</vt:lpstr>
      <vt:lpstr>Implementing robust food hygiene and  safety procedures</vt:lpstr>
      <vt:lpstr>Model exemplary practical skills and food hygiene and safety practices</vt:lpstr>
      <vt:lpstr>Top tip – pre-print labels for dishes</vt:lpstr>
      <vt:lpstr>Top tip – use a pot of water to take the  fridge temperature</vt:lpstr>
      <vt:lpstr>More top tips</vt:lpstr>
      <vt:lpstr>Record keeping – part of due diligence</vt:lpstr>
      <vt:lpstr>Integrating food hygiene and safety into Schemes of Work, lessons and activities</vt:lpstr>
      <vt:lpstr>Integrating food hygiene and safety into Schemes of Work, lessons and activities</vt:lpstr>
      <vt:lpstr>Other activities that allow theory to be applied</vt:lpstr>
      <vt:lpstr>Incorporating food hygiene and safety when assessing practical activities</vt:lpstr>
      <vt:lpstr>Sources of information and support</vt:lpstr>
      <vt:lpstr>Further sources of information and support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Alex White</cp:lastModifiedBy>
  <cp:revision>144</cp:revision>
  <cp:lastPrinted>2019-11-05T10:49:56Z</cp:lastPrinted>
  <dcterms:created xsi:type="dcterms:W3CDTF">2017-10-26T16:07:58Z</dcterms:created>
  <dcterms:modified xsi:type="dcterms:W3CDTF">2019-11-07T09:16:33Z</dcterms:modified>
</cp:coreProperties>
</file>