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2"/>
  </p:notesMasterIdLst>
  <p:handoutMasterIdLst>
    <p:handoutMasterId r:id="rId23"/>
  </p:handoutMasterIdLst>
  <p:sldIdLst>
    <p:sldId id="258" r:id="rId6"/>
    <p:sldId id="264" r:id="rId7"/>
    <p:sldId id="260" r:id="rId8"/>
    <p:sldId id="270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268" r:id="rId2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D236"/>
    <a:srgbClr val="00ABB5"/>
    <a:srgbClr val="00C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279" autoAdjust="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50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EEAC2-6BA7-4ABE-8AD8-0D26EC897E9A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7A8C41-7247-444A-9DC9-E9ACA2EFD3C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07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5B34D-ADEC-457E-B4B9-B8BA594A1FF5}" type="datetimeFigureOut">
              <a:rPr lang="en-GB" smtClean="0"/>
              <a:t>18/11/2019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38C683-9137-4122-84BD-5AA5692D6A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232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465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2257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37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38C683-9137-4122-84BD-5AA5692D6AF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373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="0" baseline="0"/>
            </a:lvl1pPr>
            <a:lvl2pPr marL="742950" indent="-285750">
              <a:buFont typeface="Arial"/>
              <a:buChar char="•"/>
              <a:defRPr/>
            </a:lvl2pPr>
            <a:lvl3pPr marL="1257300" indent="-342900">
              <a:buFont typeface="Lucida Grande"/>
              <a:buChar char="-"/>
              <a:defRPr/>
            </a:lvl3pPr>
            <a:lvl4pPr marL="1714500" indent="-342900">
              <a:buClr>
                <a:srgbClr val="00ABB5"/>
              </a:buClr>
              <a:buFont typeface="Wingdings" charset="2"/>
              <a:buChar char="Ø"/>
              <a:defRPr/>
            </a:lvl4pPr>
            <a:lvl5pPr marL="2171700" indent="-342900">
              <a:buClr>
                <a:srgbClr val="00ABB5"/>
              </a:buClr>
              <a:buFont typeface="Lucida Grande"/>
              <a:buChar char="-"/>
              <a:defRPr/>
            </a:lvl5pPr>
            <a:lvl6pPr>
              <a:buClr>
                <a:srgbClr val="00ABB5"/>
              </a:buClr>
              <a:defRPr/>
            </a:lvl6pPr>
          </a:lstStyle>
          <a:p>
            <a:pPr lvl="0"/>
            <a:r>
              <a:rPr lang="en-US" dirty="0" smtClean="0"/>
              <a:t>Main body style like this and leading into bullets:</a:t>
            </a:r>
          </a:p>
          <a:p>
            <a:pPr lvl="1"/>
            <a:r>
              <a:rPr lang="en-US" dirty="0" smtClean="0"/>
              <a:t>First level bullet</a:t>
            </a:r>
          </a:p>
          <a:p>
            <a:pPr lvl="2"/>
            <a:r>
              <a:rPr lang="en-US" dirty="0" smtClean="0"/>
              <a:t>Second level bullet</a:t>
            </a:r>
          </a:p>
          <a:p>
            <a:pPr lvl="3"/>
            <a:r>
              <a:rPr lang="en-US" dirty="0" smtClean="0"/>
              <a:t>Third level bullet</a:t>
            </a:r>
          </a:p>
          <a:p>
            <a:pPr lvl="4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7400253" y="6301465"/>
            <a:ext cx="42231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GB" sz="1200" dirty="0" smtClean="0">
                <a:solidFill>
                  <a:srgbClr val="00ABB5"/>
                </a:solidFill>
              </a:rPr>
              <a:t>For Scotland's learners, with Scotland's educators</a:t>
            </a:r>
            <a:endParaRPr lang="en-GB" sz="1200" dirty="0">
              <a:solidFill>
                <a:srgbClr val="00A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506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11168" y="830264"/>
            <a:ext cx="2747433" cy="4759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6751" y="830264"/>
            <a:ext cx="8041216" cy="47593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4635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7462966" y="6301465"/>
            <a:ext cx="4144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GB" sz="1200" dirty="0" smtClean="0">
                <a:solidFill>
                  <a:srgbClr val="00ABB5"/>
                </a:solidFill>
              </a:rPr>
              <a:t>For Scotland's learners, with Scotland's educators</a:t>
            </a:r>
            <a:endParaRPr lang="en-GB" sz="1200" dirty="0">
              <a:solidFill>
                <a:srgbClr val="00A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376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87538"/>
            <a:ext cx="5384800" cy="370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3800" y="1887538"/>
            <a:ext cx="5384800" cy="370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7654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296845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7447288" y="6301465"/>
            <a:ext cx="41604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n-GB" sz="1200" dirty="0" smtClean="0">
                <a:solidFill>
                  <a:srgbClr val="00ABB5"/>
                </a:solidFill>
              </a:rPr>
              <a:t>For Scotland's learners, with Scotland's educators</a:t>
            </a:r>
            <a:endParaRPr lang="en-GB" sz="1200" dirty="0">
              <a:solidFill>
                <a:srgbClr val="00ABB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8946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3925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8443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88069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666751" y="6223000"/>
            <a:ext cx="10836972" cy="0"/>
          </a:xfrm>
          <a:prstGeom prst="line">
            <a:avLst/>
          </a:prstGeom>
          <a:ln>
            <a:solidFill>
              <a:srgbClr val="B3D23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 userDrawn="1"/>
        </p:nvSpPr>
        <p:spPr>
          <a:xfrm>
            <a:off x="583623" y="6307283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Document</a:t>
            </a:r>
            <a:r>
              <a:rPr lang="en-GB" sz="1200" baseline="0" dirty="0" smtClean="0">
                <a:solidFill>
                  <a:schemeClr val="bg1">
                    <a:lumMod val="50000"/>
                  </a:schemeClr>
                </a:solidFill>
                <a:latin typeface="+mn-lt"/>
              </a:rPr>
              <a:t> title</a:t>
            </a:r>
            <a:endParaRPr lang="en-GB" sz="1200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8965623" y="6301465"/>
            <a:ext cx="275185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>
                <a:solidFill>
                  <a:srgbClr val="00ABB5"/>
                </a:solidFill>
                <a:latin typeface="+mn-lt"/>
              </a:rPr>
              <a:t>Transforming lives through learning</a:t>
            </a:r>
            <a:endParaRPr lang="en-GB" sz="1200" dirty="0">
              <a:solidFill>
                <a:srgbClr val="00ABB5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53926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66751" y="830263"/>
            <a:ext cx="10836972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87538"/>
            <a:ext cx="10817923" cy="370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Main body style like this and leading into bullets:</a:t>
            </a:r>
          </a:p>
          <a:p>
            <a:pPr lvl="1"/>
            <a:r>
              <a:rPr lang="en-US" dirty="0" smtClean="0"/>
              <a:t>First level bullet</a:t>
            </a:r>
          </a:p>
          <a:p>
            <a:pPr lvl="2"/>
            <a:r>
              <a:rPr lang="en-US" dirty="0" smtClean="0"/>
              <a:t>Second level bullet</a:t>
            </a:r>
          </a:p>
          <a:p>
            <a:pPr lvl="3"/>
            <a:r>
              <a:rPr lang="en-US" dirty="0" smtClean="0"/>
              <a:t>Third level bullet</a:t>
            </a:r>
          </a:p>
          <a:p>
            <a:pPr lvl="4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029" name="Text Box 7"/>
          <p:cNvSpPr txBox="1">
            <a:spLocks noChangeArrowheads="1"/>
          </p:cNvSpPr>
          <p:nvPr/>
        </p:nvSpPr>
        <p:spPr bwMode="auto">
          <a:xfrm>
            <a:off x="7127342" y="6304472"/>
            <a:ext cx="451273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GB" sz="1200" dirty="0" smtClean="0">
                <a:solidFill>
                  <a:srgbClr val="00ABB5"/>
                </a:solidFill>
              </a:rPr>
              <a:t>For Scotland's learners, with Scotland's educators</a:t>
            </a:r>
            <a:endParaRPr lang="en-GB" sz="1200" dirty="0">
              <a:solidFill>
                <a:srgbClr val="00ABB5"/>
              </a:solidFill>
            </a:endParaRPr>
          </a:p>
        </p:txBody>
      </p:sp>
      <p:sp>
        <p:nvSpPr>
          <p:cNvPr id="1030" name="Picture 9" descr="Education Scotland White (higher res)"/>
          <p:cNvSpPr>
            <a:spLocks noChangeAspect="1" noChangeArrowheads="1"/>
          </p:cNvSpPr>
          <p:nvPr/>
        </p:nvSpPr>
        <p:spPr bwMode="auto">
          <a:xfrm>
            <a:off x="9359900" y="5892800"/>
            <a:ext cx="2159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sz="1800"/>
          </a:p>
        </p:txBody>
      </p:sp>
      <p:cxnSp>
        <p:nvCxnSpPr>
          <p:cNvPr id="3" name="Straight Connector 2"/>
          <p:cNvCxnSpPr>
            <a:endCxn id="1030" idx="3"/>
          </p:cNvCxnSpPr>
          <p:nvPr/>
        </p:nvCxnSpPr>
        <p:spPr>
          <a:xfrm flipV="1">
            <a:off x="676690" y="6216650"/>
            <a:ext cx="10842210" cy="41072"/>
          </a:xfrm>
          <a:prstGeom prst="line">
            <a:avLst/>
          </a:prstGeom>
          <a:ln w="12700" cmpd="sng">
            <a:solidFill>
              <a:srgbClr val="B3D236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87260" y="6304472"/>
            <a:ext cx="451273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GB" sz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Document title</a:t>
            </a:r>
            <a:endParaRPr lang="en-GB" sz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789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ABB5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charset="0"/>
          <a:cs typeface="Arial" charset="0"/>
        </a:defRPr>
      </a:lvl9pPr>
    </p:titleStyle>
    <p:bodyStyle>
      <a:lvl1pPr marL="0" indent="0" algn="l" rtl="0" eaLnBrk="1" fontAlgn="base" hangingPunct="1">
        <a:spcBef>
          <a:spcPct val="20000"/>
        </a:spcBef>
        <a:spcAft>
          <a:spcPct val="0"/>
        </a:spcAft>
        <a:buFont typeface="Arial"/>
        <a:buNone/>
        <a:defRPr sz="20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ABB5"/>
        </a:buClr>
        <a:buFont typeface="Arial"/>
        <a:buChar char="•"/>
        <a:defRPr sz="20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2pPr>
      <a:lvl3pPr marL="12573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rgbClr val="00ABB5"/>
        </a:buClr>
        <a:buSzTx/>
        <a:buFont typeface="Lucida Grande"/>
        <a:buChar char="-"/>
        <a:tabLst/>
        <a:defRPr sz="20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3pPr>
      <a:lvl4pPr marL="1714500" indent="-342900" algn="l" rtl="0" eaLnBrk="1" fontAlgn="base" hangingPunct="1">
        <a:spcBef>
          <a:spcPct val="20000"/>
        </a:spcBef>
        <a:spcAft>
          <a:spcPct val="0"/>
        </a:spcAft>
        <a:buClr>
          <a:srgbClr val="00ABB5"/>
        </a:buClr>
        <a:buFont typeface="Wingdings" charset="2"/>
        <a:buChar char="Ø"/>
        <a:defRPr sz="20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4pPr>
      <a:lvl5pPr marL="2171700" indent="-342900" algn="l" rtl="0" eaLnBrk="1" fontAlgn="base" hangingPunct="1">
        <a:spcBef>
          <a:spcPct val="20000"/>
        </a:spcBef>
        <a:spcAft>
          <a:spcPct val="0"/>
        </a:spcAft>
        <a:buClr>
          <a:srgbClr val="00ABB5"/>
        </a:buClr>
        <a:buFont typeface="Lucida Grande"/>
        <a:buChar char="-"/>
        <a:defRPr sz="20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ABB5"/>
        </a:buClr>
        <a:buFontTx/>
        <a:buChar char="»"/>
        <a:defRPr sz="2000">
          <a:solidFill>
            <a:schemeClr val="tx1">
              <a:lumMod val="65000"/>
              <a:lumOff val="35000"/>
            </a:schemeClr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AB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ES_NO TAG_WHITE_TRANSPAREN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941" y="2277284"/>
            <a:ext cx="4501480" cy="1800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02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  Health and Wellbeing in </a:t>
            </a:r>
            <a:r>
              <a:rPr lang="en-GB" dirty="0" err="1" smtClean="0"/>
              <a:t>HGIOS?4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sz="2800" b="1" dirty="0" smtClean="0"/>
              <a:t>   </a:t>
            </a:r>
            <a:r>
              <a:rPr lang="en-GB" sz="2800" b="1" dirty="0" err="1" smtClean="0"/>
              <a:t>HWB</a:t>
            </a:r>
            <a:r>
              <a:rPr lang="en-GB" sz="2800" b="1" dirty="0" smtClean="0"/>
              <a:t> in Leadership of Change – Quality Indicator 1.3</a:t>
            </a:r>
            <a:endParaRPr lang="en-GB" sz="2800" b="1" dirty="0"/>
          </a:p>
          <a:p>
            <a:endParaRPr lang="en-GB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the values are experienced by and relevant to staff/ parents/ </a:t>
            </a:r>
            <a:r>
              <a:rPr lang="en-GB" dirty="0" err="1" smtClean="0"/>
              <a:t>YP</a:t>
            </a:r>
            <a:r>
              <a:rPr lang="en-GB" dirty="0" smtClean="0"/>
              <a:t>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err="1" smtClean="0"/>
              <a:t>HWB</a:t>
            </a:r>
            <a:r>
              <a:rPr lang="en-GB" dirty="0" smtClean="0"/>
              <a:t> key NIF driver for change – whole school delivery well planned and led?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Voice of </a:t>
            </a:r>
            <a:r>
              <a:rPr lang="en-GB" dirty="0" err="1" smtClean="0"/>
              <a:t>YP</a:t>
            </a:r>
            <a:r>
              <a:rPr lang="en-GB" dirty="0" smtClean="0"/>
              <a:t> in relation to wellbeing included in planning for change?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All staff aware of aspects of wellbeing requiring change and their role in this.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Self evaluation activities with a focus on </a:t>
            </a:r>
            <a:r>
              <a:rPr lang="en-GB" dirty="0" err="1" smtClean="0"/>
              <a:t>HWB</a:t>
            </a:r>
            <a:r>
              <a:rPr lang="en-GB" dirty="0" smtClean="0"/>
              <a:t> leading to changes.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School Improvement Plan reflects changes needed in </a:t>
            </a:r>
            <a:r>
              <a:rPr lang="en-GB" dirty="0" err="1" smtClean="0"/>
              <a:t>HWB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35336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</a:t>
            </a:r>
            <a:r>
              <a:rPr lang="en-GB" dirty="0" err="1" smtClean="0"/>
              <a:t>HWB</a:t>
            </a:r>
            <a:r>
              <a:rPr lang="en-GB" dirty="0" smtClean="0"/>
              <a:t> in Learning ,Teaching and Assessment QI 2.3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Culture and relationships in classrooms. How </a:t>
            </a:r>
            <a:r>
              <a:rPr lang="en-GB" dirty="0" err="1" smtClean="0"/>
              <a:t>CYP</a:t>
            </a:r>
            <a:r>
              <a:rPr lang="en-GB" dirty="0" smtClean="0"/>
              <a:t> are treated. Respect/ inclusion.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Skills of teacher to engage and support, especially challenging and vulnerable </a:t>
            </a:r>
            <a:r>
              <a:rPr lang="en-GB" dirty="0" err="1" smtClean="0"/>
              <a:t>CYP</a:t>
            </a:r>
            <a:r>
              <a:rPr lang="en-GB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Support for staff at all levels, kindness, respect, listened to, valued.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err="1" smtClean="0"/>
              <a:t>CYP</a:t>
            </a:r>
            <a:r>
              <a:rPr lang="en-GB" dirty="0" smtClean="0"/>
              <a:t> know about their health and wellbeing and can begin to assess what needs to improve.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There is progression in curricular plans in nutrition / food/ health through </a:t>
            </a:r>
            <a:r>
              <a:rPr lang="en-GB" dirty="0" err="1" smtClean="0"/>
              <a:t>BGE</a:t>
            </a:r>
            <a:r>
              <a:rPr lang="en-GB" dirty="0" smtClean="0"/>
              <a:t> and into </a:t>
            </a:r>
            <a:r>
              <a:rPr lang="en-GB" dirty="0" err="1" smtClean="0"/>
              <a:t>SP</a:t>
            </a:r>
            <a:endParaRPr lang="en-GB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err="1" smtClean="0"/>
              <a:t>CYP</a:t>
            </a:r>
            <a:r>
              <a:rPr lang="en-GB" dirty="0" smtClean="0"/>
              <a:t> can talk about their health and work with teachers to plan improvements.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err="1" smtClean="0"/>
              <a:t>CYP</a:t>
            </a:r>
            <a:r>
              <a:rPr lang="en-GB" dirty="0" smtClean="0"/>
              <a:t> facing additional challenge are well supported.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There should be no stigma attached to classes- for payments/ use of internet etc.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Parent views respected – even when they conflict with staff views (subject choices)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6948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</a:t>
            </a:r>
            <a:r>
              <a:rPr lang="en-GB" sz="2800" dirty="0" err="1" smtClean="0"/>
              <a:t>HWB</a:t>
            </a:r>
            <a:r>
              <a:rPr lang="en-GB" sz="2800" dirty="0" smtClean="0"/>
              <a:t> in Ensuring Wellbeing Equality and Inclusion QI 3.1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The impact of the school approaches to wellbeing. What difference is the school making?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do </a:t>
            </a:r>
            <a:r>
              <a:rPr lang="en-GB" dirty="0" err="1" smtClean="0"/>
              <a:t>CYP</a:t>
            </a:r>
            <a:r>
              <a:rPr lang="en-GB" dirty="0" smtClean="0"/>
              <a:t> talk about being included/ empowered /fairness / being listened to.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do staff feel about how they are valued and treated? Including </a:t>
            </a:r>
            <a:r>
              <a:rPr lang="en-GB" dirty="0" err="1" smtClean="0"/>
              <a:t>SLT</a:t>
            </a:r>
            <a:r>
              <a:rPr lang="en-GB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What is the style of communication with parents? formal / are there barriers?/ friendly?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are </a:t>
            </a:r>
            <a:r>
              <a:rPr lang="en-GB" dirty="0" err="1" smtClean="0"/>
              <a:t>CYP</a:t>
            </a:r>
            <a:r>
              <a:rPr lang="en-GB" dirty="0" smtClean="0"/>
              <a:t> with challenging behaviour treated by all?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are lower attaining </a:t>
            </a:r>
            <a:r>
              <a:rPr lang="en-GB" dirty="0" err="1" smtClean="0"/>
              <a:t>CYP</a:t>
            </a:r>
            <a:r>
              <a:rPr lang="en-GB" dirty="0" smtClean="0"/>
              <a:t> treated/ valued/ included?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How is health promoted across the school? Posters/ messages at assemblies/ sport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Children and young people in poverty – school trips/ prom/ charity days/ bias/ uniform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3407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</a:t>
            </a:r>
            <a:r>
              <a:rPr lang="en-GB" dirty="0" err="1" smtClean="0"/>
              <a:t>HWB</a:t>
            </a:r>
            <a:r>
              <a:rPr lang="en-GB" dirty="0" smtClean="0"/>
              <a:t> in Raising Attainment and Achievement QI 3.2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Continuous improvement in attainment within curriculum areas.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Progressive learning pathways lead to continuity in learning in food and health and in PE.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School using </a:t>
            </a:r>
            <a:r>
              <a:rPr lang="en-GB" dirty="0" err="1" smtClean="0"/>
              <a:t>HWB</a:t>
            </a:r>
            <a:r>
              <a:rPr lang="en-GB" dirty="0" smtClean="0"/>
              <a:t> Benchmarks – in HE, Technologies included.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Care in HE to raise the bar in learning for </a:t>
            </a:r>
            <a:r>
              <a:rPr lang="en-GB" dirty="0" err="1" smtClean="0"/>
              <a:t>S1</a:t>
            </a:r>
            <a:r>
              <a:rPr lang="en-GB" dirty="0"/>
              <a:t> </a:t>
            </a:r>
            <a:r>
              <a:rPr lang="en-GB" dirty="0" smtClean="0"/>
              <a:t>– expectation that almost all would start 3</a:t>
            </a:r>
            <a:r>
              <a:rPr lang="en-GB" baseline="30000" dirty="0" smtClean="0"/>
              <a:t>rd</a:t>
            </a:r>
            <a:r>
              <a:rPr lang="en-GB" dirty="0" smtClean="0"/>
              <a:t> level in </a:t>
            </a:r>
            <a:r>
              <a:rPr lang="en-GB" dirty="0" err="1" smtClean="0"/>
              <a:t>S1</a:t>
            </a:r>
            <a:r>
              <a:rPr lang="en-GB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Achievement should include every </a:t>
            </a:r>
            <a:r>
              <a:rPr lang="en-GB" dirty="0" err="1" smtClean="0"/>
              <a:t>YP</a:t>
            </a:r>
            <a:r>
              <a:rPr lang="en-GB" dirty="0" smtClean="0"/>
              <a:t>. How is achievement tracked, especially for vulnerable </a:t>
            </a:r>
            <a:r>
              <a:rPr lang="en-GB" dirty="0" err="1" smtClean="0"/>
              <a:t>YP</a:t>
            </a:r>
            <a:r>
              <a:rPr lang="en-GB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dirty="0" smtClean="0"/>
              <a:t>All </a:t>
            </a:r>
            <a:r>
              <a:rPr lang="en-GB" dirty="0" err="1" smtClean="0"/>
              <a:t>YP</a:t>
            </a:r>
            <a:r>
              <a:rPr lang="en-GB" dirty="0" smtClean="0"/>
              <a:t> achieve and attain well regardless of their background. Care experience </a:t>
            </a:r>
            <a:r>
              <a:rPr lang="en-GB" dirty="0" err="1" smtClean="0"/>
              <a:t>YP</a:t>
            </a:r>
            <a:r>
              <a:rPr lang="en-GB" dirty="0" smtClean="0"/>
              <a:t> are carefully supported and monitored.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035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Wicked Issues in </a:t>
            </a:r>
            <a:r>
              <a:rPr lang="en-GB" dirty="0" err="1" smtClean="0"/>
              <a:t>HWB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Framework is complex – who leads this?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Challenge to measure impact – tools to assist this.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Progression across all curriculum areas in </a:t>
            </a:r>
            <a:r>
              <a:rPr lang="en-GB" dirty="0" err="1" smtClean="0"/>
              <a:t>BGE</a:t>
            </a:r>
            <a:r>
              <a:rPr lang="en-GB" dirty="0" smtClean="0"/>
              <a:t> – how well developed are they?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Health is complex – context of families needs to be integral.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Community context of health and diet must be central. Shops/ Surgeries/ Library/ community halls/ Churches ….consistent messages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Leadership of Home Economics – staff shortages.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Links with associated primaries vital.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GB" dirty="0" smtClean="0"/>
              <a:t>Home Economics curriculum rationale.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58938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4779" y="5448993"/>
            <a:ext cx="7315200" cy="566738"/>
          </a:xfrm>
        </p:spPr>
        <p:txBody>
          <a:bodyPr/>
          <a:lstStyle/>
          <a:p>
            <a:pPr algn="ctr"/>
            <a:r>
              <a:rPr lang="en-GB" dirty="0" smtClean="0"/>
              <a:t>		</a:t>
            </a:r>
            <a:br>
              <a:rPr lang="en-GB" dirty="0" smtClean="0"/>
            </a:br>
            <a:r>
              <a:rPr lang="en-GB" dirty="0" smtClean="0"/>
              <a:t>The role of teachers is critical.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1"/>
          <a:stretch/>
        </p:blipFill>
        <p:spPr>
          <a:xfrm>
            <a:off x="2850225" y="166254"/>
            <a:ext cx="5304559" cy="5475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5304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3768" y="1916499"/>
            <a:ext cx="10827033" cy="3039180"/>
          </a:xfrm>
        </p:spPr>
        <p:txBody>
          <a:bodyPr/>
          <a:lstStyle/>
          <a:p>
            <a:pPr algn="ctr"/>
            <a:r>
              <a:rPr lang="en-GB" sz="3200" dirty="0" smtClean="0"/>
              <a:t>Thank you</a:t>
            </a:r>
          </a:p>
          <a:p>
            <a:pPr algn="ctr"/>
            <a:r>
              <a:rPr lang="en-GB" sz="3200" dirty="0" smtClean="0"/>
              <a:t>Ann Floyd.</a:t>
            </a:r>
            <a:endParaRPr lang="en-GB" sz="3200" dirty="0"/>
          </a:p>
        </p:txBody>
      </p:sp>
      <p:pic>
        <p:nvPicPr>
          <p:cNvPr id="4" name="Picture 3" descr="ES_alllogos_colour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53" t="15093" r="10209" b="27991"/>
          <a:stretch/>
        </p:blipFill>
        <p:spPr>
          <a:xfrm>
            <a:off x="546913" y="398639"/>
            <a:ext cx="2604792" cy="1131025"/>
          </a:xfrm>
          <a:prstGeom prst="rect">
            <a:avLst/>
          </a:prstGeom>
        </p:spPr>
      </p:pic>
      <p:pic>
        <p:nvPicPr>
          <p:cNvPr id="7" name="Picture 6" descr="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2516"/>
            <a:ext cx="12209380" cy="3105484"/>
          </a:xfrm>
          <a:prstGeom prst="rect">
            <a:avLst/>
          </a:prstGeom>
        </p:spPr>
      </p:pic>
      <p:sp>
        <p:nvSpPr>
          <p:cNvPr id="5" name="Text Box 8"/>
          <p:cNvSpPr txBox="1"/>
          <p:nvPr/>
        </p:nvSpPr>
        <p:spPr>
          <a:xfrm>
            <a:off x="7162800" y="6057900"/>
            <a:ext cx="5029200" cy="8001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259715" algn="r">
              <a:spcAft>
                <a:spcPts val="0"/>
              </a:spcAft>
              <a:tabLst>
                <a:tab pos="3330575" algn="l"/>
              </a:tabLst>
            </a:pPr>
            <a:r>
              <a:rPr lang="en-GB" sz="1400" dirty="0">
                <a:solidFill>
                  <a:srgbClr val="FFFFFF"/>
                </a:solidFill>
                <a:effectLst/>
                <a:latin typeface="Arial Bold"/>
                <a:ea typeface="ＭＳ 明朝"/>
                <a:cs typeface="Times New Roman"/>
              </a:rPr>
              <a:t>For Scotland's learners, with Scotland's educators</a:t>
            </a:r>
            <a:endParaRPr lang="en-GB" sz="1200" dirty="0">
              <a:solidFill>
                <a:srgbClr val="595959"/>
              </a:solidFill>
              <a:effectLst/>
              <a:latin typeface="Arial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9907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ES_alllogos_colour-0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1" t="16807" r="10529" b="28484"/>
          <a:stretch/>
        </p:blipFill>
        <p:spPr>
          <a:xfrm>
            <a:off x="658157" y="528429"/>
            <a:ext cx="3392718" cy="142866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66532" y="2289451"/>
            <a:ext cx="106332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 smtClean="0">
                <a:solidFill>
                  <a:srgbClr val="00ABB5"/>
                </a:solidFill>
              </a:rPr>
              <a:t>British Nutrition Foundation – National Conference</a:t>
            </a:r>
          </a:p>
          <a:p>
            <a:r>
              <a:rPr lang="en-GB" sz="3600" dirty="0" smtClean="0">
                <a:solidFill>
                  <a:srgbClr val="00ABB5"/>
                </a:solidFill>
              </a:rPr>
              <a:t> </a:t>
            </a:r>
            <a:r>
              <a:rPr lang="en-GB" sz="2400" dirty="0" smtClean="0">
                <a:solidFill>
                  <a:srgbClr val="00ABB5"/>
                </a:solidFill>
              </a:rPr>
              <a:t>Ann Floyd, HM Inspector.</a:t>
            </a:r>
            <a:endParaRPr lang="en-US" sz="2400" dirty="0"/>
          </a:p>
        </p:txBody>
      </p:sp>
      <p:pic>
        <p:nvPicPr>
          <p:cNvPr id="12" name="Picture 11" descr="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52516"/>
            <a:ext cx="12209380" cy="3105484"/>
          </a:xfrm>
          <a:prstGeom prst="rect">
            <a:avLst/>
          </a:prstGeom>
        </p:spPr>
      </p:pic>
      <p:sp>
        <p:nvSpPr>
          <p:cNvPr id="6" name="Text Box 8"/>
          <p:cNvSpPr txBox="1"/>
          <p:nvPr/>
        </p:nvSpPr>
        <p:spPr>
          <a:xfrm>
            <a:off x="7162800" y="6057900"/>
            <a:ext cx="5029200" cy="800100"/>
          </a:xfrm>
          <a:prstGeom prst="rect">
            <a:avLst/>
          </a:prstGeom>
          <a:noFill/>
          <a:ln>
            <a:noFill/>
          </a:ln>
          <a:effectLst/>
          <a:extLst>
            <a:ext uri="{C572A759-6A51-4108-AA02-DFA0A04FC94B}">
              <ma14:wrappingTextBoxFlag xmlns="" xmlns:ma14="http://schemas.microsoft.com/office/mac/drawingml/2011/main"/>
            </a:ext>
          </a:ex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R="259715" algn="r">
              <a:spcAft>
                <a:spcPts val="0"/>
              </a:spcAft>
              <a:tabLst>
                <a:tab pos="3330575" algn="l"/>
              </a:tabLst>
            </a:pPr>
            <a:r>
              <a:rPr lang="en-GB" sz="1400" dirty="0">
                <a:solidFill>
                  <a:srgbClr val="FFFFFF"/>
                </a:solidFill>
                <a:effectLst/>
                <a:latin typeface="Arial Bold"/>
                <a:ea typeface="ＭＳ 明朝"/>
                <a:cs typeface="Times New Roman"/>
              </a:rPr>
              <a:t>For Scotland's learners, with Scotland's educators</a:t>
            </a:r>
            <a:endParaRPr lang="en-GB" sz="1200" dirty="0">
              <a:solidFill>
                <a:srgbClr val="595959"/>
              </a:solidFill>
              <a:effectLst/>
              <a:latin typeface="Arial"/>
              <a:ea typeface="ＭＳ 明朝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17420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801" y="525849"/>
            <a:ext cx="11049507" cy="782320"/>
          </a:xfrm>
        </p:spPr>
        <p:txBody>
          <a:bodyPr/>
          <a:lstStyle/>
          <a:p>
            <a:r>
              <a:rPr lang="en-GB" dirty="0" smtClean="0">
                <a:solidFill>
                  <a:srgbClr val="00ABB5"/>
                </a:solidFill>
              </a:rPr>
              <a:t>      A whole school approach to health and wellbeing.</a:t>
            </a:r>
            <a:endParaRPr lang="en-GB" dirty="0">
              <a:solidFill>
                <a:srgbClr val="00ABB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9510" y="1507437"/>
            <a:ext cx="10521292" cy="3498739"/>
          </a:xfrm>
        </p:spPr>
        <p:txBody>
          <a:bodyPr/>
          <a:lstStyle/>
          <a:p>
            <a:pPr marL="457200" indent="-457200">
              <a:buClr>
                <a:srgbClr val="00ABB5"/>
              </a:buClr>
              <a:buAutoNum type="arabicPeriod"/>
            </a:pPr>
            <a:r>
              <a:rPr lang="en-GB" b="1" dirty="0"/>
              <a:t>H</a:t>
            </a:r>
            <a:r>
              <a:rPr lang="en-GB" b="1" dirty="0" smtClean="0"/>
              <a:t>ealth and wellbeing across the school.</a:t>
            </a:r>
          </a:p>
          <a:p>
            <a:pPr marL="457200" indent="-457200">
              <a:buClr>
                <a:srgbClr val="00ABB5"/>
              </a:buClr>
              <a:buAutoNum type="arabicPeriod"/>
            </a:pPr>
            <a:r>
              <a:rPr lang="en-GB" b="1" dirty="0" smtClean="0"/>
              <a:t>The links between the ‘responsibilities of all’ and the curriculum.</a:t>
            </a:r>
          </a:p>
          <a:p>
            <a:pPr marL="457200" indent="-457200">
              <a:buClr>
                <a:srgbClr val="00ABB5"/>
              </a:buClr>
              <a:buAutoNum type="arabicPeriod"/>
            </a:pPr>
            <a:r>
              <a:rPr lang="en-GB" b="1" dirty="0" smtClean="0"/>
              <a:t>The role of Home Economics in relation to other subjects.</a:t>
            </a:r>
          </a:p>
          <a:p>
            <a:pPr marL="457200" indent="-457200">
              <a:buClr>
                <a:srgbClr val="00ABB5"/>
              </a:buClr>
              <a:buAutoNum type="arabicPeriod"/>
            </a:pPr>
            <a:r>
              <a:rPr lang="en-GB" b="1" dirty="0" smtClean="0"/>
              <a:t>Links within How Good is Our </a:t>
            </a:r>
            <a:r>
              <a:rPr lang="en-GB" b="1" dirty="0" err="1" smtClean="0"/>
              <a:t>School?4</a:t>
            </a:r>
            <a:r>
              <a:rPr lang="en-GB" b="1" dirty="0" smtClean="0"/>
              <a:t>.</a:t>
            </a:r>
          </a:p>
          <a:p>
            <a:pPr marL="457200" indent="-457200">
              <a:buClr>
                <a:srgbClr val="00ABB5"/>
              </a:buClr>
              <a:buAutoNum type="arabicPeriod"/>
            </a:pPr>
            <a:r>
              <a:rPr lang="en-GB" b="1" dirty="0" smtClean="0"/>
              <a:t>Wicked Issues</a:t>
            </a:r>
            <a:endParaRPr lang="en-GB" b="1" dirty="0"/>
          </a:p>
          <a:p>
            <a:pPr>
              <a:buClr>
                <a:srgbClr val="00ABB5"/>
              </a:buClr>
            </a:pPr>
            <a:endParaRPr lang="en-GB" b="1" dirty="0" smtClean="0"/>
          </a:p>
          <a:p>
            <a:pPr>
              <a:buClr>
                <a:srgbClr val="00ABB5"/>
              </a:buClr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258825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85800" y="660446"/>
            <a:ext cx="10836972" cy="711200"/>
          </a:xfrm>
        </p:spPr>
        <p:txBody>
          <a:bodyPr/>
          <a:lstStyle/>
          <a:p>
            <a:r>
              <a:rPr lang="en-GB" dirty="0" smtClean="0"/>
              <a:t>       Health and also Wellbeing - A National concern.</a:t>
            </a:r>
            <a:br>
              <a:rPr lang="en-GB" dirty="0" smtClean="0"/>
            </a:br>
            <a:r>
              <a:rPr lang="en-GB" dirty="0" smtClean="0"/>
              <a:t>     </a:t>
            </a:r>
            <a:r>
              <a:rPr lang="en-GB" sz="2400" dirty="0" smtClean="0"/>
              <a:t>The central role of education requires coordination in schools.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194560"/>
            <a:ext cx="10817923" cy="3395028"/>
          </a:xfrm>
        </p:spPr>
        <p:txBody>
          <a:bodyPr/>
          <a:lstStyle/>
          <a:p>
            <a:endParaRPr lang="en-GB" dirty="0" smtClean="0"/>
          </a:p>
          <a:p>
            <a:r>
              <a:rPr lang="en-GB" sz="2400" dirty="0" smtClean="0"/>
              <a:t>           Main routes of delivery – The curriculum: Wellbeing Indicators.</a:t>
            </a:r>
          </a:p>
          <a:p>
            <a:endParaRPr lang="en-GB" sz="2400" dirty="0"/>
          </a:p>
          <a:p>
            <a:r>
              <a:rPr lang="en-GB" sz="2400" dirty="0" smtClean="0"/>
              <a:t>	Home Economics -      Food and Health</a:t>
            </a:r>
          </a:p>
          <a:p>
            <a:r>
              <a:rPr lang="en-GB" sz="2400" dirty="0"/>
              <a:t>	</a:t>
            </a:r>
            <a:r>
              <a:rPr lang="en-GB" sz="2400" dirty="0" smtClean="0"/>
              <a:t>Physical Education –   Physical activity and sport</a:t>
            </a:r>
          </a:p>
          <a:p>
            <a:r>
              <a:rPr lang="en-GB" sz="2400" dirty="0">
                <a:ea typeface="+mn-ea"/>
              </a:rPr>
              <a:t>	</a:t>
            </a:r>
            <a:r>
              <a:rPr lang="en-GB" sz="2400" dirty="0" smtClean="0">
                <a:ea typeface="+mn-ea"/>
              </a:rPr>
              <a:t>Wellbeing </a:t>
            </a:r>
            <a:r>
              <a:rPr lang="en-GB" sz="2400" dirty="0">
                <a:ea typeface="+mn-ea"/>
              </a:rPr>
              <a:t>Indicators – </a:t>
            </a:r>
            <a:r>
              <a:rPr lang="en-GB" sz="2400" dirty="0" smtClean="0"/>
              <a:t>PSE/ Assemblies.</a:t>
            </a:r>
            <a:endParaRPr lang="en-GB" sz="2400" dirty="0">
              <a:ea typeface="+mn-ea"/>
            </a:endParaRPr>
          </a:p>
          <a:p>
            <a:pPr lvl="3" indent="0">
              <a:buNone/>
            </a:pPr>
            <a:endParaRPr lang="en-GB" sz="24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56604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Health and Wellbeing in the </a:t>
            </a:r>
            <a:r>
              <a:rPr lang="en-GB" dirty="0" err="1" smtClean="0"/>
              <a:t>BGE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Home Economics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dirty="0" err="1" smtClean="0"/>
              <a:t>BGE</a:t>
            </a:r>
            <a:endParaRPr lang="en-GB" dirty="0"/>
          </a:p>
          <a:p>
            <a:r>
              <a:rPr lang="en-GB" dirty="0" smtClean="0"/>
              <a:t>Close look at experiences and outcomes and benchmarks.</a:t>
            </a:r>
          </a:p>
          <a:p>
            <a:endParaRPr lang="en-GB" dirty="0"/>
          </a:p>
          <a:p>
            <a:r>
              <a:rPr lang="en-GB" dirty="0" smtClean="0"/>
              <a:t>Primary school links – building on prior learning.</a:t>
            </a:r>
          </a:p>
          <a:p>
            <a:endParaRPr lang="en-GB" dirty="0" smtClean="0"/>
          </a:p>
          <a:p>
            <a:r>
              <a:rPr lang="en-GB" dirty="0" smtClean="0"/>
              <a:t>Care when teaching nutrition – at what stage do we introduce nutrients as opposed to food groups?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Physical Education/ PSE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dirty="0" err="1" smtClean="0"/>
              <a:t>BGE</a:t>
            </a:r>
            <a:endParaRPr lang="en-GB" dirty="0" smtClean="0"/>
          </a:p>
          <a:p>
            <a:r>
              <a:rPr lang="en-GB" dirty="0" smtClean="0"/>
              <a:t>Links between topics and overlap across subjects: HE is central.</a:t>
            </a:r>
          </a:p>
          <a:p>
            <a:endParaRPr lang="en-GB" dirty="0" smtClean="0"/>
          </a:p>
          <a:p>
            <a:r>
              <a:rPr lang="en-GB" dirty="0" smtClean="0"/>
              <a:t>Role of physical health linked to food.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Consistency of language/ messages/ staff professional dialogue.</a:t>
            </a:r>
          </a:p>
        </p:txBody>
      </p:sp>
    </p:spTree>
    <p:extLst>
      <p:ext uri="{BB962C8B-B14F-4D97-AF65-F5344CB8AC3E}">
        <p14:creationId xmlns:p14="http://schemas.microsoft.com/office/powerpoint/2010/main" val="2252356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   Health and wellbeing in senior phase curriculum.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Home Economics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Curriculum Rationale – central purpose of all learning, teaching and assessment?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Links between health, nutrition and senior phase options.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Balance in learner pathways.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Narrowing pathways- skills versus health? Cake Craft?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  PSE / Health/ Tutor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Specialist delivery/ leadership?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Use of </a:t>
            </a:r>
            <a:r>
              <a:rPr lang="en-GB" dirty="0" err="1" smtClean="0"/>
              <a:t>Es</a:t>
            </a:r>
            <a:r>
              <a:rPr lang="en-GB" dirty="0" smtClean="0"/>
              <a:t> and </a:t>
            </a:r>
            <a:r>
              <a:rPr lang="en-GB" dirty="0" err="1" smtClean="0"/>
              <a:t>Os</a:t>
            </a:r>
            <a:r>
              <a:rPr lang="en-GB" dirty="0" smtClean="0"/>
              <a:t> to plan progression in PSE?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Learner participation and choice.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School context critical – </a:t>
            </a:r>
            <a:r>
              <a:rPr lang="en-GB" dirty="0" err="1" smtClean="0"/>
              <a:t>MESP</a:t>
            </a:r>
            <a:r>
              <a:rPr lang="en-GB" dirty="0" smtClean="0"/>
              <a:t> health.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GB" dirty="0" smtClean="0"/>
              <a:t>Delivery based on integrity and nuance.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5077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Wellbeing…. Integral to every aspect of a school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sz="2400" dirty="0" smtClean="0"/>
              <a:t>-It is not posters on a wall</a:t>
            </a:r>
            <a:br>
              <a:rPr lang="en-GB" sz="2400" dirty="0" smtClean="0"/>
            </a:br>
            <a:r>
              <a:rPr lang="en-GB" sz="2400" dirty="0" smtClean="0"/>
              <a:t>-It is not delivery through assembly and it’s ‘done’</a:t>
            </a:r>
            <a:br>
              <a:rPr lang="en-GB" sz="2400" dirty="0" smtClean="0"/>
            </a:br>
            <a:r>
              <a:rPr lang="en-GB" sz="2400" dirty="0" smtClean="0"/>
              <a:t>-It is not one day a year and then it’s ‘done’</a:t>
            </a:r>
            <a:br>
              <a:rPr lang="en-GB" sz="2400" dirty="0" smtClean="0"/>
            </a:br>
            <a:r>
              <a:rPr lang="en-GB" sz="2400" dirty="0" smtClean="0"/>
              <a:t>-It is not a review of indicators in pupil planning documents.</a:t>
            </a:r>
            <a:br>
              <a:rPr lang="en-GB" sz="2400" dirty="0" smtClean="0"/>
            </a:br>
            <a:r>
              <a:rPr lang="en-GB" sz="2400" dirty="0" smtClean="0"/>
              <a:t>-It is not separate to the school values and vision.</a:t>
            </a:r>
            <a:br>
              <a:rPr lang="en-GB" sz="2400" dirty="0" smtClean="0"/>
            </a:br>
            <a:r>
              <a:rPr lang="en-GB" sz="2400" dirty="0" smtClean="0"/>
              <a:t>-It is not separate to the learning and teaching in every class.</a:t>
            </a:r>
            <a:br>
              <a:rPr lang="en-GB" sz="2400" dirty="0" smtClean="0"/>
            </a:br>
            <a:r>
              <a:rPr lang="en-GB" sz="2400" dirty="0" smtClean="0"/>
              <a:t>-It is not about nurture rooms.</a:t>
            </a:r>
            <a:br>
              <a:rPr lang="en-GB" sz="2400" dirty="0" smtClean="0"/>
            </a:br>
            <a:r>
              <a:rPr lang="en-GB" sz="2400" dirty="0"/>
              <a:t/>
            </a:r>
            <a:br>
              <a:rPr lang="en-GB" sz="2400" dirty="0"/>
            </a:br>
            <a:r>
              <a:rPr lang="en-GB" sz="2400" dirty="0" smtClean="0"/>
              <a:t>WELLBEING IS ABOUT ALL OF THESE AND SHOULD UNDERPIN EVERYTHING.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223347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                 Health and Wellbeing is complex. </a:t>
            </a:r>
            <a:br>
              <a:rPr lang="en-GB" dirty="0" smtClean="0"/>
            </a:br>
            <a:r>
              <a:rPr lang="en-GB" dirty="0"/>
              <a:t> </a:t>
            </a:r>
            <a:r>
              <a:rPr lang="en-GB" dirty="0" smtClean="0"/>
              <a:t> Delivery at whole school level needs a clear framework.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GB" dirty="0" smtClean="0"/>
          </a:p>
          <a:p>
            <a:pPr algn="ctr"/>
            <a:endParaRPr lang="en-GB" dirty="0"/>
          </a:p>
          <a:p>
            <a:pPr algn="ctr"/>
            <a:r>
              <a:rPr lang="en-GB" dirty="0" smtClean="0"/>
              <a:t>Senior leaders – Local Authority</a:t>
            </a:r>
          </a:p>
          <a:p>
            <a:pPr algn="ctr"/>
            <a:r>
              <a:rPr lang="en-GB" dirty="0" smtClean="0"/>
              <a:t>Middle leaders – Support staff – Partners – Class teachers – Canteen staff</a:t>
            </a:r>
          </a:p>
          <a:p>
            <a:pPr algn="ctr"/>
            <a:r>
              <a:rPr lang="en-GB" dirty="0" smtClean="0"/>
              <a:t>Parents – Young People </a:t>
            </a:r>
          </a:p>
          <a:p>
            <a:pPr algn="ctr"/>
            <a:r>
              <a:rPr lang="en-GB" dirty="0" smtClean="0"/>
              <a:t>Home Economics – PE – (Science) - PSE – Assemblies- Pupil Support</a:t>
            </a:r>
          </a:p>
          <a:p>
            <a:pPr algn="ctr"/>
            <a:r>
              <a:rPr lang="en-GB" dirty="0" smtClean="0"/>
              <a:t>Health and Wellbeing </a:t>
            </a:r>
            <a:r>
              <a:rPr lang="en-GB" dirty="0" err="1" smtClean="0"/>
              <a:t>Es</a:t>
            </a:r>
            <a:r>
              <a:rPr lang="en-GB" dirty="0" smtClean="0"/>
              <a:t> and </a:t>
            </a:r>
            <a:r>
              <a:rPr lang="en-GB" dirty="0" err="1" smtClean="0"/>
              <a:t>Os</a:t>
            </a:r>
            <a:endParaRPr lang="en-GB" dirty="0" smtClean="0"/>
          </a:p>
          <a:p>
            <a:pPr algn="ctr"/>
            <a:r>
              <a:rPr lang="en-GB" dirty="0" smtClean="0"/>
              <a:t>Wellbeing Indicators</a:t>
            </a:r>
          </a:p>
          <a:p>
            <a:pPr algn="ctr"/>
            <a:r>
              <a:rPr lang="en-GB" dirty="0" smtClean="0"/>
              <a:t>Responsibilities of All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3892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  Wellbeing Indicators should..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Be rooted in the school values / behaviours/ relationships / respect.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Be evidenced in how parents are included / valued/ given time / listened 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Be reflected in the school approach to challenging behaviour / the award system/ rewards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Focus on fairness.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Identify and remove unconscious biases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Be about tackling </a:t>
            </a:r>
            <a:r>
              <a:rPr lang="en-GB" dirty="0"/>
              <a:t>d</a:t>
            </a:r>
            <a:r>
              <a:rPr lang="en-GB" dirty="0" smtClean="0"/>
              <a:t>iscrimination / promoting equality / supporting empathy/ tackling poverty.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Support staff wellbeing / feeling valued/ listened to / respected.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Tackle bullying- the impact on ongoing low level bullying – staff alertness to this.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Ensure young people are never humiliated/ shouted at/ ignored /marginalised.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04094566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template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C8A5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009BAA"/>
        </a:accent1>
        <a:accent2>
          <a:srgbClr val="B2D235"/>
        </a:accent2>
        <a:accent3>
          <a:srgbClr val="FFFFFF"/>
        </a:accent3>
        <a:accent4>
          <a:srgbClr val="DADADA"/>
        </a:accent4>
        <a:accent5>
          <a:srgbClr val="AACBD2"/>
        </a:accent5>
        <a:accent6>
          <a:srgbClr val="A1BE2F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metadata xmlns="http://www.objective.com/ecm/document/metadata/53D26341A57B383EE0540010E0463CCA" version="1.0.0">
  <systemFields>
    <field name="Objective-Id">
      <value order="0">A21498026</value>
    </field>
    <field name="Objective-Title">
      <value order="0">ES PP Template</value>
    </field>
    <field name="Objective-Description">
      <value order="0"/>
    </field>
    <field name="Objective-CreationStamp">
      <value order="0">2018-07-03T15:47:18Z</value>
    </field>
    <field name="Objective-IsApproved">
      <value order="0">false</value>
    </field>
    <field name="Objective-IsPublished">
      <value order="0">false</value>
    </field>
    <field name="Objective-DatePublished">
      <value order="0"/>
    </field>
    <field name="Objective-ModificationStamp">
      <value order="0">2018-07-03T15:47:33Z</value>
    </field>
    <field name="Objective-Owner">
      <value order="0">Gore, Hazel H (Z612349)</value>
    </field>
    <field name="Objective-Path">
      <value order="0">Objective Global Folder:SG File Plan:Administration:Corporate strategy:Communications:General: Communications:Education Scotland: Communications: Branding and Templates: 2016-2021</value>
    </field>
    <field name="Objective-Parent">
      <value order="0">Education Scotland: Communications: Branding and Templates: 2016-2021</value>
    </field>
    <field name="Objective-State">
      <value order="0">Being Drafted</value>
    </field>
    <field name="Objective-VersionId">
      <value order="0">vA30249846</value>
    </field>
    <field name="Objective-Version">
      <value order="0">0.2</value>
    </field>
    <field name="Objective-VersionNumber">
      <value order="0">2</value>
    </field>
    <field name="Objective-VersionComment">
      <value order="0"/>
    </field>
    <field name="Objective-FileNumber">
      <value order="0">qA635530</value>
    </field>
    <field name="Objective-Classification">
      <value order="0">OFFICIAL</value>
    </field>
    <field name="Objective-Caveats">
      <value order="0">Caveat for access to SG Fileplan</value>
    </field>
  </systemFields>
  <catalogues>
    <catalogue name="Document Type Catalogue" type="type" ori="id:cA35">
      <field name="Objective-Connect Creator">
        <value order="0"/>
      </field>
      <field name="Objective-Date Received">
        <value order="0"/>
      </field>
      <field name="Objective-Date of Original">
        <value order="0"/>
      </field>
      <field name="Objective-SG Web Publication - Category">
        <value order="0"/>
      </field>
      <field name="Objective-SG Web Publication - Category 2 Classification">
        <value order="0"/>
      </field>
    </catalogue>
  </catalogues>
</metadat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CDC23D987C44B816AEEDA25B50CC4" ma:contentTypeVersion="0" ma:contentTypeDescription="Create a new document." ma:contentTypeScope="" ma:versionID="b6878043c1e9ea6bb1d8ccfc5647808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c96ba11fc0b0f11135d6dc28d8a2ff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E75B553-2AE0-4B0C-913C-4B15DEBD22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customXml/itemProps3.xml><?xml version="1.0" encoding="utf-8"?>
<ds:datastoreItem xmlns:ds="http://schemas.openxmlformats.org/officeDocument/2006/customXml" ds:itemID="{D7967039-C71A-4B84-9858-0728C216CC08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4F62884D-D5C0-450B-A88F-C4FBAB0CDE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 PP Template</Template>
  <TotalTime>4400</TotalTime>
  <Words>1004</Words>
  <Application>Microsoft Office PowerPoint</Application>
  <PresentationFormat>Widescreen</PresentationFormat>
  <Paragraphs>118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Arial Bold</vt:lpstr>
      <vt:lpstr>Calibri</vt:lpstr>
      <vt:lpstr>Lucida Grande</vt:lpstr>
      <vt:lpstr>ＭＳ 明朝</vt:lpstr>
      <vt:lpstr>Times New Roman</vt:lpstr>
      <vt:lpstr>Wingdings</vt:lpstr>
      <vt:lpstr>Powerpoint_template</vt:lpstr>
      <vt:lpstr>PowerPoint Presentation</vt:lpstr>
      <vt:lpstr>PowerPoint Presentation</vt:lpstr>
      <vt:lpstr>      A whole school approach to health and wellbeing.</vt:lpstr>
      <vt:lpstr>       Health and also Wellbeing - A National concern.      The central role of education requires coordination in schools.</vt:lpstr>
      <vt:lpstr>Health and Wellbeing in the BGE </vt:lpstr>
      <vt:lpstr>            Health and wellbeing in senior phase curriculum.</vt:lpstr>
      <vt:lpstr>                Wellbeing…. Integral to every aspect of a school  -It is not posters on a wall -It is not delivery through assembly and it’s ‘done’ -It is not one day a year and then it’s ‘done’ -It is not a review of indicators in pupil planning documents. -It is not separate to the school values and vision. -It is not separate to the learning and teaching in every class. -It is not about nurture rooms.  WELLBEING IS ABOUT ALL OF THESE AND SHOULD UNDERPIN EVERYTHING.</vt:lpstr>
      <vt:lpstr>                    Health and Wellbeing is complex.    Delivery at whole school level needs a clear framework.</vt:lpstr>
      <vt:lpstr>   Wellbeing Indicators should..</vt:lpstr>
      <vt:lpstr>           Health and Wellbeing in HGIOS?4</vt:lpstr>
      <vt:lpstr>    HWB in Learning ,Teaching and Assessment QI 2.3</vt:lpstr>
      <vt:lpstr>    HWB in Ensuring Wellbeing Equality and Inclusion QI 3.1</vt:lpstr>
      <vt:lpstr>    HWB in Raising Attainment and Achievement QI 3.2</vt:lpstr>
      <vt:lpstr>    Wicked Issues in HWB</vt:lpstr>
      <vt:lpstr>   The role of teachers is critical. </vt:lpstr>
      <vt:lpstr>PowerPoint Presentation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Duffy F (Frances)</dc:creator>
  <cp:lastModifiedBy>Alex White</cp:lastModifiedBy>
  <cp:revision>113</cp:revision>
  <cp:lastPrinted>2019-11-01T10:32:23Z</cp:lastPrinted>
  <dcterms:created xsi:type="dcterms:W3CDTF">2019-10-07T05:50:01Z</dcterms:created>
  <dcterms:modified xsi:type="dcterms:W3CDTF">2019-11-18T09:11:31Z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0x01010079FCDC23D987C44B816AEEDA25B50CC4</vt:lpwstr>
  </property>
  <property fmtid="{D5CDD505-2E9C-101B-9397-08002B2CF9AE}" pid="3" name="_dlc_DocIdItemGuid">
    <vt:lpwstr>c74d0d01-22fa-4460-a599-e806a271597e</vt:lpwstr>
  </property>
  <property fmtid="{D5CDD505-2E9C-101B-9397-08002B2CF9AE}" pid="4" name="Objective-Id">
    <vt:lpwstr>A21498026</vt:lpwstr>
  </property>
  <property fmtid="{D5CDD505-2E9C-101B-9397-08002B2CF9AE}" pid="5" name="Objective-Title">
    <vt:lpwstr>ES PP Template</vt:lpwstr>
  </property>
  <property fmtid="{D5CDD505-2E9C-101B-9397-08002B2CF9AE}" pid="6" name="Objective-Description">
    <vt:lpwstr/>
  </property>
  <property fmtid="{D5CDD505-2E9C-101B-9397-08002B2CF9AE}" pid="7" name="Objective-CreationStamp">
    <vt:filetime>2018-07-03T15:47:23Z</vt:filetime>
  </property>
  <property fmtid="{D5CDD505-2E9C-101B-9397-08002B2CF9AE}" pid="8" name="Objective-IsApproved">
    <vt:bool>false</vt:bool>
  </property>
  <property fmtid="{D5CDD505-2E9C-101B-9397-08002B2CF9AE}" pid="9" name="Objective-IsPublished">
    <vt:bool>false</vt:bool>
  </property>
  <property fmtid="{D5CDD505-2E9C-101B-9397-08002B2CF9AE}" pid="10" name="Objective-DatePublished">
    <vt:lpwstr/>
  </property>
  <property fmtid="{D5CDD505-2E9C-101B-9397-08002B2CF9AE}" pid="11" name="Objective-ModificationStamp">
    <vt:filetime>2018-07-18T13:20:05Z</vt:filetime>
  </property>
  <property fmtid="{D5CDD505-2E9C-101B-9397-08002B2CF9AE}" pid="12" name="Objective-Owner">
    <vt:lpwstr>Gore, Hazel H (Z612349)</vt:lpwstr>
  </property>
  <property fmtid="{D5CDD505-2E9C-101B-9397-08002B2CF9AE}" pid="13" name="Objective-Path">
    <vt:lpwstr>Objective Global Folder:SG File Plan:Administration:Corporate strategy:Communications:General: Communications:Education Scotland: Communications: Branding and Templates: 2016-2021:</vt:lpwstr>
  </property>
  <property fmtid="{D5CDD505-2E9C-101B-9397-08002B2CF9AE}" pid="14" name="Objective-Parent">
    <vt:lpwstr>Education Scotland: Communications: Branding and Templates: 2016-2021</vt:lpwstr>
  </property>
  <property fmtid="{D5CDD505-2E9C-101B-9397-08002B2CF9AE}" pid="15" name="Objective-State">
    <vt:lpwstr>Being Drafted</vt:lpwstr>
  </property>
  <property fmtid="{D5CDD505-2E9C-101B-9397-08002B2CF9AE}" pid="16" name="Objective-VersionId">
    <vt:lpwstr>vA30249846</vt:lpwstr>
  </property>
  <property fmtid="{D5CDD505-2E9C-101B-9397-08002B2CF9AE}" pid="17" name="Objective-Version">
    <vt:lpwstr>0.2</vt:lpwstr>
  </property>
  <property fmtid="{D5CDD505-2E9C-101B-9397-08002B2CF9AE}" pid="18" name="Objective-VersionNumber">
    <vt:r8>2</vt:r8>
  </property>
  <property fmtid="{D5CDD505-2E9C-101B-9397-08002B2CF9AE}" pid="19" name="Objective-VersionComment">
    <vt:lpwstr>Version 2</vt:lpwstr>
  </property>
  <property fmtid="{D5CDD505-2E9C-101B-9397-08002B2CF9AE}" pid="20" name="Objective-FileNumber">
    <vt:lpwstr/>
  </property>
  <property fmtid="{D5CDD505-2E9C-101B-9397-08002B2CF9AE}" pid="21" name="Objective-Classification">
    <vt:lpwstr>[Inherited - OFFICIAL]</vt:lpwstr>
  </property>
  <property fmtid="{D5CDD505-2E9C-101B-9397-08002B2CF9AE}" pid="22" name="Objective-Caveats">
    <vt:lpwstr/>
  </property>
  <property fmtid="{D5CDD505-2E9C-101B-9397-08002B2CF9AE}" pid="23" name="Objective-Connect Creator">
    <vt:lpwstr/>
  </property>
  <property fmtid="{D5CDD505-2E9C-101B-9397-08002B2CF9AE}" pid="24" name="Objective-Date Received">
    <vt:lpwstr/>
  </property>
  <property fmtid="{D5CDD505-2E9C-101B-9397-08002B2CF9AE}" pid="25" name="Objective-Date of Original">
    <vt:lpwstr/>
  </property>
  <property fmtid="{D5CDD505-2E9C-101B-9397-08002B2CF9AE}" pid="26" name="Objective-SG Web Publication - Category">
    <vt:lpwstr/>
  </property>
  <property fmtid="{D5CDD505-2E9C-101B-9397-08002B2CF9AE}" pid="27" name="Objective-SG Web Publication - Category 2 Classification">
    <vt:lpwstr/>
  </property>
  <property fmtid="{D5CDD505-2E9C-101B-9397-08002B2CF9AE}" pid="28" name="Objective-Comment">
    <vt:lpwstr/>
  </property>
  <property fmtid="{D5CDD505-2E9C-101B-9397-08002B2CF9AE}" pid="29" name="Objective-Date of Original [system]">
    <vt:lpwstr/>
  </property>
  <property fmtid="{D5CDD505-2E9C-101B-9397-08002B2CF9AE}" pid="30" name="Objective-Date Received [system]">
    <vt:lpwstr/>
  </property>
  <property fmtid="{D5CDD505-2E9C-101B-9397-08002B2CF9AE}" pid="31" name="Objective-SG Web Publication - Category [system]">
    <vt:lpwstr/>
  </property>
  <property fmtid="{D5CDD505-2E9C-101B-9397-08002B2CF9AE}" pid="32" name="Objective-SG Web Publication - Category 2 Classification [system]">
    <vt:lpwstr/>
  </property>
  <property fmtid="{D5CDD505-2E9C-101B-9397-08002B2CF9AE}" pid="33" name="Objective-Connect Creator [system]">
    <vt:lpwstr/>
  </property>
</Properties>
</file>