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703" r:id="rId5"/>
    <p:sldMasterId id="2147483772" r:id="rId6"/>
    <p:sldMasterId id="2147483783" r:id="rId7"/>
    <p:sldMasterId id="2147483795" r:id="rId8"/>
  </p:sldMasterIdLst>
  <p:notesMasterIdLst>
    <p:notesMasterId r:id="rId29"/>
  </p:notesMasterIdLst>
  <p:handoutMasterIdLst>
    <p:handoutMasterId r:id="rId30"/>
  </p:handoutMasterIdLst>
  <p:sldIdLst>
    <p:sldId id="502" r:id="rId9"/>
    <p:sldId id="521" r:id="rId10"/>
    <p:sldId id="482" r:id="rId11"/>
    <p:sldId id="505" r:id="rId12"/>
    <p:sldId id="506" r:id="rId13"/>
    <p:sldId id="530" r:id="rId14"/>
    <p:sldId id="523" r:id="rId15"/>
    <p:sldId id="519" r:id="rId16"/>
    <p:sldId id="536" r:id="rId17"/>
    <p:sldId id="535" r:id="rId18"/>
    <p:sldId id="546" r:id="rId19"/>
    <p:sldId id="549" r:id="rId20"/>
    <p:sldId id="544" r:id="rId21"/>
    <p:sldId id="548" r:id="rId22"/>
    <p:sldId id="545" r:id="rId23"/>
    <p:sldId id="543" r:id="rId24"/>
    <p:sldId id="529" r:id="rId25"/>
    <p:sldId id="510" r:id="rId26"/>
    <p:sldId id="511" r:id="rId27"/>
    <p:sldId id="547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 Slides" id="{8AAAA7D6-4A9E-294B-96F0-DC491CE94CC1}">
          <p14:sldIdLst/>
        </p14:section>
        <p14:section name="Main Presentation" id="{89EE6D59-F692-AA45-8E75-7C7D2FF7CDDB}">
          <p14:sldIdLst>
            <p14:sldId id="502"/>
            <p14:sldId id="521"/>
            <p14:sldId id="482"/>
            <p14:sldId id="505"/>
            <p14:sldId id="506"/>
            <p14:sldId id="530"/>
            <p14:sldId id="523"/>
            <p14:sldId id="519"/>
            <p14:sldId id="536"/>
            <p14:sldId id="535"/>
            <p14:sldId id="546"/>
            <p14:sldId id="549"/>
            <p14:sldId id="544"/>
            <p14:sldId id="548"/>
            <p14:sldId id="545"/>
            <p14:sldId id="543"/>
            <p14:sldId id="529"/>
            <p14:sldId id="510"/>
            <p14:sldId id="511"/>
            <p14:sldId id="547"/>
          </p14:sldIdLst>
        </p14:section>
      </p14:sectionLst>
    </p:ext>
    <p:ext uri="{EFAFB233-063F-42B5-8137-9DF3F51BA10A}">
      <p15:sldGuideLst xmlns:p15="http://schemas.microsoft.com/office/powerpoint/2012/main">
        <p15:guide id="2" pos="3885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Smallwood" initials="AS" lastIdx="0" clrIdx="0">
    <p:extLst>
      <p:ext uri="{19B8F6BF-5375-455C-9EA6-DF929625EA0E}">
        <p15:presenceInfo xmlns:p15="http://schemas.microsoft.com/office/powerpoint/2012/main" userId="S-1-5-21-1665967513-392603432-690352825-119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61631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256" autoAdjust="0"/>
  </p:normalViewPr>
  <p:slideViewPr>
    <p:cSldViewPr snapToObjects="1">
      <p:cViewPr varScale="1">
        <p:scale>
          <a:sx n="107" d="100"/>
          <a:sy n="107" d="100"/>
        </p:scale>
        <p:origin x="696" y="144"/>
      </p:cViewPr>
      <p:guideLst>
        <p:guide pos="3885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9450"/>
    </p:cViewPr>
  </p:sorterViewPr>
  <p:notesViewPr>
    <p:cSldViewPr snapToObjects="1">
      <p:cViewPr varScale="1">
        <p:scale>
          <a:sx n="137" d="100"/>
          <a:sy n="137" d="100"/>
        </p:scale>
        <p:origin x="5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C755D-6EF4-9B42-B8FE-EF5291CBE6E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08C89-10E8-544B-B4B5-E7B16C1B9070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86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CC2AC-FE44-4EC8-9512-0651E2571879}" type="datetimeFigureOut">
              <a:rPr lang="en-GB" smtClean="0"/>
              <a:t>18/11/2019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27996-8B2F-4884-861D-66E73F7E4C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77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45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122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34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9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498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8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3420-C3A1-4D79-B2A4-24E2FCB19BE4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72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049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207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54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12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48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2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40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66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10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646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18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27996-8B2F-4884-861D-66E73F7E4CA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91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333376"/>
            <a:ext cx="11376025" cy="1169988"/>
          </a:xfrm>
        </p:spPr>
        <p:txBody>
          <a:bodyPr anchor="ctr" anchorCtr="0">
            <a:normAutofit/>
          </a:bodyPr>
          <a:lstStyle>
            <a:lvl1pPr>
              <a:defRPr sz="3800" b="0" i="0">
                <a:latin typeface="Ubuntu" charset="0"/>
                <a:ea typeface="Ubuntu" charset="0"/>
                <a:cs typeface="Ubuntu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628775"/>
            <a:ext cx="11376025" cy="489585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9264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&amp;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53743"/>
            <a:ext cx="12192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1317"/>
            <a:ext cx="12192000" cy="148478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Title Slide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5985"/>
            <a:ext cx="12192000" cy="21655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61247"/>
            <a:ext cx="12192000" cy="863377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ticul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38802"/>
            <a:ext cx="12192000" cy="1260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tato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95457"/>
            <a:ext cx="12192000" cy="900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f &amp; Lam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7913"/>
            <a:ext cx="12192000" cy="9000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 Secto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eals and Oilseed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491" y="5367339"/>
            <a:ext cx="1667515" cy="117157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865" y="5461395"/>
            <a:ext cx="560590" cy="881573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628776"/>
            <a:ext cx="5586412" cy="48958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28776"/>
            <a:ext cx="5586413" cy="48958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04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Section Header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868" y="5419725"/>
            <a:ext cx="965200" cy="96520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536" y="5495362"/>
            <a:ext cx="1304802" cy="1058754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ticultur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613" y="5105963"/>
            <a:ext cx="1271587" cy="144234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tatoe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493" y="5514975"/>
            <a:ext cx="1285372" cy="104298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f and Lamb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792" y="5459923"/>
            <a:ext cx="1394305" cy="113137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 Sector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62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ector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297" y="5273630"/>
            <a:ext cx="1842516" cy="1294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80" y="5461395"/>
            <a:ext cx="560590" cy="881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654" y="5495362"/>
            <a:ext cx="1304802" cy="1058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12" y="5105963"/>
            <a:ext cx="1271587" cy="1442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508" y="5534348"/>
            <a:ext cx="1244286" cy="1009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9" y="5452174"/>
            <a:ext cx="1394305" cy="1131378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3932" userDrawn="1">
          <p15:clr>
            <a:srgbClr val="FBAE40"/>
          </p15:clr>
        </p15:guide>
        <p15:guide id="2" orient="horz" pos="399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eals and Oilseed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3736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865" y="5461395"/>
            <a:ext cx="560590" cy="8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64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iry Section Header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868" y="5419725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5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33377"/>
            <a:ext cx="11376024" cy="116998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628775"/>
            <a:ext cx="55906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8" y="2505075"/>
            <a:ext cx="5590646" cy="40195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28775"/>
            <a:ext cx="56118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1813" cy="40195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13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536" y="5495362"/>
            <a:ext cx="1304802" cy="10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949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ticultur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613" y="5105963"/>
            <a:ext cx="1271587" cy="14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863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tatoe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493" y="5514975"/>
            <a:ext cx="1285372" cy="10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252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f and Lamb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792" y="5459923"/>
            <a:ext cx="1394305" cy="11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192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 Sector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279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ector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1628775"/>
            <a:ext cx="11376025" cy="216026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3861048"/>
            <a:ext cx="11376025" cy="2228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297" y="5273630"/>
            <a:ext cx="1842516" cy="1294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80" y="5461395"/>
            <a:ext cx="560590" cy="881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654" y="5495362"/>
            <a:ext cx="1304802" cy="1058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12" y="5105963"/>
            <a:ext cx="1271587" cy="1442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508" y="5534348"/>
            <a:ext cx="1244286" cy="1009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9" y="5452174"/>
            <a:ext cx="1394305" cy="11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38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32">
          <p15:clr>
            <a:srgbClr val="FBAE40"/>
          </p15:clr>
        </p15:guide>
        <p15:guide id="2" orient="horz" pos="399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76767" y="188914"/>
            <a:ext cx="11440584" cy="801687"/>
          </a:xfrm>
          <a:prstGeom prst="rect">
            <a:avLst/>
          </a:prstGeom>
        </p:spPr>
        <p:txBody>
          <a:bodyPr lIns="90000"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190500" y="1700213"/>
            <a:ext cx="11811000" cy="446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>
          <a:xfrm>
            <a:off x="200262" y="6426199"/>
            <a:ext cx="2743200" cy="196851"/>
          </a:xfrm>
        </p:spPr>
        <p:txBody>
          <a:bodyPr/>
          <a:lstStyle/>
          <a:p>
            <a:fld id="{8F5610C8-4100-4700-A695-ED7D190A45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88050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76766" y="1615865"/>
            <a:ext cx="11440585" cy="4072148"/>
          </a:xfrm>
          <a:prstGeom prst="rect">
            <a:avLst/>
          </a:prstGeom>
        </p:spPr>
        <p:txBody>
          <a:bodyPr>
            <a:normAutofit/>
          </a:bodyPr>
          <a:lstStyle>
            <a:lvl1pPr marL="276225" indent="-276225">
              <a:buClr>
                <a:srgbClr val="595959"/>
              </a:buClr>
              <a:buFont typeface="+mj-lt"/>
              <a:buAutoNum type="arabicPeriod"/>
              <a:defRPr sz="2400" b="0">
                <a:solidFill>
                  <a:srgbClr val="595959"/>
                </a:solidFill>
              </a:defRPr>
            </a:lvl1pPr>
            <a:lvl2pPr marL="517525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2pPr>
            <a:lvl3pPr marL="787400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3pPr>
            <a:lvl4pPr marL="1042988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4pPr>
            <a:lvl5pPr marL="1308100" indent="-342900">
              <a:buFont typeface="+mj-lt"/>
              <a:buAutoNum type="arabicPeriod"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76767" y="310551"/>
            <a:ext cx="11440584" cy="690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9816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D6F71"/>
                </a:solidFill>
                <a:latin typeface="Calibri" panose="020F0502020204030204" pitchFamily="34" charset="0"/>
              </a:defRPr>
            </a:lvl1pPr>
          </a:lstStyle>
          <a:p>
            <a:fld id="{79625F87-44A5-4BCE-BECC-3F62853E43A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95343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263B8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0819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21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4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988" y="333375"/>
            <a:ext cx="11376025" cy="619125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defRPr>
            </a:lvl1pPr>
            <a:lvl2pPr marL="4572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2pPr>
            <a:lvl3pPr marL="9144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3pPr>
            <a:lvl4pPr marL="13716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4pPr>
            <a:lvl5pPr marL="18288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33375"/>
            <a:ext cx="4365097" cy="1169987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333376"/>
            <a:ext cx="6840141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1628776"/>
            <a:ext cx="4365097" cy="4895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706" y="333375"/>
            <a:ext cx="83230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6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33375"/>
            <a:ext cx="4679900" cy="1169987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6" y="0"/>
            <a:ext cx="7008283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88" y="1628775"/>
            <a:ext cx="4679900" cy="48958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706" y="333375"/>
            <a:ext cx="83230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F46B-0C1E-4900-BDB6-D1C69D182FB6}" type="datetimeFigureOut">
              <a:rPr lang="en-GB" smtClean="0">
                <a:solidFill>
                  <a:srgbClr val="FFFFFF"/>
                </a:solidFill>
              </a:rPr>
              <a:pPr/>
              <a:t>18/11/2019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BF78-49A5-43E6-9013-6A06DB42FC09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1295401"/>
            <a:ext cx="10363200" cy="1930399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600" y="3327399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2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33376"/>
            <a:ext cx="11376024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628775"/>
            <a:ext cx="11376025" cy="482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706" y="333375"/>
            <a:ext cx="83230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0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74" r:id="rId5"/>
    <p:sldLayoutId id="2147483681" r:id="rId6"/>
    <p:sldLayoutId id="2147483675" r:id="rId7"/>
    <p:sldLayoutId id="2147483676" r:id="rId8"/>
    <p:sldLayoutId id="2147483782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947" userDrawn="1">
          <p15:clr>
            <a:srgbClr val="F26B43"/>
          </p15:clr>
        </p15:guide>
        <p15:guide id="7" orient="horz" pos="3902" userDrawn="1">
          <p15:clr>
            <a:srgbClr val="F26B43"/>
          </p15:clr>
        </p15:guide>
        <p15:guide id="8" orient="horz" pos="40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33375"/>
            <a:ext cx="1367533" cy="5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5" r:id="rId2"/>
    <p:sldLayoutId id="2147483779" r:id="rId3"/>
    <p:sldLayoutId id="2147483690" r:id="rId4"/>
    <p:sldLayoutId id="2147483742" r:id="rId5"/>
    <p:sldLayoutId id="2147483727" r:id="rId6"/>
    <p:sldLayoutId id="2147483760" r:id="rId7"/>
    <p:sldLayoutId id="2147483771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33375"/>
            <a:ext cx="1367533" cy="5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80" r:id="rId3"/>
    <p:sldLayoutId id="2147483775" r:id="rId4"/>
    <p:sldLayoutId id="2147483776" r:id="rId5"/>
    <p:sldLayoutId id="2147483777" r:id="rId6"/>
    <p:sldLayoutId id="2147483778" r:id="rId7"/>
    <p:sldLayoutId id="2147483670" r:id="rId8"/>
    <p:sldLayoutId id="2147483781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33375"/>
            <a:ext cx="1367533" cy="591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79077" y="6173484"/>
            <a:ext cx="2042337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3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7079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dsfreehectare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Food security, provenance and quality in the UK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407988" y="5301928"/>
            <a:ext cx="11376024" cy="1295424"/>
          </a:xfrm>
        </p:spPr>
        <p:txBody>
          <a:bodyPr/>
          <a:lstStyle/>
          <a:p>
            <a:r>
              <a:rPr lang="en-US" dirty="0" smtClean="0"/>
              <a:t>David Swales</a:t>
            </a:r>
          </a:p>
          <a:p>
            <a:r>
              <a:rPr lang="en-GB" dirty="0"/>
              <a:t>Head of Strategic Insight, AHDB</a:t>
            </a:r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Where does food come from and why?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97658"/>
            <a:ext cx="9144000" cy="1287126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1"/>
                </a:solidFill>
              </a:rPr>
              <a:t>Climate change</a:t>
            </a:r>
            <a:r>
              <a:rPr lang="en-GB" sz="3600" dirty="0">
                <a:solidFill>
                  <a:schemeClr val="accent1"/>
                </a:solidFill>
              </a:rPr>
              <a:t/>
            </a:r>
            <a:br>
              <a:rPr lang="en-GB" sz="3600" dirty="0">
                <a:solidFill>
                  <a:schemeClr val="accent1"/>
                </a:solidFill>
              </a:rPr>
            </a:b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76215" y="6309320"/>
            <a:ext cx="2183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161631"/>
                </a:solidFill>
              </a:rPr>
              <a:t>Source: </a:t>
            </a:r>
            <a:r>
              <a:rPr lang="en-GB" sz="1400" dirty="0" smtClean="0">
                <a:solidFill>
                  <a:srgbClr val="161631"/>
                </a:solidFill>
              </a:rPr>
              <a:t>Foresight Report</a:t>
            </a:r>
            <a:endParaRPr lang="en-GB" sz="1400" dirty="0">
              <a:solidFill>
                <a:srgbClr val="16163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1035496"/>
            <a:ext cx="7799851" cy="58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44624"/>
            <a:ext cx="10080500" cy="1169987"/>
          </a:xfrm>
        </p:spPr>
        <p:txBody>
          <a:bodyPr/>
          <a:lstStyle/>
          <a:p>
            <a:r>
              <a:rPr lang="en-GB" dirty="0" smtClean="0"/>
              <a:t>But would shoppers back British?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124744"/>
            <a:ext cx="10842061" cy="54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0"/>
            <a:ext cx="11376024" cy="116998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How do we choose where to shop?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09877"/>
            <a:ext cx="10446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93AEB9">
                    <a:lumMod val="50000"/>
                  </a:srgbClr>
                </a:solidFill>
              </a:rPr>
              <a:t>Source: </a:t>
            </a:r>
            <a:r>
              <a:rPr lang="en-GB" sz="1050" dirty="0" smtClean="0">
                <a:solidFill>
                  <a:srgbClr val="93AEB9">
                    <a:lumMod val="50000"/>
                  </a:srgbClr>
                </a:solidFill>
              </a:rPr>
              <a:t>Scotland Food and Drink</a:t>
            </a:r>
            <a:endParaRPr lang="en-GB" sz="1050" dirty="0">
              <a:solidFill>
                <a:srgbClr val="93AEB9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3" y="1072204"/>
            <a:ext cx="9444601" cy="54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05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74" y="205056"/>
            <a:ext cx="11592669" cy="1169988"/>
          </a:xfrm>
        </p:spPr>
        <p:txBody>
          <a:bodyPr>
            <a:normAutofit/>
          </a:bodyPr>
          <a:lstStyle/>
          <a:p>
            <a:r>
              <a:rPr lang="en-GB" dirty="0" smtClean="0"/>
              <a:t>Consumer priorities when grocery shopping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561" y="5509584"/>
            <a:ext cx="11843139" cy="743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dirty="0" smtClean="0"/>
              <a:t>Three of the top attributes consumers say are important in their purchase decision 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82688" y="421760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82CA"/>
                </a:solidFill>
              </a:rPr>
              <a:t>Pack size</a:t>
            </a:r>
            <a:endParaRPr lang="en-GB" sz="3600" dirty="0">
              <a:solidFill>
                <a:srgbClr val="0082C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5353" y="1087755"/>
            <a:ext cx="14728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0" b="1" dirty="0" smtClean="0">
                <a:solidFill>
                  <a:srgbClr val="0082CA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£</a:t>
            </a:r>
            <a:endParaRPr lang="en-GB" sz="18000" b="1" dirty="0">
              <a:solidFill>
                <a:srgbClr val="0082CA"/>
              </a:solidFill>
              <a:latin typeface="Cooper Black" panose="0208090404030B020404" pitchFamily="18" charset="0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4272" y="4041028"/>
            <a:ext cx="3067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82CA"/>
                </a:solidFill>
              </a:rPr>
              <a:t>Price and promotions</a:t>
            </a:r>
            <a:endParaRPr lang="en-GB" sz="3600" dirty="0">
              <a:solidFill>
                <a:srgbClr val="0082C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9980" y="4172137"/>
            <a:ext cx="193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82CA"/>
                </a:solidFill>
              </a:rPr>
              <a:t>Quality</a:t>
            </a:r>
            <a:endParaRPr lang="en-GB" sz="3600" dirty="0">
              <a:solidFill>
                <a:srgbClr val="0082C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570" y="1631737"/>
            <a:ext cx="1973108" cy="194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909" y="1752133"/>
            <a:ext cx="2867708" cy="19118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6617" y="6521411"/>
            <a:ext cx="10446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IGD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ShopperVista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Category benchmark research,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2018,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3,600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 supermarket shoppers</a:t>
            </a:r>
          </a:p>
        </p:txBody>
      </p:sp>
    </p:spTree>
    <p:extLst>
      <p:ext uri="{BB962C8B-B14F-4D97-AF65-F5344CB8AC3E}">
        <p14:creationId xmlns:p14="http://schemas.microsoft.com/office/powerpoint/2010/main" val="23205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1231104"/>
            <a:ext cx="2033820" cy="5212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67" y="1812080"/>
            <a:ext cx="7056216" cy="4713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260648"/>
            <a:ext cx="856663" cy="1004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39" y="2900641"/>
            <a:ext cx="913563" cy="918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157" y="3242218"/>
            <a:ext cx="742398" cy="1144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531" y="908206"/>
            <a:ext cx="912805" cy="10086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3356992"/>
            <a:ext cx="771373" cy="7600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22" y="4221088"/>
            <a:ext cx="914147" cy="916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69869" y="3493171"/>
            <a:ext cx="2003943" cy="672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22224" y="2933473"/>
            <a:ext cx="1510122" cy="842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76478" y="3109722"/>
            <a:ext cx="1292796" cy="7219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64130" y="2913833"/>
            <a:ext cx="1770714" cy="843277"/>
          </a:xfrm>
          <a:prstGeom prst="rect">
            <a:avLst/>
          </a:prstGeom>
        </p:spPr>
      </p:pic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90486" y="540612"/>
            <a:ext cx="10255737" cy="690492"/>
          </a:xfrm>
        </p:spPr>
        <p:txBody>
          <a:bodyPr lIns="9000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GB" sz="3800" smtClean="0">
                <a:solidFill>
                  <a:schemeClr val="tx1"/>
                </a:solidFill>
                <a:latin typeface="Ubuntu" panose="020B0504030602030204" pitchFamily="34" charset="0"/>
              </a:rPr>
              <a:t>Quality label awareness</a:t>
            </a:r>
            <a:endParaRPr lang="en-GB" sz="38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5102" y="6373043"/>
            <a:ext cx="749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800" kern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AHDB/</a:t>
            </a:r>
            <a:r>
              <a:rPr kumimoji="0" lang="en-GB" sz="1200" b="0" i="0" u="none" strike="noStrike" kern="0" cap="none" spc="0" normalizeH="0" noProof="0" dirty="0" smtClean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0" cap="none" spc="0" normalizeH="0" noProof="0" dirty="0" err="1" smtClean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YouGov</a:t>
            </a:r>
            <a:r>
              <a:rPr kumimoji="0" lang="en-GB" sz="1200" b="0" i="0" u="none" strike="noStrike" kern="0" cap="none" spc="0" normalizeH="0" noProof="0" dirty="0" smtClean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0" cap="none" spc="0" normalizeH="0" noProof="0" dirty="0" err="1" smtClean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tracker.Q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F445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Have you seen this mark before?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8160" y="6356351"/>
            <a:ext cx="569248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25F87-44A5-4BCE-BECC-3F62853E43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6D6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D6F7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02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92" y="194489"/>
            <a:ext cx="10515600" cy="1002263"/>
          </a:xfrm>
        </p:spPr>
        <p:txBody>
          <a:bodyPr/>
          <a:lstStyle/>
          <a:p>
            <a:r>
              <a:rPr lang="en-GB" dirty="0"/>
              <a:t>Continued drive for </a:t>
            </a:r>
            <a:r>
              <a:rPr lang="en-GB" dirty="0" smtClean="0"/>
              <a:t>convenience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272" y="2118353"/>
            <a:ext cx="496855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 Placeholder 5"/>
          <p:cNvSpPr txBox="1">
            <a:spLocks/>
          </p:cNvSpPr>
          <p:nvPr/>
        </p:nvSpPr>
        <p:spPr bwMode="auto">
          <a:xfrm>
            <a:off x="0" y="6475779"/>
            <a:ext cx="12072664" cy="19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  <a:spAutoFit/>
          </a:bodyPr>
          <a:lstStyle>
            <a:lvl1pPr marL="266700" indent="-266700" algn="r" rtl="0" eaLnBrk="1" fontAlgn="base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 3" pitchFamily="18" charset="2"/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238" indent="-274638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500"/>
              </a:spcAft>
              <a:buSzPct val="100000"/>
              <a:buFont typeface="Wingdings 3" pitchFamily="18" charset="2"/>
              <a:buChar char="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738000" indent="-266700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500"/>
              </a:spcAft>
              <a:buSzPct val="100000"/>
              <a:buFont typeface="Wingdings 3" pitchFamily="18" charset="2"/>
              <a:buChar char="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987425" indent="-266700" algn="l" rtl="0" eaLnBrk="1" fontAlgn="base" hangingPunct="1">
              <a:lnSpc>
                <a:spcPct val="100000"/>
              </a:lnSpc>
              <a:spcBef>
                <a:spcPts val="250"/>
              </a:spcBef>
              <a:spcAft>
                <a:spcPts val="500"/>
              </a:spcAft>
              <a:buSzPct val="100000"/>
              <a:buFont typeface="Wingdings 3" pitchFamily="18" charset="2"/>
              <a:buChar char="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7160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/>
              <a:buChar char="l"/>
              <a:defRPr sz="2000">
                <a:solidFill>
                  <a:srgbClr val="808080"/>
                </a:solidFill>
                <a:latin typeface="+mn-lt"/>
              </a:defRPr>
            </a:lvl5pPr>
            <a:lvl6pPr marL="21732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6pPr>
            <a:lvl7pPr marL="26304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7pPr>
            <a:lvl8pPr marL="30876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8pPr>
            <a:lvl9pPr marL="35448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SzPct val="50000"/>
              <a:buFont typeface="Monotype Sorts" pitchFamily="2" charset="2"/>
              <a:buChar char="l"/>
              <a:defRPr sz="2000">
                <a:solidFill>
                  <a:srgbClr val="808080"/>
                </a:solidFill>
                <a:latin typeface="+mn-lt"/>
              </a:defRPr>
            </a:lvl9pPr>
          </a:lstStyle>
          <a:p>
            <a:pPr algn="l" defTabSz="685783">
              <a:buClr>
                <a:srgbClr val="50B400"/>
              </a:buClr>
              <a:defRPr/>
            </a:pPr>
            <a:r>
              <a:rPr lang="fr-FR" sz="1200" kern="0" dirty="0">
                <a:solidFill>
                  <a:srgbClr val="E7E7E7">
                    <a:lumMod val="10000"/>
                  </a:srgbClr>
                </a:solidFill>
              </a:rPr>
              <a:t>Source</a:t>
            </a:r>
            <a:r>
              <a:rPr lang="en-GB" sz="1200" kern="0" dirty="0">
                <a:solidFill>
                  <a:srgbClr val="E7E7E7">
                    <a:lumMod val="10000"/>
                  </a:srgbClr>
                </a:solidFill>
              </a:rPr>
              <a:t>: ONS/Kantar Worldpanel Usage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987" y="1340768"/>
            <a:ext cx="66852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400" b="1" dirty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Time taken to cook and prepare </a:t>
            </a:r>
            <a:r>
              <a:rPr lang="en-GB" sz="2400" b="1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main </a:t>
            </a:r>
            <a:r>
              <a:rPr lang="en-GB" sz="2400" b="1" dirty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meals </a:t>
            </a:r>
            <a:r>
              <a:rPr lang="en-GB" sz="2400" b="1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is reducing</a:t>
            </a:r>
          </a:p>
          <a:p>
            <a:pPr marL="342900" indent="-342900" algn="just" defTabSz="45720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575756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Search </a:t>
            </a:r>
            <a:r>
              <a:rPr lang="en-GB" sz="2400" dirty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for quicker convenient </a:t>
            </a:r>
            <a:r>
              <a:rPr lang="en-GB" sz="2400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meals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575756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Meals </a:t>
            </a:r>
            <a:r>
              <a:rPr lang="en-GB" sz="2400" dirty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plans and </a:t>
            </a:r>
            <a:r>
              <a:rPr lang="en-GB" sz="2400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products </a:t>
            </a:r>
            <a:r>
              <a:rPr lang="en-GB" sz="2400" dirty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that fit well with this </a:t>
            </a:r>
            <a:r>
              <a:rPr lang="en-GB" sz="2400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have </a:t>
            </a:r>
            <a:r>
              <a:rPr lang="en-GB" sz="2400" dirty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proved </a:t>
            </a:r>
            <a:r>
              <a:rPr lang="en-GB" sz="2400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popular</a:t>
            </a:r>
          </a:p>
          <a:p>
            <a:pPr marL="342900" indent="-342900" algn="just" defTabSz="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575756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Market </a:t>
            </a:r>
            <a:r>
              <a:rPr lang="en-GB" sz="2400" dirty="0">
                <a:solidFill>
                  <a:srgbClr val="575756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has seen of convenience themed products hitting the market</a:t>
            </a:r>
          </a:p>
          <a:p>
            <a:pPr defTabSz="457200"/>
            <a:endParaRPr lang="en-GB" dirty="0">
              <a:solidFill>
                <a:srgbClr val="0082CA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Long-term changes in consumer behaviour are impacting on our industry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503364"/>
            <a:ext cx="8629410" cy="51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915" y="241813"/>
            <a:ext cx="7033149" cy="116998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Is technology the answer?</a:t>
            </a:r>
            <a:br>
              <a:rPr lang="en-GB" sz="3200" dirty="0" smtClean="0"/>
            </a:br>
            <a:r>
              <a:rPr lang="en-GB" sz="3200" dirty="0" err="1" smtClean="0"/>
              <a:t>eg</a:t>
            </a:r>
            <a:r>
              <a:rPr lang="en-GB" sz="3200" dirty="0" smtClean="0"/>
              <a:t>. Automation - hands free hectare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61445" y="1844824"/>
            <a:ext cx="5976044" cy="483872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Ubuntu" panose="020B0504030602030204" pitchFamily="34" charset="0"/>
              </a:rPr>
              <a:t>They are automated machines growing arable crop remotely, without operators in the driving seats or agronomists on the ground.</a:t>
            </a:r>
          </a:p>
          <a:p>
            <a:r>
              <a:rPr lang="en-GB" dirty="0">
                <a:latin typeface="Ubuntu" panose="020B0504030602030204" pitchFamily="34" charset="0"/>
              </a:rPr>
              <a:t>In a world-first, members of Harper Adams University engineering staff, </a:t>
            </a:r>
            <a:r>
              <a:rPr lang="en-GB" dirty="0" smtClean="0">
                <a:latin typeface="Ubuntu" panose="020B0504030602030204" pitchFamily="34" charset="0"/>
              </a:rPr>
              <a:t>are </a:t>
            </a:r>
            <a:r>
              <a:rPr lang="en-GB" dirty="0">
                <a:latin typeface="Ubuntu" panose="020B0504030602030204" pitchFamily="34" charset="0"/>
              </a:rPr>
              <a:t>attempting to grow and harvest a hectare of cereal crops; all without stepping a foot into the field. 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Reduces labour costs and time.</a:t>
            </a: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0704512" y="93170"/>
            <a:ext cx="1331112" cy="622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Hands free hectare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3778" y="241813"/>
            <a:ext cx="1837690" cy="94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2996952"/>
            <a:ext cx="4032448" cy="34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Picture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1544" y="1574653"/>
            <a:ext cx="4224412" cy="2502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05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915" y="219656"/>
            <a:ext cx="7033149" cy="1169988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Eg</a:t>
            </a:r>
            <a:r>
              <a:rPr lang="en-GB" sz="3200" dirty="0" smtClean="0"/>
              <a:t>. Sustainable protein from insects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59580" y="1688285"/>
            <a:ext cx="5976044" cy="4895850"/>
          </a:xfrm>
        </p:spPr>
        <p:txBody>
          <a:bodyPr>
            <a:normAutofit lnSpcReduction="10000"/>
          </a:bodyPr>
          <a:lstStyle/>
          <a:p>
            <a:r>
              <a:rPr lang="en-GB" dirty="0" err="1" smtClean="0">
                <a:latin typeface="Ubuntu" panose="020B0504030602030204" pitchFamily="34" charset="0"/>
              </a:rPr>
              <a:t>Entocycle</a:t>
            </a:r>
            <a:r>
              <a:rPr lang="en-GB" dirty="0" smtClean="0">
                <a:latin typeface="Ubuntu" panose="020B0504030602030204" pitchFamily="34" charset="0"/>
              </a:rPr>
              <a:t> are a UK based company looking to supply insect protein, as alternative to Soya and fish meal, to the livestock and aquaculture markets.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Feeding of food waste, such as brewers grains, to Black soldier fly larvae to produce high protein body mass in 14 days.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Insects are 45-65% protein, and are processed into flour ready for distribution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Protein flour combined with other products by the feed industry.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71" y="1894148"/>
            <a:ext cx="5820139" cy="43651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064" y="332656"/>
            <a:ext cx="4697592" cy="10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1640" y="151084"/>
            <a:ext cx="7033149" cy="1169988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Eg</a:t>
            </a:r>
            <a:r>
              <a:rPr lang="en-GB" sz="3200" dirty="0" smtClean="0"/>
              <a:t>. Biotechnology - </a:t>
            </a:r>
            <a:r>
              <a:rPr lang="en-GB" sz="3200" dirty="0" err="1" smtClean="0"/>
              <a:t>EggXYt</a:t>
            </a:r>
            <a:endParaRPr lang="en-GB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68008" y="1484784"/>
            <a:ext cx="5976044" cy="5526756"/>
          </a:xfrm>
        </p:spPr>
        <p:txBody>
          <a:bodyPr>
            <a:normAutofit/>
          </a:bodyPr>
          <a:lstStyle/>
          <a:p>
            <a:r>
              <a:rPr lang="en-GB" dirty="0" err="1" smtClean="0">
                <a:latin typeface="Ubuntu" panose="020B0504030602030204" pitchFamily="34" charset="0"/>
              </a:rPr>
              <a:t>EggXYt</a:t>
            </a:r>
            <a:r>
              <a:rPr lang="en-GB" dirty="0" smtClean="0">
                <a:latin typeface="Ubuntu" panose="020B0504030602030204" pitchFamily="34" charset="0"/>
              </a:rPr>
              <a:t> is developing a technology that enables sex detection of chick embryos immediately after the eggs are laid.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They edit the chicks gene so that only the male chicks carry a bio-marker, which can be detected by the </a:t>
            </a:r>
            <a:r>
              <a:rPr lang="en-GB" dirty="0" err="1" smtClean="0">
                <a:latin typeface="Ubuntu" panose="020B0504030602030204" pitchFamily="34" charset="0"/>
              </a:rPr>
              <a:t>SexXYt</a:t>
            </a:r>
            <a:r>
              <a:rPr lang="en-GB" dirty="0" smtClean="0">
                <a:latin typeface="Ubuntu" panose="020B0504030602030204" pitchFamily="34" charset="0"/>
              </a:rPr>
              <a:t> machine.</a:t>
            </a:r>
          </a:p>
          <a:p>
            <a:r>
              <a:rPr lang="en-GB" dirty="0" err="1" smtClean="0">
                <a:latin typeface="Ubuntu" panose="020B0504030602030204" pitchFamily="34" charset="0"/>
              </a:rPr>
              <a:t>SexXYt</a:t>
            </a:r>
            <a:r>
              <a:rPr lang="en-GB" dirty="0" smtClean="0">
                <a:latin typeface="Ubuntu" panose="020B0504030602030204" pitchFamily="34" charset="0"/>
              </a:rPr>
              <a:t> only allows female eggs to be incubated. The male eggs are separated by the yellow colour when entering the machine and are sent to the secondary market instead.</a:t>
            </a:r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188640"/>
            <a:ext cx="403244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15" y="3573016"/>
            <a:ext cx="5789665" cy="269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231" y="1321072"/>
            <a:ext cx="3992382" cy="2138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Curved Connector 3"/>
          <p:cNvCxnSpPr/>
          <p:nvPr/>
        </p:nvCxnSpPr>
        <p:spPr>
          <a:xfrm rot="10800000">
            <a:off x="2423591" y="2636912"/>
            <a:ext cx="3888438" cy="3096344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6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-15875"/>
            <a:ext cx="8136284" cy="1169987"/>
          </a:xfrm>
        </p:spPr>
        <p:txBody>
          <a:bodyPr/>
          <a:lstStyle/>
          <a:p>
            <a:r>
              <a:rPr lang="en-GB" dirty="0" smtClean="0"/>
              <a:t>Who are AHDB?</a:t>
            </a:r>
            <a:endParaRPr lang="en-GB" dirty="0"/>
          </a:p>
        </p:txBody>
      </p:sp>
      <p:sp>
        <p:nvSpPr>
          <p:cNvPr id="22" name="AutoShape 2" descr="Image result for cheese"/>
          <p:cNvSpPr>
            <a:spLocks noChangeAspect="1" noChangeArrowheads="1"/>
          </p:cNvSpPr>
          <p:nvPr/>
        </p:nvSpPr>
        <p:spPr bwMode="auto">
          <a:xfrm>
            <a:off x="63500" y="-731838"/>
            <a:ext cx="22479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63352" y="923836"/>
            <a:ext cx="115932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12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575756"/>
                </a:solidFill>
                <a:latin typeface="Arial" charset="0"/>
                <a:ea typeface="Arial" charset="0"/>
                <a:cs typeface="Arial" charset="0"/>
              </a:rPr>
              <a:t>The Agriculture and Horticulture Development Board (AHDB) is a statutory levy board, funded by farmers, growers and others in the supply chain and managed as an independent </a:t>
            </a:r>
            <a:r>
              <a:rPr lang="en-US" sz="2400" dirty="0" err="1" smtClean="0">
                <a:solidFill>
                  <a:srgbClr val="575756"/>
                </a:solidFill>
                <a:latin typeface="Arial" charset="0"/>
                <a:ea typeface="Arial" charset="0"/>
                <a:cs typeface="Arial" charset="0"/>
              </a:rPr>
              <a:t>organisation</a:t>
            </a:r>
            <a:r>
              <a:rPr lang="en-US" sz="2400" dirty="0" smtClean="0">
                <a:solidFill>
                  <a:srgbClr val="57575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2900" indent="-342900" defTabSz="914400">
              <a:spcBef>
                <a:spcPts val="12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575756"/>
                </a:solidFill>
                <a:latin typeface="Arial" charset="0"/>
                <a:ea typeface="Arial" charset="0"/>
                <a:cs typeface="Arial" charset="0"/>
              </a:rPr>
              <a:t>AHDB supports 6 sectors of the agriculture industry: beef and lamb, cereals and oilseeds, dairy, horticulture, pork and potatoes. </a:t>
            </a:r>
          </a:p>
          <a:p>
            <a:pPr marL="342900" indent="-342900" defTabSz="914400">
              <a:spcBef>
                <a:spcPts val="12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575756"/>
                </a:solidFill>
                <a:latin typeface="Arial" charset="0"/>
                <a:ea typeface="Arial" charset="0"/>
                <a:cs typeface="Arial" charset="0"/>
              </a:rPr>
              <a:t>In exchange for the levy, AHDB provides guidance and support to farmers and growers. We fund and provide resources to Food - a fact of life.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2" y="4450000"/>
            <a:ext cx="1512168" cy="212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9" y="4437112"/>
            <a:ext cx="1543992" cy="2120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926" y="4802897"/>
            <a:ext cx="2470085" cy="13894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96" y="4450000"/>
            <a:ext cx="2520280" cy="1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628776"/>
            <a:ext cx="10944596" cy="4895850"/>
          </a:xfrm>
        </p:spPr>
        <p:txBody>
          <a:bodyPr/>
          <a:lstStyle/>
          <a:p>
            <a:r>
              <a:rPr lang="en-GB" dirty="0" smtClean="0">
                <a:latin typeface="Ubuntu" panose="020B0504030602030204" pitchFamily="34" charset="0"/>
              </a:rPr>
              <a:t>The UK is dependent on food imports to maintain our food security.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There are good reasons for importing food such as climate, economics and seasonality.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Consumers are key, with most seeing price as the key driver for product choice. As consumer requirements change this has an impact on agriculture and the wider supply chain.</a:t>
            </a:r>
          </a:p>
          <a:p>
            <a:r>
              <a:rPr lang="en-GB" dirty="0" smtClean="0">
                <a:latin typeface="Ubuntu" panose="020B0504030602030204" pitchFamily="34" charset="0"/>
              </a:rPr>
              <a:t>Global population growth and climate change and massive challenges for agriculture.</a:t>
            </a:r>
          </a:p>
        </p:txBody>
      </p:sp>
    </p:spTree>
    <p:extLst>
      <p:ext uri="{BB962C8B-B14F-4D97-AF65-F5344CB8AC3E}">
        <p14:creationId xmlns:p14="http://schemas.microsoft.com/office/powerpoint/2010/main" val="26563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344" y="44617"/>
            <a:ext cx="9513474" cy="1169987"/>
          </a:xfrm>
        </p:spPr>
        <p:txBody>
          <a:bodyPr/>
          <a:lstStyle/>
          <a:p>
            <a:r>
              <a:rPr lang="en-US" dirty="0" smtClean="0"/>
              <a:t>The UK is not self-sufficient for producing food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480" y="908720"/>
            <a:ext cx="11784012" cy="489585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Farming </a:t>
            </a:r>
            <a:r>
              <a:rPr lang="en-US" smtClean="0"/>
              <a:t>cover 17.5 </a:t>
            </a:r>
            <a:r>
              <a:rPr lang="en-US" dirty="0" smtClean="0"/>
              <a:t>million hectares – 72% of land in the UK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Total </a:t>
            </a:r>
            <a:r>
              <a:rPr lang="en-US" dirty="0" err="1" smtClean="0"/>
              <a:t>labour</a:t>
            </a:r>
            <a:r>
              <a:rPr lang="en-US" dirty="0" smtClean="0"/>
              <a:t> force = 474 thousand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Only 60% self-sufficient for food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890" y="2510122"/>
            <a:ext cx="3023659" cy="17008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Oval 5"/>
          <p:cNvSpPr/>
          <p:nvPr/>
        </p:nvSpPr>
        <p:spPr>
          <a:xfrm>
            <a:off x="10166311" y="3604403"/>
            <a:ext cx="1871182" cy="143680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728539" y="3782777"/>
            <a:ext cx="933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182 million birds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90%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95" y="2448805"/>
            <a:ext cx="2638425" cy="17621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Oval 9"/>
          <p:cNvSpPr/>
          <p:nvPr/>
        </p:nvSpPr>
        <p:spPr>
          <a:xfrm>
            <a:off x="176045" y="3834701"/>
            <a:ext cx="1759768" cy="14368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21451" y="4033608"/>
            <a:ext cx="1027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35 million sheep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101%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769" y="2609686"/>
            <a:ext cx="2436674" cy="16271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Oval 14"/>
          <p:cNvSpPr/>
          <p:nvPr/>
        </p:nvSpPr>
        <p:spPr>
          <a:xfrm>
            <a:off x="6129972" y="2226569"/>
            <a:ext cx="1871182" cy="143680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357441" y="2492896"/>
            <a:ext cx="1466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10 million cattle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81%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308" y="4662428"/>
            <a:ext cx="3201571" cy="18035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Oval 17"/>
          <p:cNvSpPr/>
          <p:nvPr/>
        </p:nvSpPr>
        <p:spPr>
          <a:xfrm>
            <a:off x="9704818" y="5383167"/>
            <a:ext cx="1871182" cy="143680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0100348" y="5546655"/>
            <a:ext cx="108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5 million pigs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61%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042" y="4633773"/>
            <a:ext cx="2382444" cy="17868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Oval 19"/>
          <p:cNvSpPr/>
          <p:nvPr/>
        </p:nvSpPr>
        <p:spPr>
          <a:xfrm>
            <a:off x="2053587" y="4619936"/>
            <a:ext cx="1871182" cy="143680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256415" y="5000527"/>
            <a:ext cx="1508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 million dairy herds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80%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65751"/>
            <a:ext cx="6545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161631"/>
                </a:solidFill>
              </a:rPr>
              <a:t>Source: Agriculture in the UK 2017, livestock numbers with self-sufficiency %</a:t>
            </a:r>
            <a:endParaRPr lang="en-GB" sz="1400" dirty="0">
              <a:solidFill>
                <a:srgbClr val="161631"/>
              </a:solidFill>
            </a:endParaRPr>
          </a:p>
        </p:txBody>
      </p:sp>
      <p:pic>
        <p:nvPicPr>
          <p:cNvPr id="22" name="Content Placeholder 7"/>
          <p:cNvPicPr>
            <a:picLocks noGrp="1" noChangeAspect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239" y="3664385"/>
            <a:ext cx="1223354" cy="734012"/>
          </a:xfrm>
        </p:spPr>
      </p:pic>
      <p:pic>
        <p:nvPicPr>
          <p:cNvPr id="23" name="Content Placeholder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123" y="3671577"/>
            <a:ext cx="1250512" cy="7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916" y="1452243"/>
            <a:ext cx="3154396" cy="18725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763" y="4327003"/>
            <a:ext cx="3642995" cy="22768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3785193"/>
            <a:ext cx="2581379" cy="27559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84" y="1527312"/>
            <a:ext cx="3147963" cy="21024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60884" y="443459"/>
            <a:ext cx="1029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Area of arable and cropping in the </a:t>
            </a:r>
            <a:r>
              <a:rPr lang="en-GB" dirty="0"/>
              <a:t>UK, with self sufficiency %</a:t>
            </a:r>
          </a:p>
          <a:p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8430020" y="1060012"/>
            <a:ext cx="2058468" cy="143680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551444" y="1284007"/>
            <a:ext cx="192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145 thousand hectares potatoes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74%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259852" y="2527044"/>
            <a:ext cx="1963630" cy="15955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692293" y="2612773"/>
            <a:ext cx="1145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1.8 million hectares wheat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92%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047844" y="3427982"/>
            <a:ext cx="1871182" cy="143680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255620" y="3629742"/>
            <a:ext cx="1466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1.2 million hectares barley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115%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733486" y="5242833"/>
            <a:ext cx="1871182" cy="14368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806893" y="5508962"/>
            <a:ext cx="181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562 thousand hectares oilseed rape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91%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25027"/>
            <a:ext cx="3031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161631"/>
                </a:solidFill>
              </a:rPr>
              <a:t>Source: Agriculture in the UK </a:t>
            </a:r>
            <a:r>
              <a:rPr lang="en-GB" sz="1400" dirty="0" smtClean="0">
                <a:solidFill>
                  <a:srgbClr val="161631"/>
                </a:solidFill>
              </a:rPr>
              <a:t>2017</a:t>
            </a:r>
            <a:endParaRPr lang="en-GB" sz="1400" dirty="0">
              <a:solidFill>
                <a:srgbClr val="161631"/>
              </a:solidFill>
            </a:endParaRPr>
          </a:p>
        </p:txBody>
      </p:sp>
      <p:pic>
        <p:nvPicPr>
          <p:cNvPr id="17" name="Content Placeholder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499" y="2527044"/>
            <a:ext cx="1250512" cy="7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550" y="1387611"/>
            <a:ext cx="3182267" cy="20792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840" y="4701928"/>
            <a:ext cx="2857500" cy="18954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06" y="4738309"/>
            <a:ext cx="2857500" cy="1600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97" y="1452243"/>
            <a:ext cx="2533650" cy="18954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91344" y="484248"/>
            <a:ext cx="1029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Area of horticulture crops grown in the </a:t>
            </a:r>
            <a:r>
              <a:rPr lang="en-GB" dirty="0"/>
              <a:t>UK, with self sufficiency %</a:t>
            </a:r>
          </a:p>
          <a:p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2719163" y="1754095"/>
            <a:ext cx="1871182" cy="1436809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19163" y="1978312"/>
            <a:ext cx="192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117 thousand hectares of vegetables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57%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4436" y="3549952"/>
            <a:ext cx="2023170" cy="15187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047368" y="3729704"/>
            <a:ext cx="223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13 thousand hectares of outdoor plants and flowers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54768" y="3457550"/>
            <a:ext cx="2409069" cy="135421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440535" y="3596211"/>
            <a:ext cx="256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11 thousand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hectares of soft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 fruit and wine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grapes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15041" y="646333"/>
            <a:ext cx="1871182" cy="143680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89" y="4101527"/>
            <a:ext cx="2952327" cy="25686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Oval 22"/>
          <p:cNvSpPr/>
          <p:nvPr/>
        </p:nvSpPr>
        <p:spPr>
          <a:xfrm>
            <a:off x="8728740" y="2543477"/>
            <a:ext cx="1969429" cy="1756476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7833785" y="809433"/>
            <a:ext cx="2233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3 thousand hectares of glasshouse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crops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85272" y="2980665"/>
            <a:ext cx="1602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24 thousand hectares of orchard fruit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78029" y="3812597"/>
            <a:ext cx="800544" cy="767555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84861" y="4042062"/>
            <a:ext cx="75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16%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77" y="6459253"/>
            <a:ext cx="2931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161631"/>
                </a:solidFill>
              </a:rPr>
              <a:t>Source: Agriculture in the UK 2017</a:t>
            </a:r>
          </a:p>
        </p:txBody>
      </p:sp>
    </p:spTree>
    <p:extLst>
      <p:ext uri="{BB962C8B-B14F-4D97-AF65-F5344CB8AC3E}">
        <p14:creationId xmlns:p14="http://schemas.microsoft.com/office/powerpoint/2010/main" val="27110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672" y="792163"/>
            <a:ext cx="6047875" cy="606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0"/>
            <a:ext cx="8136284" cy="1169987"/>
          </a:xfrm>
        </p:spPr>
        <p:txBody>
          <a:bodyPr/>
          <a:lstStyle/>
          <a:p>
            <a:r>
              <a:rPr lang="en-GB" dirty="0" smtClean="0"/>
              <a:t>Predominant farm types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02" y="1565954"/>
            <a:ext cx="2282278" cy="1988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92" y="4372877"/>
            <a:ext cx="2310788" cy="19985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539" y="1565954"/>
            <a:ext cx="2647864" cy="1988840"/>
          </a:xfrm>
          <a:prstGeom prst="rect">
            <a:avLst/>
          </a:prstGeom>
        </p:spPr>
      </p:pic>
      <p:sp>
        <p:nvSpPr>
          <p:cNvPr id="22" name="AutoShape 10" descr="Image result for crops clip art"/>
          <p:cNvSpPr>
            <a:spLocks noChangeAspect="1" noChangeArrowheads="1"/>
          </p:cNvSpPr>
          <p:nvPr/>
        </p:nvSpPr>
        <p:spPr bwMode="auto">
          <a:xfrm>
            <a:off x="63500" y="-731838"/>
            <a:ext cx="13906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439" y="3913048"/>
            <a:ext cx="2471664" cy="2471664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2526531" y="3675711"/>
            <a:ext cx="1405610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 rot="10800000">
            <a:off x="8040216" y="3675711"/>
            <a:ext cx="1405610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>
            <a:off x="6621386" y="927912"/>
            <a:ext cx="143618" cy="579433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344" y="220664"/>
            <a:ext cx="9001000" cy="1169987"/>
          </a:xfrm>
        </p:spPr>
        <p:txBody>
          <a:bodyPr/>
          <a:lstStyle/>
          <a:p>
            <a:r>
              <a:rPr lang="en-US" dirty="0" smtClean="0"/>
              <a:t>Why don’t we produce more?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5720" y="2694147"/>
            <a:ext cx="192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117 thousand hectares of vegetables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1630" y="4316793"/>
            <a:ext cx="223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13 thousand hectares of outdoor plants and flowers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7216" y="3709143"/>
            <a:ext cx="256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11 thousand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hectares of soft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 fruit and wine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grapes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51" y="2001122"/>
            <a:ext cx="2529877" cy="2915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2059758"/>
            <a:ext cx="3014119" cy="2798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015" y="2059758"/>
            <a:ext cx="3322903" cy="2798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4551" y="5085184"/>
            <a:ext cx="252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Climate</a:t>
            </a:r>
            <a:endParaRPr lang="en-GB" dirty="0">
              <a:solidFill>
                <a:srgbClr val="57575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42527" y="5093223"/>
            <a:ext cx="252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Economics</a:t>
            </a:r>
            <a:endParaRPr lang="en-GB" dirty="0">
              <a:solidFill>
                <a:srgbClr val="57575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8360" y="5085184"/>
            <a:ext cx="252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Seasonal</a:t>
            </a:r>
            <a:endParaRPr lang="en-GB" dirty="0">
              <a:solidFill>
                <a:srgbClr val="575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995" y="2331646"/>
            <a:ext cx="4054018" cy="33296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74" y="906181"/>
            <a:ext cx="2228850" cy="14748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98" y="4775895"/>
            <a:ext cx="2838450" cy="157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0"/>
            <a:ext cx="8136284" cy="1169987"/>
          </a:xfrm>
        </p:spPr>
        <p:txBody>
          <a:bodyPr/>
          <a:lstStyle/>
          <a:p>
            <a:r>
              <a:rPr lang="en-GB" dirty="0" smtClean="0"/>
              <a:t>UK agricultural trade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2821923" y="3460574"/>
            <a:ext cx="1583343" cy="1336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603612" y="388747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Top Imported Products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366100" y="3460573"/>
            <a:ext cx="1405610" cy="1405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960016" y="388747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Top Exported Products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417" y="930168"/>
            <a:ext cx="2012875" cy="1456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02963" y="2426510"/>
            <a:ext cx="199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Whisky</a:t>
            </a:r>
            <a:endParaRPr lang="en-GB" dirty="0">
              <a:solidFill>
                <a:srgbClr val="57575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10421" y="6210652"/>
            <a:ext cx="118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Beer</a:t>
            </a:r>
            <a:endParaRPr lang="en-GB" dirty="0">
              <a:solidFill>
                <a:srgbClr val="575756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085" y="3007476"/>
            <a:ext cx="2256198" cy="1403213"/>
          </a:xfrm>
          <a:prstGeom prst="rect">
            <a:avLst/>
          </a:prstGeom>
        </p:spPr>
      </p:pic>
      <p:sp>
        <p:nvSpPr>
          <p:cNvPr id="22" name="AutoShape 2" descr="Image result for cheese"/>
          <p:cNvSpPr>
            <a:spLocks noChangeAspect="1" noChangeArrowheads="1"/>
          </p:cNvSpPr>
          <p:nvPr/>
        </p:nvSpPr>
        <p:spPr bwMode="auto">
          <a:xfrm>
            <a:off x="63500" y="-731838"/>
            <a:ext cx="22479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9182091" y="4527819"/>
            <a:ext cx="16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Salmon</a:t>
            </a:r>
            <a:endParaRPr lang="en-GB" dirty="0">
              <a:solidFill>
                <a:srgbClr val="575756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15" y="3007477"/>
            <a:ext cx="2054942" cy="13753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79573" y="2348412"/>
            <a:ext cx="230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Fresh fruit and vegetables</a:t>
            </a:r>
            <a:endParaRPr lang="en-GB" dirty="0">
              <a:solidFill>
                <a:srgbClr val="57575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12646" y="6249618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Beverages</a:t>
            </a:r>
            <a:endParaRPr lang="en-GB" dirty="0">
              <a:solidFill>
                <a:srgbClr val="57575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7247" y="4496613"/>
            <a:ext cx="205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575756"/>
                </a:solidFill>
              </a:rPr>
              <a:t>Meat</a:t>
            </a:r>
            <a:endParaRPr lang="en-GB" dirty="0">
              <a:solidFill>
                <a:srgbClr val="57575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05266" y="6255859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575756"/>
                </a:solidFill>
              </a:rPr>
              <a:t>Sources: AHDB/HMRC</a:t>
            </a:r>
            <a:endParaRPr lang="en-GB" sz="1400" dirty="0">
              <a:solidFill>
                <a:srgbClr val="5757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962" y="5064079"/>
            <a:ext cx="1314660" cy="12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764704"/>
            <a:ext cx="9945879" cy="6120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7408" y="836712"/>
            <a:ext cx="100811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7" y="116632"/>
            <a:ext cx="10305919" cy="10081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chemeClr val="accent1"/>
                </a:solidFill>
              </a:rPr>
              <a:t/>
            </a:r>
            <a:br>
              <a:rPr lang="en-GB" sz="3200" dirty="0" smtClean="0">
                <a:solidFill>
                  <a:schemeClr val="accent1"/>
                </a:solidFill>
              </a:rPr>
            </a:br>
            <a:r>
              <a:rPr lang="en-GB" sz="3200" dirty="0" smtClean="0">
                <a:solidFill>
                  <a:schemeClr val="accent1"/>
                </a:solidFill>
              </a:rPr>
              <a:t>Do we need to be more self-sufficient?</a:t>
            </a:r>
            <a:br>
              <a:rPr lang="en-GB" sz="3200" dirty="0" smtClean="0">
                <a:solidFill>
                  <a:schemeClr val="accent1"/>
                </a:solidFill>
              </a:rPr>
            </a:br>
            <a:r>
              <a:rPr lang="en-GB" sz="3200" dirty="0" smtClean="0">
                <a:solidFill>
                  <a:schemeClr val="accent1"/>
                </a:solidFill>
              </a:rPr>
              <a:t>- World population growth</a:t>
            </a:r>
            <a:endParaRPr lang="en-GB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30" id="{A1F3F9F4-FAB9-034D-A974-4E4803A47371}" vid="{FD298195-78F3-8D47-85C4-950FC4ACBCEE}"/>
    </a:ext>
  </a:extLst>
</a:theme>
</file>

<file path=ppt/theme/theme2.xml><?xml version="1.0" encoding="utf-8"?>
<a:theme xmlns:a="http://schemas.openxmlformats.org/drawingml/2006/main" name="Title Slides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30" id="{A1F3F9F4-FAB9-034D-A974-4E4803A47371}" vid="{593D8244-C965-1346-A098-036F001078E2}"/>
    </a:ext>
  </a:extLst>
</a:theme>
</file>

<file path=ppt/theme/theme3.xml><?xml version="1.0" encoding="utf-8"?>
<a:theme xmlns:a="http://schemas.openxmlformats.org/drawingml/2006/main" name="Section Header Slides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30" id="{A1F3F9F4-FAB9-034D-A974-4E4803A47371}" vid="{CA24BA49-A4EB-0545-84A3-4BE3C86D2E86}"/>
    </a:ext>
  </a:extLst>
</a:theme>
</file>

<file path=ppt/theme/theme4.xml><?xml version="1.0" encoding="utf-8"?>
<a:theme xmlns:a="http://schemas.openxmlformats.org/drawingml/2006/main" name="1_Section Header Slides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09" id="{B3964FC3-2E1C-1243-819D-E641D08BF1DC}" vid="{2817FD4C-0112-0645-B558-4261EF116F28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78F9C6E6CA40469EF8D815CB2EEB82" ma:contentTypeVersion="9" ma:contentTypeDescription="Create a new document." ma:contentTypeScope="" ma:versionID="520b34ffd94b9945439e1c0972633c3b">
  <xsd:schema xmlns:xsd="http://www.w3.org/2001/XMLSchema" xmlns:xs="http://www.w3.org/2001/XMLSchema" xmlns:p="http://schemas.microsoft.com/office/2006/metadata/properties" xmlns:ns3="8409cf61-8f5f-4421-9a3e-169c7d6c7b55" xmlns:ns4="3089966e-1c9a-40c5-9c65-11a87eb6eb54" targetNamespace="http://schemas.microsoft.com/office/2006/metadata/properties" ma:root="true" ma:fieldsID="808c6a07fffbd2b5742c070490209c2d" ns3:_="" ns4:_="">
    <xsd:import namespace="8409cf61-8f5f-4421-9a3e-169c7d6c7b55"/>
    <xsd:import namespace="3089966e-1c9a-40c5-9c65-11a87eb6eb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9cf61-8f5f-4421-9a3e-169c7d6c7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89966e-1c9a-40c5-9c65-11a87eb6eb5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E211D5-94EC-4B16-9A5B-E60FAC84BA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09cf61-8f5f-4421-9a3e-169c7d6c7b55"/>
    <ds:schemaRef ds:uri="3089966e-1c9a-40c5-9c65-11a87eb6eb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7AC787-B245-4513-AF68-247C2EEC2188}">
  <ds:schemaRefs>
    <ds:schemaRef ds:uri="http://purl.org/dc/elements/1.1/"/>
    <ds:schemaRef ds:uri="8409cf61-8f5f-4421-9a3e-169c7d6c7b55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3089966e-1c9a-40c5-9c65-11a87eb6eb5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094741-3E5F-4EDE-9A2D-F6972351C9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AHDB Template - 16x9</Template>
  <TotalTime>2840</TotalTime>
  <Words>798</Words>
  <Application>Microsoft Office PowerPoint</Application>
  <PresentationFormat>Widescreen</PresentationFormat>
  <Paragraphs>130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Aharoni</vt:lpstr>
      <vt:lpstr>Arial</vt:lpstr>
      <vt:lpstr>Calibri</vt:lpstr>
      <vt:lpstr>Cooper Black</vt:lpstr>
      <vt:lpstr>Helvetica Neue</vt:lpstr>
      <vt:lpstr>Ubuntu</vt:lpstr>
      <vt:lpstr>Ubuntu Light</vt:lpstr>
      <vt:lpstr>Ubuntu Medium</vt:lpstr>
      <vt:lpstr>Wingdings 3</vt:lpstr>
      <vt:lpstr>Content</vt:lpstr>
      <vt:lpstr>Title Slides</vt:lpstr>
      <vt:lpstr>Section Header Slides</vt:lpstr>
      <vt:lpstr>1_Section Header Slides</vt:lpstr>
      <vt:lpstr>1_Custom Design</vt:lpstr>
      <vt:lpstr>Food security, provenance and quality in the UK</vt:lpstr>
      <vt:lpstr>Who are AHDB?</vt:lpstr>
      <vt:lpstr>The UK is not self-sufficient for producing food</vt:lpstr>
      <vt:lpstr>PowerPoint Presentation</vt:lpstr>
      <vt:lpstr>PowerPoint Presentation</vt:lpstr>
      <vt:lpstr>Predominant farm types</vt:lpstr>
      <vt:lpstr>Why don’t we produce more?</vt:lpstr>
      <vt:lpstr>UK agricultural trade</vt:lpstr>
      <vt:lpstr> Do we need to be more self-sufficient? - World population growth</vt:lpstr>
      <vt:lpstr>Climate change </vt:lpstr>
      <vt:lpstr>But would shoppers back British?</vt:lpstr>
      <vt:lpstr>How do we choose where to shop?</vt:lpstr>
      <vt:lpstr>Consumer priorities when grocery shopping</vt:lpstr>
      <vt:lpstr>PowerPoint Presentation</vt:lpstr>
      <vt:lpstr>Continued drive for convenience</vt:lpstr>
      <vt:lpstr>Long-term changes in consumer behaviour are impacting on our industry</vt:lpstr>
      <vt:lpstr>Is technology the answer? eg. Automation - hands free hectare</vt:lpstr>
      <vt:lpstr>Eg. Sustainable protein from insects</vt:lpstr>
      <vt:lpstr>Eg. Biotechnology - EggXYt</vt:lpstr>
      <vt:lpstr>Summary</vt:lpstr>
    </vt:vector>
  </TitlesOfParts>
  <Company>AHDB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– the nooks and crannies.</dc:title>
  <dc:creator>Amy Smallwood</dc:creator>
  <cp:lastModifiedBy>Alex White</cp:lastModifiedBy>
  <cp:revision>250</cp:revision>
  <cp:lastPrinted>2019-02-01T10:01:12Z</cp:lastPrinted>
  <dcterms:created xsi:type="dcterms:W3CDTF">2018-11-01T12:13:29Z</dcterms:created>
  <dcterms:modified xsi:type="dcterms:W3CDTF">2019-11-18T09:26:40Z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0x0101001778F9C6E6CA40469EF8D815CB2EEB82</vt:lpwstr>
  </property>
</Properties>
</file>