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82" r:id="rId6"/>
    <p:sldId id="264" r:id="rId7"/>
    <p:sldId id="259" r:id="rId8"/>
    <p:sldId id="283" r:id="rId9"/>
    <p:sldId id="262" r:id="rId10"/>
    <p:sldId id="263" r:id="rId11"/>
    <p:sldId id="265" r:id="rId12"/>
    <p:sldId id="266" r:id="rId13"/>
    <p:sldId id="267" r:id="rId14"/>
    <p:sldId id="268" r:id="rId15"/>
    <p:sldId id="269" r:id="rId16"/>
    <p:sldId id="270" r:id="rId17"/>
    <p:sldId id="277" r:id="rId18"/>
    <p:sldId id="271" r:id="rId19"/>
    <p:sldId id="272" r:id="rId20"/>
    <p:sldId id="273" r:id="rId21"/>
    <p:sldId id="274" r:id="rId22"/>
    <p:sldId id="281" r:id="rId23"/>
    <p:sldId id="275" r:id="rId24"/>
    <p:sldId id="276" r:id="rId25"/>
    <p:sldId id="280" r:id="rId26"/>
    <p:sldId id="27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D86"/>
    <a:srgbClr val="F2E2E9"/>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odafactoflife.org.uk/professional-development/teaching-and-learning/planning-and-teaching/good-food-hygiene-and-safety-practices/good-food-hygiene-and-safety-practices-primary/" TargetMode="External"/><Relationship Id="rId2" Type="http://schemas.openxmlformats.org/officeDocument/2006/relationships/hyperlink" Target="https://www.sserc.org.uk/"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2rvYIBi" TargetMode="External"/><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hyperlink" Target="https://www.nhsinform.scot/healthy-living/food-and-nutrition/food-safety-and-hygiene/preparing-and-cooking-food-safel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hs.uk/live-well/eat-well/eggs-nutrition/" TargetMode="External"/><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foodafactoflife.org.uk/11-14-years/cooking/hygiene-and-safet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foodafactoflife.org.uk/5-7-years/cooking/hygiene-and-safety/" TargetMode="External"/><Relationship Id="rId7" Type="http://schemas.openxmlformats.org/officeDocument/2006/relationships/hyperlink" Target="https://www.foodafactoflife.org.uk/professional-development/teaching-and-learning/planning-and-teaching/good-food-hygiene-and-safety-practices/good-food-hygiene-and-safety-practices-primary/" TargetMode="Externa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www.foodafactoflife.org.uk/7-11-years/cooking/hygiene-and-safety/"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hyperlink" Target="http://www.nhsinform.scot/" TargetMode="External"/><Relationship Id="rId3" Type="http://schemas.openxmlformats.org/officeDocument/2006/relationships/hyperlink" Target="http://www.education.gov.scot/" TargetMode="External"/><Relationship Id="rId7" Type="http://schemas.openxmlformats.org/officeDocument/2006/relationships/hyperlink" Target="http://www.hse.gov.uk/scotland" TargetMode="External"/><Relationship Id="rId2" Type="http://schemas.openxmlformats.org/officeDocument/2006/relationships/hyperlink" Target="https://education.gov.scot/improvement/learning-resources/hwb51-food-education-good-food-skills" TargetMode="External"/><Relationship Id="rId1" Type="http://schemas.openxmlformats.org/officeDocument/2006/relationships/slideLayout" Target="../slideLayouts/slideLayout3.xml"/><Relationship Id="rId6" Type="http://schemas.openxmlformats.org/officeDocument/2006/relationships/hyperlink" Target="https://www.foodstandards.gov.scot/education-resources/using-our-resources" TargetMode="External"/><Relationship Id="rId5" Type="http://schemas.openxmlformats.org/officeDocument/2006/relationships/hyperlink" Target="https://www.foodstandards.gov.scot/" TargetMode="External"/><Relationship Id="rId10" Type="http://schemas.openxmlformats.org/officeDocument/2006/relationships/hyperlink" Target="https://www.rehis.com/community-training/courses/course/elementary-food-hygiene" TargetMode="External"/><Relationship Id="rId4" Type="http://schemas.openxmlformats.org/officeDocument/2006/relationships/hyperlink" Target="https://education.gov.scot/improvement/learning-resources/hwb42-food-education-summary" TargetMode="External"/><Relationship Id="rId9" Type="http://schemas.openxmlformats.org/officeDocument/2006/relationships/hyperlink" Target="https://www.sserc.org.u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oodstandards.gov.scot/consumers/food-safety/foodborne-illness" TargetMode="External"/><Relationship Id="rId1" Type="http://schemas.openxmlformats.org/officeDocument/2006/relationships/slideLayout" Target="../slideLayouts/slideLayout3.xml"/><Relationship Id="rId4" Type="http://schemas.openxmlformats.org/officeDocument/2006/relationships/hyperlink" Target="http://www.who.in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gov.scot/improvement/documents/frameworks_selfevaluation/frwk2_nihedithgios/frwk2_hgios4.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oodstandards.gov.scot/business-and-industry/safety-and-regul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rehis.com/"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hygiene and safety in the primary classroom</a:t>
            </a:r>
            <a:endParaRPr lang="en-US" dirty="0"/>
          </a:p>
        </p:txBody>
      </p:sp>
      <p:sp>
        <p:nvSpPr>
          <p:cNvPr id="3" name="Rectangle 2"/>
          <p:cNvSpPr/>
          <p:nvPr/>
        </p:nvSpPr>
        <p:spPr>
          <a:xfrm>
            <a:off x="1142452" y="4881626"/>
            <a:ext cx="6096000" cy="646331"/>
          </a:xfrm>
          <a:prstGeom prst="rect">
            <a:avLst/>
          </a:prstGeom>
        </p:spPr>
        <p:txBody>
          <a:bodyPr>
            <a:spAutoFit/>
          </a:bodyPr>
          <a:lstStyle/>
          <a:p>
            <a:r>
              <a:rPr lang="en-US" dirty="0" smtClean="0">
                <a:solidFill>
                  <a:schemeClr val="bg1"/>
                </a:solidFill>
                <a:latin typeface="Arial" panose="020B0604020202020204" pitchFamily="34" charset="0"/>
                <a:cs typeface="Arial" panose="020B0604020202020204" pitchFamily="34" charset="0"/>
              </a:rPr>
              <a:t>Frances Meek</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British Nutrition Foundation</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safety policies and risk assessments – why are these necessary?</a:t>
            </a:r>
            <a:br>
              <a:rPr lang="en-GB" dirty="0"/>
            </a:br>
            <a:endParaRPr lang="en-GB" dirty="0"/>
          </a:p>
        </p:txBody>
      </p:sp>
      <p:sp>
        <p:nvSpPr>
          <p:cNvPr id="3" name="Subtitle 2"/>
          <p:cNvSpPr>
            <a:spLocks noGrp="1"/>
          </p:cNvSpPr>
          <p:nvPr>
            <p:ph type="subTitle" idx="1"/>
          </p:nvPr>
        </p:nvSpPr>
        <p:spPr>
          <a:xfrm>
            <a:off x="1169276" y="2889144"/>
            <a:ext cx="7789194" cy="3600000"/>
          </a:xfrm>
        </p:spPr>
        <p:txBody>
          <a:bodyPr/>
          <a:lstStyle/>
          <a:p>
            <a:pPr marL="0" indent="0">
              <a:buNone/>
              <a:defRPr/>
            </a:pPr>
            <a:r>
              <a:rPr lang="en-GB" sz="2000" dirty="0" smtClean="0"/>
              <a:t>Whilst carrying out a risk assessment for food activities is not a requirement in primary schools in Scotland, it is strongly advised.</a:t>
            </a:r>
            <a:endParaRPr lang="en-US" sz="2000" dirty="0"/>
          </a:p>
          <a:p>
            <a:pPr marL="0" indent="0">
              <a:buNone/>
              <a:defRPr/>
            </a:pPr>
            <a:r>
              <a:rPr lang="en-US" sz="2000" dirty="0" smtClean="0"/>
              <a:t>Risk assessments help to </a:t>
            </a:r>
            <a:r>
              <a:rPr lang="en-US" sz="2000" dirty="0" err="1" smtClean="0"/>
              <a:t>minimise</a:t>
            </a:r>
            <a:r>
              <a:rPr lang="en-US" sz="2000" dirty="0" smtClean="0"/>
              <a:t> the risks in practical work and can focus attention on what the hazards might be and how they can be prevented or reduced. </a:t>
            </a:r>
            <a:endParaRPr lang="en-US" altLang="en-US" sz="2000" dirty="0"/>
          </a:p>
          <a:p>
            <a:pPr marL="0" indent="0">
              <a:buNone/>
              <a:defRPr/>
            </a:pPr>
            <a:r>
              <a:rPr lang="en-US" sz="2000" dirty="0"/>
              <a:t>In addition, poor </a:t>
            </a:r>
            <a:r>
              <a:rPr lang="en-GB" sz="2000" dirty="0"/>
              <a:t>hygiene and safety would be considered/noticed in an </a:t>
            </a:r>
            <a:r>
              <a:rPr lang="en-GB" sz="2000" dirty="0" smtClean="0"/>
              <a:t>education inspection </a:t>
            </a:r>
            <a:r>
              <a:rPr lang="en-GB" sz="2000" dirty="0"/>
              <a:t>and drawn to the school’s </a:t>
            </a:r>
            <a:r>
              <a:rPr lang="en-GB" sz="2000" dirty="0" smtClean="0"/>
              <a:t>attention. Food safety policies and risk assessments would help to ensure effective procedures are in place.</a:t>
            </a:r>
            <a:endParaRPr lang="en-US" altLang="en-US" sz="2000" dirty="0" smtClean="0"/>
          </a:p>
          <a:p>
            <a:pPr marL="0" indent="0">
              <a:buNone/>
              <a:defRPr/>
            </a:pPr>
            <a:r>
              <a:rPr lang="en-GB" altLang="en-US" sz="2000" dirty="0" smtClean="0"/>
              <a:t>Risk assessments could </a:t>
            </a:r>
            <a:r>
              <a:rPr lang="en-GB" altLang="en-US" sz="2000" dirty="0"/>
              <a:t>be for recipes, lessons and equipment.  </a:t>
            </a:r>
          </a:p>
          <a:p>
            <a:pPr marL="0" indent="0">
              <a:buNone/>
              <a:defRPr/>
            </a:pPr>
            <a:endParaRPr lang="en-GB" sz="2000" dirty="0" smtClean="0"/>
          </a:p>
          <a:p>
            <a:pPr marL="0" indent="0">
              <a:buNone/>
              <a:defRPr/>
            </a:pPr>
            <a:endParaRPr lang="en-US" sz="2000" dirty="0"/>
          </a:p>
          <a:p>
            <a:pPr marL="0" indent="0">
              <a:buNone/>
              <a:defRPr/>
            </a:pPr>
            <a:endParaRPr lang="en-GB" sz="2000" dirty="0" smtClean="0"/>
          </a:p>
          <a:p>
            <a:pPr>
              <a:buFont typeface="Arial" panose="020B0604020202020204" pitchFamily="34" charset="0"/>
              <a:buChar char="•"/>
              <a:defRPr/>
            </a:pPr>
            <a:endParaRPr lang="en-US" sz="2000" dirty="0"/>
          </a:p>
          <a:p>
            <a:pPr>
              <a:buFont typeface="Arial" panose="020B0604020202020204" pitchFamily="34" charset="0"/>
              <a:buChar char="•"/>
              <a:defRPr/>
            </a:pPr>
            <a:endParaRPr lang="en-GB" sz="2000" dirty="0"/>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8470" y="2474844"/>
            <a:ext cx="2576487" cy="3639106"/>
          </a:xfrm>
          <a:prstGeom prst="rect">
            <a:avLst/>
          </a:prstGeom>
        </p:spPr>
      </p:pic>
    </p:spTree>
    <p:extLst>
      <p:ext uri="{BB962C8B-B14F-4D97-AF65-F5344CB8AC3E}">
        <p14:creationId xmlns:p14="http://schemas.microsoft.com/office/powerpoint/2010/main" val="811936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assessments</a:t>
            </a:r>
            <a:endParaRPr lang="en-GB" dirty="0"/>
          </a:p>
        </p:txBody>
      </p:sp>
      <p:sp>
        <p:nvSpPr>
          <p:cNvPr id="3" name="Subtitle 2"/>
          <p:cNvSpPr>
            <a:spLocks noGrp="1"/>
          </p:cNvSpPr>
          <p:nvPr>
            <p:ph type="subTitle" idx="1"/>
          </p:nvPr>
        </p:nvSpPr>
        <p:spPr>
          <a:xfrm>
            <a:off x="1169274" y="2201637"/>
            <a:ext cx="9720000" cy="3600000"/>
          </a:xfrm>
        </p:spPr>
        <p:txBody>
          <a:bodyPr/>
          <a:lstStyle/>
          <a:p>
            <a:pPr marL="0" indent="0">
              <a:buNone/>
              <a:defRPr/>
            </a:pPr>
            <a:r>
              <a:rPr lang="en-GB" altLang="en-US" sz="2000" dirty="0" smtClean="0"/>
              <a:t>You </a:t>
            </a:r>
            <a:r>
              <a:rPr lang="en-GB" altLang="en-US" sz="2000" dirty="0"/>
              <a:t>may think that you do a risk assessment every time you enter your classroom.  </a:t>
            </a:r>
            <a:endParaRPr lang="en-GB" altLang="en-US" sz="2000" dirty="0" smtClean="0"/>
          </a:p>
          <a:p>
            <a:pPr marL="0" indent="0">
              <a:buNone/>
              <a:defRPr/>
            </a:pPr>
            <a:r>
              <a:rPr lang="en-GB" altLang="en-US" sz="2000" dirty="0" smtClean="0"/>
              <a:t>However</a:t>
            </a:r>
            <a:r>
              <a:rPr lang="en-GB" altLang="en-US" sz="2000" dirty="0"/>
              <a:t>, risk assessments are formal activities and should follow five stages</a:t>
            </a:r>
            <a:r>
              <a:rPr lang="en-GB" altLang="en-US" sz="2000" dirty="0" smtClean="0"/>
              <a:t>:</a:t>
            </a:r>
            <a:endParaRPr lang="en-GB" altLang="en-US" sz="2000" dirty="0"/>
          </a:p>
          <a:p>
            <a:pPr marL="342900" indent="-342900">
              <a:buFont typeface="Arial" charset="0"/>
              <a:buAutoNum type="arabicPeriod"/>
              <a:defRPr/>
            </a:pPr>
            <a:r>
              <a:rPr lang="en-GB" altLang="en-US" sz="2000" dirty="0" smtClean="0"/>
              <a:t>Look for the hazards.</a:t>
            </a:r>
          </a:p>
          <a:p>
            <a:pPr marL="342900" indent="-342900">
              <a:buFont typeface="Arial" charset="0"/>
              <a:buAutoNum type="arabicPeriod"/>
              <a:defRPr/>
            </a:pPr>
            <a:r>
              <a:rPr lang="en-GB" altLang="en-US" sz="2000" dirty="0" smtClean="0"/>
              <a:t>Decide who might be harmed and how.</a:t>
            </a:r>
          </a:p>
          <a:p>
            <a:pPr marL="342900" indent="-342900">
              <a:buFont typeface="Arial" charset="0"/>
              <a:buAutoNum type="arabicPeriod"/>
              <a:defRPr/>
            </a:pPr>
            <a:r>
              <a:rPr lang="en-GB" altLang="en-US" sz="2000" dirty="0" smtClean="0"/>
              <a:t>Evaluate the risks and decide whether the existing precautions are adequate or whether more should be done.</a:t>
            </a:r>
          </a:p>
          <a:p>
            <a:pPr marL="342900" indent="-342900">
              <a:buFont typeface="Arial" charset="0"/>
              <a:buAutoNum type="arabicPeriod"/>
              <a:defRPr/>
            </a:pPr>
            <a:r>
              <a:rPr lang="en-GB" altLang="en-US" sz="2000" dirty="0" smtClean="0"/>
              <a:t>Record your findings.</a:t>
            </a:r>
          </a:p>
          <a:p>
            <a:pPr marL="342900" indent="-342900">
              <a:buFont typeface="Arial" charset="0"/>
              <a:buAutoNum type="arabicPeriod"/>
              <a:defRPr/>
            </a:pPr>
            <a:r>
              <a:rPr lang="en-GB" altLang="en-US" sz="2000" dirty="0" smtClean="0"/>
              <a:t>Review your assessment and revise it if necessary.</a:t>
            </a:r>
          </a:p>
          <a:p>
            <a:pPr marL="0" indent="0">
              <a:buNone/>
            </a:pPr>
            <a:endParaRPr lang="en-GB" dirty="0"/>
          </a:p>
        </p:txBody>
      </p:sp>
    </p:spTree>
    <p:extLst>
      <p:ext uri="{BB962C8B-B14F-4D97-AF65-F5344CB8AC3E}">
        <p14:creationId xmlns:p14="http://schemas.microsoft.com/office/powerpoint/2010/main" val="233154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Generic risk assessments</a:t>
            </a:r>
            <a:br>
              <a:rPr lang="en-GB" altLang="en-US" dirty="0"/>
            </a:br>
            <a:endParaRPr lang="en-GB" dirty="0"/>
          </a:p>
        </p:txBody>
      </p:sp>
      <p:sp>
        <p:nvSpPr>
          <p:cNvPr id="3" name="Subtitle 2"/>
          <p:cNvSpPr>
            <a:spLocks noGrp="1"/>
          </p:cNvSpPr>
          <p:nvPr>
            <p:ph type="subTitle" idx="1"/>
          </p:nvPr>
        </p:nvSpPr>
        <p:spPr>
          <a:xfrm>
            <a:off x="1169276" y="2177900"/>
            <a:ext cx="5443559" cy="3600000"/>
          </a:xfrm>
        </p:spPr>
        <p:txBody>
          <a:bodyPr/>
          <a:lstStyle/>
          <a:p>
            <a:pPr>
              <a:spcBef>
                <a:spcPct val="0"/>
              </a:spcBef>
            </a:pPr>
            <a:endParaRPr lang="en-GB" altLang="en-US" dirty="0"/>
          </a:p>
          <a:p>
            <a:pPr marL="0" indent="0">
              <a:spcBef>
                <a:spcPct val="0"/>
              </a:spcBef>
              <a:buNone/>
            </a:pPr>
            <a:r>
              <a:rPr lang="en-GB" altLang="en-US" sz="2000" dirty="0"/>
              <a:t>These are usually available through Local Authorities but it is </a:t>
            </a:r>
            <a:r>
              <a:rPr lang="en-GB" altLang="en-US" sz="2000" b="1" dirty="0"/>
              <a:t>essential</a:t>
            </a:r>
            <a:r>
              <a:rPr lang="en-GB" altLang="en-US" sz="2000" dirty="0"/>
              <a:t> that schools adapt these to their own setting and account for any specific hazards</a:t>
            </a:r>
            <a:r>
              <a:rPr lang="en-GB" altLang="en-US" sz="2000" dirty="0" smtClean="0"/>
              <a:t>. They are also available through </a:t>
            </a:r>
            <a:r>
              <a:rPr lang="en-GB" altLang="en-US" sz="2000" dirty="0" smtClean="0">
                <a:hlinkClick r:id="rId2"/>
              </a:rPr>
              <a:t>SSERC</a:t>
            </a:r>
            <a:r>
              <a:rPr lang="en-GB" altLang="en-US" sz="2000" dirty="0" smtClean="0"/>
              <a:t>.</a:t>
            </a:r>
            <a:endParaRPr lang="en-GB" altLang="en-US" sz="2000" dirty="0"/>
          </a:p>
          <a:p>
            <a:pPr>
              <a:spcBef>
                <a:spcPct val="0"/>
              </a:spcBef>
            </a:pPr>
            <a:endParaRPr lang="en-GB" altLang="en-US" sz="2000" dirty="0"/>
          </a:p>
          <a:p>
            <a:pPr marL="0" indent="0">
              <a:spcBef>
                <a:spcPct val="0"/>
              </a:spcBef>
              <a:buNone/>
            </a:pPr>
            <a:r>
              <a:rPr lang="en-GB" altLang="en-US" sz="2000" dirty="0" smtClean="0"/>
              <a:t>An exemplar risk assessment for food work in the primary classroom along with other support for good food hygiene and safety practices is available on </a:t>
            </a:r>
            <a:r>
              <a:rPr lang="en-GB" altLang="en-US" sz="2000" dirty="0" smtClean="0">
                <a:hlinkClick r:id="rId3"/>
              </a:rPr>
              <a:t>www.foodafactoflife.org.uk</a:t>
            </a:r>
            <a:r>
              <a:rPr lang="en-GB" altLang="en-US" sz="2000" dirty="0" smtClean="0"/>
              <a:t> </a:t>
            </a:r>
            <a:endParaRPr lang="en-US" altLang="en-US" sz="2000" dirty="0"/>
          </a:p>
          <a:p>
            <a:pPr marL="0" indent="0">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027" y="1782618"/>
            <a:ext cx="5054069" cy="35979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110" y="2825890"/>
            <a:ext cx="4990986" cy="34983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1061" y="2423160"/>
            <a:ext cx="2504000" cy="3589244"/>
          </a:xfrm>
          <a:prstGeom prst="rect">
            <a:avLst/>
          </a:prstGeom>
        </p:spPr>
      </p:pic>
    </p:spTree>
    <p:extLst>
      <p:ext uri="{BB962C8B-B14F-4D97-AF65-F5344CB8AC3E}">
        <p14:creationId xmlns:p14="http://schemas.microsoft.com/office/powerpoint/2010/main" val="12143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Practicalities of using a primary classroom</a:t>
            </a:r>
            <a:endParaRPr lang="en-GB" dirty="0"/>
          </a:p>
        </p:txBody>
      </p:sp>
      <p:sp>
        <p:nvSpPr>
          <p:cNvPr id="3" name="Subtitle 2"/>
          <p:cNvSpPr>
            <a:spLocks noGrp="1"/>
          </p:cNvSpPr>
          <p:nvPr>
            <p:ph type="subTitle" idx="1"/>
          </p:nvPr>
        </p:nvSpPr>
        <p:spPr>
          <a:xfrm>
            <a:off x="1169274" y="2283968"/>
            <a:ext cx="7298863" cy="3600000"/>
          </a:xfrm>
        </p:spPr>
        <p:txBody>
          <a:bodyPr/>
          <a:lstStyle/>
          <a:p>
            <a:pPr marL="0" indent="0">
              <a:buNone/>
              <a:defRPr/>
            </a:pPr>
            <a:r>
              <a:rPr lang="en-US" sz="2000" dirty="0" smtClean="0"/>
              <a:t>Check that:</a:t>
            </a:r>
            <a:endParaRPr lang="en-GB" sz="2000" dirty="0"/>
          </a:p>
          <a:p>
            <a:pPr>
              <a:defRPr/>
            </a:pPr>
            <a:r>
              <a:rPr lang="en-GB" sz="2000" dirty="0" smtClean="0"/>
              <a:t>An </a:t>
            </a:r>
            <a:r>
              <a:rPr lang="en-GB" sz="2000" dirty="0"/>
              <a:t>ingredient check letter has been sent </a:t>
            </a:r>
            <a:r>
              <a:rPr lang="en-GB" sz="2000" dirty="0" smtClean="0"/>
              <a:t>home.</a:t>
            </a:r>
          </a:p>
          <a:p>
            <a:pPr>
              <a:defRPr/>
            </a:pPr>
            <a:r>
              <a:rPr lang="en-GB" sz="2000" dirty="0"/>
              <a:t>I</a:t>
            </a:r>
            <a:r>
              <a:rPr lang="en-GB" sz="2000" dirty="0" smtClean="0"/>
              <a:t>ngredients checked for allergens (especially packaged foods).</a:t>
            </a:r>
            <a:endParaRPr lang="en-GB" sz="2000" dirty="0"/>
          </a:p>
          <a:p>
            <a:pPr>
              <a:buFont typeface="Arial" panose="020B0604020202020204" pitchFamily="34" charset="0"/>
              <a:buChar char="•"/>
              <a:defRPr/>
            </a:pPr>
            <a:r>
              <a:rPr lang="en-GB" sz="2000" dirty="0"/>
              <a:t>Classroom furniture is in a safe, practical </a:t>
            </a:r>
            <a:r>
              <a:rPr lang="en-GB" sz="2000" dirty="0" smtClean="0"/>
              <a:t>arrangement.</a:t>
            </a:r>
            <a:endParaRPr lang="en-GB" sz="2000" dirty="0"/>
          </a:p>
          <a:p>
            <a:pPr>
              <a:buFont typeface="Arial" panose="020B0604020202020204" pitchFamily="34" charset="0"/>
              <a:buChar char="•"/>
              <a:defRPr/>
            </a:pPr>
            <a:r>
              <a:rPr lang="en-GB" sz="2000" dirty="0"/>
              <a:t>Cooking surfaces wiped with anti-bacterial spray and covered with clean plastic </a:t>
            </a:r>
            <a:r>
              <a:rPr lang="en-GB" sz="2000" dirty="0" smtClean="0"/>
              <a:t>cloths. </a:t>
            </a:r>
            <a:endParaRPr lang="en-GB" sz="2000" dirty="0"/>
          </a:p>
          <a:p>
            <a:pPr>
              <a:buFont typeface="Arial" panose="020B0604020202020204" pitchFamily="34" charset="0"/>
              <a:buChar char="•"/>
              <a:defRPr/>
            </a:pPr>
            <a:r>
              <a:rPr lang="en-GB" sz="2000" dirty="0"/>
              <a:t>Equipment is clean and ready to </a:t>
            </a:r>
            <a:r>
              <a:rPr lang="en-GB" sz="2000" dirty="0" smtClean="0"/>
              <a:t>use (</a:t>
            </a:r>
            <a:r>
              <a:rPr lang="en-GB" sz="2000" dirty="0"/>
              <a:t>count knives and sharp tools out and in</a:t>
            </a:r>
            <a:r>
              <a:rPr lang="en-GB" sz="2000" dirty="0" smtClean="0"/>
              <a:t>).</a:t>
            </a:r>
            <a:endParaRPr lang="en-GB" sz="2000" dirty="0"/>
          </a:p>
          <a:p>
            <a:pPr>
              <a:buFont typeface="Arial" panose="020B0604020202020204" pitchFamily="34" charset="0"/>
              <a:buChar char="•"/>
              <a:defRPr/>
            </a:pPr>
            <a:r>
              <a:rPr lang="en-GB" sz="2000" dirty="0"/>
              <a:t>Ingredients are ready to use – if necessary, some have been partly prepared or </a:t>
            </a:r>
            <a:r>
              <a:rPr lang="en-GB" sz="2000" dirty="0" smtClean="0"/>
              <a:t>weighed.</a:t>
            </a:r>
            <a:endParaRPr lang="en-GB" sz="2000" dirty="0"/>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1478" y="2283798"/>
            <a:ext cx="2861227" cy="4016993"/>
          </a:xfrm>
          <a:prstGeom prst="rect">
            <a:avLst/>
          </a:prstGeom>
          <a:ln w="25400">
            <a:solidFill>
              <a:srgbClr val="C33D86"/>
            </a:solidFill>
          </a:ln>
        </p:spPr>
      </p:pic>
    </p:spTree>
    <p:extLst>
      <p:ext uri="{BB962C8B-B14F-4D97-AF65-F5344CB8AC3E}">
        <p14:creationId xmlns:p14="http://schemas.microsoft.com/office/powerpoint/2010/main" val="135041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Practicalities of using a primary classroom</a:t>
            </a:r>
            <a:endParaRPr lang="en-GB" dirty="0"/>
          </a:p>
        </p:txBody>
      </p:sp>
      <p:sp>
        <p:nvSpPr>
          <p:cNvPr id="3" name="Subtitle 2"/>
          <p:cNvSpPr>
            <a:spLocks noGrp="1"/>
          </p:cNvSpPr>
          <p:nvPr>
            <p:ph type="subTitle" idx="1"/>
          </p:nvPr>
        </p:nvSpPr>
        <p:spPr>
          <a:xfrm>
            <a:off x="1169276" y="2571092"/>
            <a:ext cx="7537402" cy="3600000"/>
          </a:xfrm>
        </p:spPr>
        <p:txBody>
          <a:bodyPr/>
          <a:lstStyle/>
          <a:p>
            <a:pPr marL="0" indent="0">
              <a:buNone/>
              <a:defRPr/>
            </a:pPr>
            <a:r>
              <a:rPr lang="en-US" sz="2000" dirty="0" smtClean="0"/>
              <a:t>Check that:</a:t>
            </a:r>
            <a:endParaRPr lang="en-GB" sz="2000" dirty="0" smtClean="0"/>
          </a:p>
          <a:p>
            <a:pPr>
              <a:buFont typeface="Arial" panose="020B0604020202020204" pitchFamily="34" charset="0"/>
              <a:buChar char="•"/>
              <a:defRPr/>
            </a:pPr>
            <a:r>
              <a:rPr lang="en-GB" sz="2000" dirty="0" smtClean="0"/>
              <a:t>All </a:t>
            </a:r>
            <a:r>
              <a:rPr lang="en-GB" sz="2000" dirty="0"/>
              <a:t>jewellery </a:t>
            </a:r>
            <a:r>
              <a:rPr lang="en-GB" sz="2000" dirty="0" smtClean="0"/>
              <a:t>removed.</a:t>
            </a:r>
            <a:endParaRPr lang="en-GB" sz="2000" dirty="0"/>
          </a:p>
          <a:p>
            <a:pPr>
              <a:buFont typeface="Arial" panose="020B0604020202020204" pitchFamily="34" charset="0"/>
              <a:buChar char="•"/>
              <a:defRPr/>
            </a:pPr>
            <a:r>
              <a:rPr lang="en-GB" sz="2000" dirty="0"/>
              <a:t>Nail varnish </a:t>
            </a:r>
            <a:r>
              <a:rPr lang="en-GB" sz="2000" dirty="0" smtClean="0"/>
              <a:t>removed.</a:t>
            </a:r>
            <a:endParaRPr lang="en-GB" sz="2000" dirty="0"/>
          </a:p>
          <a:p>
            <a:pPr>
              <a:buFont typeface="Arial" panose="020B0604020202020204" pitchFamily="34" charset="0"/>
              <a:buChar char="•"/>
              <a:defRPr/>
            </a:pPr>
            <a:r>
              <a:rPr lang="en-GB" sz="2000" dirty="0"/>
              <a:t>Long hair tied </a:t>
            </a:r>
            <a:r>
              <a:rPr lang="en-GB" sz="2000" dirty="0" smtClean="0"/>
              <a:t>back.</a:t>
            </a:r>
            <a:endParaRPr lang="en-GB" sz="2000" dirty="0"/>
          </a:p>
          <a:p>
            <a:pPr>
              <a:buFont typeface="Arial" panose="020B0604020202020204" pitchFamily="34" charset="0"/>
              <a:buChar char="•"/>
              <a:defRPr/>
            </a:pPr>
            <a:r>
              <a:rPr lang="en-GB" sz="2000" dirty="0"/>
              <a:t>Jumpers removed and long sleeves rolled </a:t>
            </a:r>
            <a:r>
              <a:rPr lang="en-GB" sz="2000" dirty="0" smtClean="0"/>
              <a:t>up.</a:t>
            </a:r>
            <a:endParaRPr lang="en-GB" sz="2000" dirty="0"/>
          </a:p>
          <a:p>
            <a:pPr>
              <a:buFont typeface="Arial" panose="020B0604020202020204" pitchFamily="34" charset="0"/>
              <a:buChar char="•"/>
              <a:defRPr/>
            </a:pPr>
            <a:r>
              <a:rPr lang="en-GB" sz="2000" dirty="0"/>
              <a:t>Hands are clean – washed with anti-bacterial soap or a sterilising rub has been </a:t>
            </a:r>
            <a:r>
              <a:rPr lang="en-GB" sz="2000" dirty="0" smtClean="0"/>
              <a:t>used.</a:t>
            </a:r>
          </a:p>
          <a:p>
            <a:pPr>
              <a:buFont typeface="Arial" panose="020B0604020202020204" pitchFamily="34" charset="0"/>
              <a:buChar char="•"/>
              <a:defRPr/>
            </a:pPr>
            <a:r>
              <a:rPr lang="en-GB" sz="2000" dirty="0"/>
              <a:t>Clean aprons </a:t>
            </a:r>
            <a:r>
              <a:rPr lang="en-GB" sz="2000" dirty="0" smtClean="0"/>
              <a:t>on.</a:t>
            </a:r>
            <a:endParaRPr lang="en-GB" sz="2000" dirty="0"/>
          </a:p>
          <a:p>
            <a:pPr>
              <a:buFont typeface="Arial" panose="020B0604020202020204" pitchFamily="34" charset="0"/>
              <a:buChar char="•"/>
              <a:defRPr/>
            </a:pPr>
            <a:endParaRPr lang="en-GB" sz="2000" dirty="0"/>
          </a:p>
          <a:p>
            <a:endParaRPr lang="en-GB"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8750436" y="3826900"/>
            <a:ext cx="2832253" cy="1889470"/>
          </a:xfrm>
          <a:prstGeom prst="rect">
            <a:avLst/>
          </a:prstGeom>
          <a:ln w="25400">
            <a:solidFill>
              <a:srgbClr val="C33D86"/>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155" y="2614512"/>
            <a:ext cx="3507717" cy="757667"/>
          </a:xfrm>
          <a:prstGeom prst="rect">
            <a:avLst/>
          </a:prstGeom>
        </p:spPr>
      </p:pic>
    </p:spTree>
    <p:extLst>
      <p:ext uri="{BB962C8B-B14F-4D97-AF65-F5344CB8AC3E}">
        <p14:creationId xmlns:p14="http://schemas.microsoft.com/office/powerpoint/2010/main" val="236643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Practicalities of using a primary classroom</a:t>
            </a:r>
            <a:endParaRPr lang="en-GB" dirty="0"/>
          </a:p>
        </p:txBody>
      </p:sp>
      <p:sp>
        <p:nvSpPr>
          <p:cNvPr id="3" name="Subtitle 2"/>
          <p:cNvSpPr>
            <a:spLocks noGrp="1"/>
          </p:cNvSpPr>
          <p:nvPr>
            <p:ph type="subTitle" idx="1"/>
          </p:nvPr>
        </p:nvSpPr>
        <p:spPr>
          <a:xfrm>
            <a:off x="1169274" y="2283798"/>
            <a:ext cx="7192846" cy="3600000"/>
          </a:xfrm>
        </p:spPr>
        <p:txBody>
          <a:bodyPr/>
          <a:lstStyle/>
          <a:p>
            <a:pPr marL="0" indent="0">
              <a:buNone/>
              <a:defRPr/>
            </a:pPr>
            <a:r>
              <a:rPr lang="en-US" sz="2000" dirty="0" smtClean="0"/>
              <a:t>Check that:</a:t>
            </a:r>
            <a:endParaRPr lang="en-GB" sz="2000" dirty="0" smtClean="0"/>
          </a:p>
          <a:p>
            <a:pPr>
              <a:buFont typeface="Arial" panose="020B0604020202020204" pitchFamily="34" charset="0"/>
              <a:buChar char="•"/>
              <a:defRPr/>
            </a:pPr>
            <a:r>
              <a:rPr lang="en-GB" sz="2000" dirty="0" smtClean="0"/>
              <a:t>Children </a:t>
            </a:r>
            <a:r>
              <a:rPr lang="en-GB" sz="2000" dirty="0"/>
              <a:t>know they must wash their hands again if they blow  their nose, cough or sneeze into their hands, touch hair, cuts or </a:t>
            </a:r>
            <a:r>
              <a:rPr lang="en-GB" sz="2000" dirty="0" smtClean="0"/>
              <a:t>spots.</a:t>
            </a:r>
            <a:endParaRPr lang="en-GB" sz="2000" dirty="0"/>
          </a:p>
          <a:p>
            <a:pPr>
              <a:buFont typeface="Arial" panose="020B0604020202020204" pitchFamily="34" charset="0"/>
              <a:buChar char="•"/>
              <a:defRPr/>
            </a:pPr>
            <a:r>
              <a:rPr lang="en-GB" sz="2000" dirty="0"/>
              <a:t>Children know they must remove their apron if they go to the toilet; wash their hands afterwards and then again before starting to cook </a:t>
            </a:r>
            <a:r>
              <a:rPr lang="en-GB" sz="2000" dirty="0" smtClean="0"/>
              <a:t>again.</a:t>
            </a:r>
            <a:endParaRPr lang="en-GB" sz="2000" dirty="0"/>
          </a:p>
          <a:p>
            <a:pPr>
              <a:buFont typeface="Arial" panose="020B0604020202020204" pitchFamily="34" charset="0"/>
              <a:buChar char="•"/>
              <a:defRPr/>
            </a:pPr>
            <a:r>
              <a:rPr lang="en-GB" sz="2000" dirty="0"/>
              <a:t>Children know how to use the equipment safely (following a teacher demonstration</a:t>
            </a:r>
            <a:r>
              <a:rPr lang="en-GB" sz="2000" dirty="0" smtClean="0"/>
              <a:t>).</a:t>
            </a:r>
          </a:p>
          <a:p>
            <a:pPr>
              <a:buFont typeface="Arial" panose="020B0604020202020204" pitchFamily="34" charset="0"/>
              <a:buChar char="•"/>
              <a:defRPr/>
            </a:pPr>
            <a:r>
              <a:rPr lang="en-GB" sz="2000" dirty="0"/>
              <a:t>Plenty of bins available for rubbish.</a:t>
            </a:r>
          </a:p>
          <a:p>
            <a:pPr marL="0" indent="0">
              <a:buNone/>
              <a:defRPr/>
            </a:pPr>
            <a:endParaRPr lang="en-GB" dirty="0"/>
          </a:p>
          <a:p>
            <a:pPr>
              <a:buNone/>
              <a:defRPr/>
            </a:pPr>
            <a:r>
              <a:rPr lang="en-GB" sz="2800" b="1" dirty="0" smtClean="0"/>
              <a:t>All adults </a:t>
            </a:r>
            <a:r>
              <a:rPr lang="en-GB" sz="2800" b="1" dirty="0"/>
              <a:t>must be a role model!</a:t>
            </a:r>
          </a:p>
          <a:p>
            <a:endParaRPr lang="en-GB" dirty="0"/>
          </a:p>
        </p:txBody>
      </p:sp>
      <p:pic>
        <p:nvPicPr>
          <p:cNvPr id="5" name="Picture 4"/>
          <p:cNvPicPr/>
          <p:nvPr/>
        </p:nvPicPr>
        <p:blipFill>
          <a:blip r:embed="rId2">
            <a:extLst>
              <a:ext uri="{28A0092B-C50C-407E-A947-70E740481C1C}">
                <a14:useLocalDpi xmlns:a14="http://schemas.microsoft.com/office/drawing/2010/main"/>
              </a:ext>
            </a:extLst>
          </a:blip>
          <a:srcRect l="9129" r="7236"/>
          <a:stretch>
            <a:fillRect/>
          </a:stretch>
        </p:blipFill>
        <p:spPr bwMode="auto">
          <a:xfrm>
            <a:off x="8767445" y="2620507"/>
            <a:ext cx="3191510" cy="2677160"/>
          </a:xfrm>
          <a:prstGeom prst="rect">
            <a:avLst/>
          </a:prstGeom>
          <a:noFill/>
          <a:ln w="25400">
            <a:solidFill>
              <a:srgbClr val="C33D86"/>
            </a:solidFill>
            <a:miter lim="800000"/>
            <a:headEnd/>
            <a:tailEnd/>
          </a:ln>
        </p:spPr>
      </p:pic>
    </p:spTree>
    <p:extLst>
      <p:ext uri="{BB962C8B-B14F-4D97-AF65-F5344CB8AC3E}">
        <p14:creationId xmlns:p14="http://schemas.microsoft.com/office/powerpoint/2010/main" val="219300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4 Cs……</a:t>
            </a:r>
            <a:br>
              <a:rPr lang="en-GB" dirty="0"/>
            </a:br>
            <a:endParaRPr lang="en-GB" dirty="0"/>
          </a:p>
        </p:txBody>
      </p:sp>
      <p:sp>
        <p:nvSpPr>
          <p:cNvPr id="3" name="Subtitle 2"/>
          <p:cNvSpPr>
            <a:spLocks noGrp="1"/>
          </p:cNvSpPr>
          <p:nvPr>
            <p:ph type="subTitle" idx="1"/>
          </p:nvPr>
        </p:nvSpPr>
        <p:spPr>
          <a:xfrm>
            <a:off x="1169274" y="2351176"/>
            <a:ext cx="6676013" cy="3600000"/>
          </a:xfrm>
        </p:spPr>
        <p:txBody>
          <a:bodyPr/>
          <a:lstStyle/>
          <a:p>
            <a:pPr>
              <a:buNone/>
              <a:defRP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Cleaning – what are the reasons for cleaning?</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Cooking – what are safe cooking strategies?</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Cross contamination – what is the impact of cross contamination? </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Chilling – why is temperature control important? </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4244" y="1886651"/>
            <a:ext cx="2254400" cy="2793556"/>
          </a:xfrm>
          <a:prstGeom prst="rect">
            <a:avLst/>
          </a:prstGeom>
        </p:spPr>
      </p:pic>
      <p:sp>
        <p:nvSpPr>
          <p:cNvPr id="5" name="Text Placeholder 1"/>
          <p:cNvSpPr>
            <a:spLocks/>
          </p:cNvSpPr>
          <p:nvPr/>
        </p:nvSpPr>
        <p:spPr bwMode="auto">
          <a:xfrm>
            <a:off x="8722110" y="4869381"/>
            <a:ext cx="3151188" cy="1508125"/>
          </a:xfrm>
          <a:prstGeom prst="roundRect">
            <a:avLst>
              <a:gd name="adj" fmla="val 9366"/>
            </a:avLst>
          </a:prstGeom>
          <a:noFill/>
          <a:ln w="25400">
            <a:solidFill>
              <a:srgbClr val="C33D86"/>
            </a:solidFill>
            <a:round/>
            <a:headEnd/>
            <a:tailEnd/>
          </a:ln>
          <a:extLst>
            <a:ext uri="{909E8E84-426E-40DD-AFC4-6F175D3DCCD1}">
              <a14:hiddenFill xmlns:a14="http://schemas.microsoft.com/office/drawing/2010/main">
                <a:solidFill>
                  <a:srgbClr val="FFFFFF"/>
                </a:solidFill>
              </a14:hiddenFill>
            </a:ext>
          </a:extLst>
        </p:spPr>
        <p:txBody>
          <a:bodyPr lIns="180000" tIns="90000" rIns="180000" bIns="90000"/>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400" dirty="0">
                <a:latin typeface="Arial" panose="020B0604020202020204" pitchFamily="34" charset="0"/>
                <a:cs typeface="Arial" panose="020B0604020202020204" pitchFamily="34" charset="0"/>
              </a:rPr>
              <a:t>A great way to teach the 4Cs is to show the </a:t>
            </a:r>
            <a:r>
              <a:rPr lang="en-US" altLang="en-US" sz="1400" b="1" i="1" dirty="0">
                <a:latin typeface="Arial" panose="020B0604020202020204" pitchFamily="34" charset="0"/>
                <a:cs typeface="Arial" panose="020B0604020202020204" pitchFamily="34" charset="0"/>
              </a:rPr>
              <a:t>Bacteria Bite Business </a:t>
            </a:r>
            <a:r>
              <a:rPr lang="en-US" altLang="en-US" sz="1400" dirty="0">
                <a:latin typeface="Arial" panose="020B0604020202020204" pitchFamily="34" charset="0"/>
                <a:cs typeface="Arial" panose="020B0604020202020204" pitchFamily="34" charset="0"/>
              </a:rPr>
              <a:t>video which is available on the FSA archive website and YouTube</a:t>
            </a:r>
            <a:r>
              <a:rPr lang="en-US" altLang="en-US" sz="1400" dirty="0" smtClean="0">
                <a:latin typeface="Arial" panose="020B0604020202020204" pitchFamily="34" charset="0"/>
                <a:cs typeface="Arial" panose="020B0604020202020204" pitchFamily="34" charset="0"/>
              </a:rPr>
              <a:t>.</a:t>
            </a:r>
          </a:p>
          <a:p>
            <a:pPr>
              <a:spcBef>
                <a:spcPct val="0"/>
              </a:spcBef>
            </a:pPr>
            <a:r>
              <a:rPr lang="en-GB" altLang="en-US" sz="1400" dirty="0">
                <a:latin typeface="Arial" panose="020B0604020202020204" pitchFamily="34" charset="0"/>
                <a:cs typeface="Arial" panose="020B0604020202020204" pitchFamily="34" charset="0"/>
                <a:hlinkClick r:id="rId3"/>
              </a:rPr>
              <a:t>https://</a:t>
            </a:r>
            <a:r>
              <a:rPr lang="en-GB" altLang="en-US" sz="1400" dirty="0" smtClean="0">
                <a:latin typeface="Arial" panose="020B0604020202020204" pitchFamily="34" charset="0"/>
                <a:cs typeface="Arial" panose="020B0604020202020204" pitchFamily="34" charset="0"/>
                <a:hlinkClick r:id="rId3"/>
              </a:rPr>
              <a:t>bit.ly/2rvYIBi</a:t>
            </a:r>
            <a:r>
              <a:rPr lang="en-GB" altLang="en-US" sz="1400" dirty="0" smtClean="0">
                <a:latin typeface="Arial" panose="020B0604020202020204" pitchFamily="34" charset="0"/>
                <a:cs typeface="Arial" panose="020B0604020202020204" pitchFamily="34" charset="0"/>
              </a:rPr>
              <a:t> </a:t>
            </a:r>
            <a:endParaRPr lang="en-GB"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smtClean="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6" name="TextBox 5"/>
          <p:cNvSpPr txBox="1"/>
          <p:nvPr/>
        </p:nvSpPr>
        <p:spPr>
          <a:xfrm>
            <a:off x="360218" y="6040582"/>
            <a:ext cx="8035637"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More information about preparing and cooking food safely can be found  at </a:t>
            </a:r>
            <a:r>
              <a:rPr lang="en-US" dirty="0" smtClean="0">
                <a:latin typeface="Arial" panose="020B0604020202020204" pitchFamily="34" charset="0"/>
                <a:cs typeface="Arial" panose="020B0604020202020204" pitchFamily="34" charset="0"/>
                <a:hlinkClick r:id="rId4"/>
              </a:rPr>
              <a:t>NHS inform</a:t>
            </a:r>
            <a:r>
              <a:rPr lang="en-US" dirty="0" smtClean="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hlinkClick r:id="rId5"/>
              </a:rPr>
              <a:t>www.foodafactoflife.org.uk</a:t>
            </a:r>
            <a:r>
              <a:rPr lang="en-US"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155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946" y="1563798"/>
            <a:ext cx="9720000" cy="720000"/>
          </a:xfrm>
        </p:spPr>
        <p:txBody>
          <a:bodyPr/>
          <a:lstStyle/>
          <a:p>
            <a:r>
              <a:rPr lang="en-GB" dirty="0"/>
              <a:t>Use of eggs in primary school - good </a:t>
            </a:r>
            <a:r>
              <a:rPr lang="en-GB" dirty="0" smtClean="0"/>
              <a:t>practice</a:t>
            </a:r>
            <a:r>
              <a:rPr lang="en-GB" dirty="0"/>
              <a:t/>
            </a:r>
            <a:br>
              <a:rPr lang="en-GB" dirty="0"/>
            </a:br>
            <a:endParaRPr lang="en-GB" dirty="0"/>
          </a:p>
        </p:txBody>
      </p:sp>
      <p:pic>
        <p:nvPicPr>
          <p:cNvPr id="1026" name="Picture 2" descr="Image result for lion mark eg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252" y="1563798"/>
            <a:ext cx="1689969" cy="143119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78945" y="2138024"/>
            <a:ext cx="10280603" cy="3600000"/>
          </a:xfrm>
        </p:spPr>
        <p:txBody>
          <a:bodyPr/>
          <a:lstStyle/>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Hands must be washed before and after handling eggs and egg </a:t>
            </a:r>
            <a:r>
              <a:rPr lang="en-GB" sz="2000" dirty="0" smtClean="0">
                <a:latin typeface="Arial" panose="020B0604020202020204" pitchFamily="34" charset="0"/>
                <a:cs typeface="Arial" panose="020B0604020202020204" pitchFamily="34" charset="0"/>
              </a:rPr>
              <a:t>shells.</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Use hen eggs </a:t>
            </a:r>
            <a:r>
              <a:rPr lang="en-GB" sz="2000" dirty="0">
                <a:latin typeface="Arial" panose="020B0604020202020204" pitchFamily="34" charset="0"/>
                <a:cs typeface="Arial" panose="020B0604020202020204" pitchFamily="34" charset="0"/>
              </a:rPr>
              <a:t>that are from a flock vaccinated against Salmonella (Lion mark</a:t>
            </a:r>
            <a:r>
              <a:rPr lang="en-GB" sz="2000" dirty="0" smtClean="0">
                <a:latin typeface="Arial" panose="020B0604020202020204" pitchFamily="34" charset="0"/>
                <a:cs typeface="Arial" panose="020B0604020202020204" pitchFamily="34" charset="0"/>
              </a:rPr>
              <a:t>) and </a:t>
            </a:r>
            <a:r>
              <a:rPr lang="en-GB" sz="2000" dirty="0">
                <a:latin typeface="Arial" panose="020B0604020202020204" pitchFamily="34" charset="0"/>
                <a:cs typeface="Arial" panose="020B0604020202020204" pitchFamily="34" charset="0"/>
              </a:rPr>
              <a:t>are date </a:t>
            </a:r>
            <a:r>
              <a:rPr lang="en-GB" sz="2000" dirty="0" smtClean="0">
                <a:latin typeface="Arial" panose="020B0604020202020204" pitchFamily="34" charset="0"/>
                <a:cs typeface="Arial" panose="020B0604020202020204" pitchFamily="34" charset="0"/>
              </a:rPr>
              <a:t>stamped. </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Although </a:t>
            </a:r>
            <a:r>
              <a:rPr lang="en-GB" sz="2000" dirty="0">
                <a:latin typeface="Arial" panose="020B0604020202020204" pitchFamily="34" charset="0"/>
                <a:cs typeface="Arial" panose="020B0604020202020204" pitchFamily="34" charset="0"/>
              </a:rPr>
              <a:t>the date stamp is a ‘best before’ it is advised to use eggs when they are at their </a:t>
            </a:r>
            <a:r>
              <a:rPr lang="en-GB" sz="2000" dirty="0" smtClean="0">
                <a:latin typeface="Arial" panose="020B0604020202020204" pitchFamily="34" charset="0"/>
                <a:cs typeface="Arial" panose="020B0604020202020204" pitchFamily="34" charset="0"/>
              </a:rPr>
              <a:t>freshest. </a:t>
            </a:r>
            <a:r>
              <a:rPr lang="en-GB" sz="2000" dirty="0"/>
              <a:t>Eggs have a shelf life of 28 days (from the date they were laid to their ‘best before’ date</a:t>
            </a:r>
            <a:r>
              <a:rPr lang="en-GB" sz="2000" dirty="0" smtClean="0"/>
              <a:t>).</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Lion mark </a:t>
            </a:r>
            <a:r>
              <a:rPr lang="en-GB" sz="2000" dirty="0" smtClean="0">
                <a:latin typeface="Arial" panose="020B0604020202020204" pitchFamily="34" charset="0"/>
                <a:cs typeface="Arial" panose="020B0604020202020204" pitchFamily="34" charset="0"/>
              </a:rPr>
              <a:t>hen eggs </a:t>
            </a:r>
            <a:r>
              <a:rPr lang="en-GB" sz="2000" dirty="0">
                <a:latin typeface="Arial" panose="020B0604020202020204" pitchFamily="34" charset="0"/>
                <a:cs typeface="Arial" panose="020B0604020202020204" pitchFamily="34" charset="0"/>
              </a:rPr>
              <a:t>can now be eaten raw or lightly cooked. However, for due diligence, </a:t>
            </a:r>
            <a:r>
              <a:rPr lang="en-GB" sz="2000" dirty="0" smtClean="0">
                <a:latin typeface="Arial" panose="020B0604020202020204" pitchFamily="34" charset="0"/>
                <a:cs typeface="Arial" panose="020B0604020202020204" pitchFamily="34" charset="0"/>
              </a:rPr>
              <a:t>it is advisable to not allow </a:t>
            </a:r>
            <a:r>
              <a:rPr lang="en-GB" sz="2000" dirty="0">
                <a:latin typeface="Arial" panose="020B0604020202020204" pitchFamily="34" charset="0"/>
                <a:cs typeface="Arial" panose="020B0604020202020204" pitchFamily="34" charset="0"/>
              </a:rPr>
              <a:t>pupils to taste any mixture (such as cake mixture) containing raw egg</a:t>
            </a:r>
            <a:r>
              <a:rPr lang="en-GB" sz="2000" dirty="0" smtClean="0">
                <a:latin typeface="Arial" panose="020B0604020202020204" pitchFamily="34" charset="0"/>
                <a:cs typeface="Arial" panose="020B0604020202020204" pitchFamily="34" charset="0"/>
              </a:rPr>
              <a:t>.</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Take care not to splash raw egg whilst cooking – wipe up splashes straight away</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Do not use eggs with damaged shells </a:t>
            </a:r>
            <a:r>
              <a:rPr lang="en-GB" sz="2000" dirty="0" smtClean="0"/>
              <a:t>because </a:t>
            </a:r>
            <a:r>
              <a:rPr lang="en-GB" sz="2000" dirty="0"/>
              <a:t>dirt or bacteria might have got inside </a:t>
            </a:r>
            <a:r>
              <a:rPr lang="en-GB" sz="2000" dirty="0" smtClean="0"/>
              <a:t>them.</a:t>
            </a:r>
            <a:endParaRPr lang="en-GB" sz="20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Do </a:t>
            </a:r>
            <a:r>
              <a:rPr lang="en-GB" sz="2000" dirty="0">
                <a:latin typeface="Arial" panose="020B0604020202020204" pitchFamily="34" charset="0"/>
                <a:cs typeface="Arial" panose="020B0604020202020204" pitchFamily="34" charset="0"/>
              </a:rPr>
              <a:t>not allow pupils to play with egg shells or to use them for art work or for activities such as growing herbs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10747513" y="5936109"/>
            <a:ext cx="1272209" cy="369332"/>
          </a:xfrm>
          <a:prstGeom prst="rect">
            <a:avLst/>
          </a:prstGeom>
          <a:noFill/>
          <a:ln>
            <a:solidFill>
              <a:srgbClr val="C33D86"/>
            </a:solidFill>
          </a:ln>
        </p:spPr>
        <p:txBody>
          <a:bodyPr wrap="square" rtlCol="0">
            <a:spAutoFit/>
          </a:bodyPr>
          <a:lstStyle/>
          <a:p>
            <a:r>
              <a:rPr lang="en-GB" dirty="0" smtClean="0">
                <a:hlinkClick r:id="rId3"/>
              </a:rPr>
              <a:t>NHS advice</a:t>
            </a:r>
            <a:endParaRPr lang="en-GB" dirty="0"/>
          </a:p>
        </p:txBody>
      </p:sp>
    </p:spTree>
    <p:extLst>
      <p:ext uri="{BB962C8B-B14F-4D97-AF65-F5344CB8AC3E}">
        <p14:creationId xmlns:p14="http://schemas.microsoft.com/office/powerpoint/2010/main" val="1419205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of ingredients and finished dishes</a:t>
            </a:r>
            <a:br>
              <a:rPr lang="en-GB" dirty="0"/>
            </a:br>
            <a:endParaRPr lang="en-GB" dirty="0"/>
          </a:p>
        </p:txBody>
      </p:sp>
      <p:sp>
        <p:nvSpPr>
          <p:cNvPr id="3" name="Subtitle 2"/>
          <p:cNvSpPr>
            <a:spLocks noGrp="1"/>
          </p:cNvSpPr>
          <p:nvPr>
            <p:ph type="subTitle" idx="1"/>
          </p:nvPr>
        </p:nvSpPr>
        <p:spPr>
          <a:xfrm>
            <a:off x="1169276" y="2283798"/>
            <a:ext cx="6782028" cy="3600000"/>
          </a:xfrm>
        </p:spPr>
        <p:txBody>
          <a:bodyPr/>
          <a:lstStyle/>
          <a:p>
            <a:pPr marL="0" indent="0">
              <a:buNone/>
              <a:defRPr/>
            </a:pPr>
            <a:r>
              <a:rPr lang="en-GB" sz="2000" dirty="0" smtClean="0"/>
              <a:t>In order to prevent bacterial multiplication and cross-contamination, it is important that safe storage practices are followed:</a:t>
            </a:r>
            <a:endParaRPr lang="en-GB" sz="2000" dirty="0"/>
          </a:p>
          <a:p>
            <a:pPr>
              <a:buFont typeface="Arial" panose="020B0604020202020204" pitchFamily="34" charset="0"/>
              <a:buChar char="•"/>
              <a:defRPr/>
            </a:pPr>
            <a:r>
              <a:rPr lang="en-US" sz="2000" dirty="0"/>
              <a:t>Store allergenic ingredients, such as flour and nuts, separately in lidded containers. Label with an ‘opened’ or ‘best before’ date</a:t>
            </a:r>
            <a:r>
              <a:rPr lang="en-US" sz="2000" dirty="0" smtClean="0"/>
              <a:t>.</a:t>
            </a:r>
            <a:endParaRPr lang="en-GB" sz="2000" dirty="0" smtClean="0"/>
          </a:p>
          <a:p>
            <a:pPr>
              <a:buFont typeface="Arial" panose="020B0604020202020204" pitchFamily="34" charset="0"/>
              <a:buChar char="•"/>
              <a:defRPr/>
            </a:pPr>
            <a:r>
              <a:rPr lang="en-GB" sz="2000" dirty="0" smtClean="0"/>
              <a:t>Store </a:t>
            </a:r>
            <a:r>
              <a:rPr lang="en-GB" sz="2000" dirty="0"/>
              <a:t>high risk ingredients such as </a:t>
            </a:r>
            <a:r>
              <a:rPr lang="en-GB" sz="2000" dirty="0" smtClean="0"/>
              <a:t>meat, fish </a:t>
            </a:r>
            <a:r>
              <a:rPr lang="en-GB" sz="2000" dirty="0"/>
              <a:t>and dairy in the fridge below </a:t>
            </a:r>
            <a:r>
              <a:rPr lang="en-GB" sz="2000" dirty="0" smtClean="0"/>
              <a:t>5°C.</a:t>
            </a:r>
            <a:endParaRPr lang="en-GB" sz="2000" dirty="0"/>
          </a:p>
          <a:p>
            <a:pPr>
              <a:buFont typeface="Arial" panose="020B0604020202020204" pitchFamily="34" charset="0"/>
              <a:buChar char="•"/>
              <a:defRPr/>
            </a:pPr>
            <a:r>
              <a:rPr lang="en-GB" sz="2000" dirty="0"/>
              <a:t>Store raw ingredients below cooked or ready to eat foods </a:t>
            </a:r>
            <a:r>
              <a:rPr lang="en-GB" sz="2000" dirty="0" smtClean="0"/>
              <a:t>in the fridge to </a:t>
            </a:r>
            <a:r>
              <a:rPr lang="en-GB" sz="2000" dirty="0"/>
              <a:t>prevent </a:t>
            </a:r>
            <a:r>
              <a:rPr lang="en-GB" sz="2000" dirty="0" smtClean="0"/>
              <a:t>cross-contamination.</a:t>
            </a:r>
            <a:endParaRPr lang="en-GB" sz="2000" dirty="0"/>
          </a:p>
          <a:p>
            <a:pPr>
              <a:buFont typeface="Arial" panose="020B0604020202020204" pitchFamily="34" charset="0"/>
              <a:buChar char="•"/>
              <a:defRPr/>
            </a:pPr>
            <a:r>
              <a:rPr lang="en-GB" sz="2000" dirty="0"/>
              <a:t>Decant part used </a:t>
            </a:r>
            <a:r>
              <a:rPr lang="en-GB" sz="2000" dirty="0" smtClean="0"/>
              <a:t>cans </a:t>
            </a:r>
            <a:r>
              <a:rPr lang="en-GB" sz="2000" dirty="0"/>
              <a:t>into plastic containers with a lid.  Label with a </a:t>
            </a:r>
            <a:r>
              <a:rPr lang="en-GB" sz="2000" dirty="0" smtClean="0"/>
              <a:t>‘use by’ date. Store in the fridge.</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4354" y="3018566"/>
            <a:ext cx="3873014" cy="2271118"/>
          </a:xfrm>
          <a:prstGeom prst="rect">
            <a:avLst/>
          </a:prstGeom>
        </p:spPr>
      </p:pic>
    </p:spTree>
    <p:extLst>
      <p:ext uri="{BB962C8B-B14F-4D97-AF65-F5344CB8AC3E}">
        <p14:creationId xmlns:p14="http://schemas.microsoft.com/office/powerpoint/2010/main" val="2770669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of ingredients and finished dishes</a:t>
            </a:r>
            <a:br>
              <a:rPr lang="en-GB" dirty="0"/>
            </a:br>
            <a:endParaRPr lang="en-GB" dirty="0"/>
          </a:p>
        </p:txBody>
      </p:sp>
      <p:sp>
        <p:nvSpPr>
          <p:cNvPr id="3" name="Subtitle 2"/>
          <p:cNvSpPr>
            <a:spLocks noGrp="1"/>
          </p:cNvSpPr>
          <p:nvPr>
            <p:ph type="subTitle" idx="1"/>
          </p:nvPr>
        </p:nvSpPr>
        <p:spPr>
          <a:xfrm>
            <a:off x="1169276" y="2571092"/>
            <a:ext cx="6782028" cy="3600000"/>
          </a:xfrm>
        </p:spPr>
        <p:txBody>
          <a:bodyPr/>
          <a:lstStyle/>
          <a:p>
            <a:pPr>
              <a:buFont typeface="Arial" panose="020B0604020202020204" pitchFamily="34" charset="0"/>
              <a:buChar char="•"/>
              <a:defRPr/>
            </a:pPr>
            <a:r>
              <a:rPr lang="en-GB" sz="2000" dirty="0" smtClean="0"/>
              <a:t>Store </a:t>
            </a:r>
            <a:r>
              <a:rPr lang="en-GB" sz="2000" dirty="0"/>
              <a:t>all opened jars and bottles in the fridge and label with an ‘opened on’ or ‘use by’ </a:t>
            </a:r>
            <a:r>
              <a:rPr lang="en-GB" sz="2000" dirty="0" smtClean="0"/>
              <a:t>date.</a:t>
            </a:r>
            <a:endParaRPr lang="en-GB" sz="2000" dirty="0"/>
          </a:p>
          <a:p>
            <a:pPr>
              <a:buFont typeface="Arial" panose="020B0604020202020204" pitchFamily="34" charset="0"/>
              <a:buChar char="•"/>
              <a:defRPr/>
            </a:pPr>
            <a:r>
              <a:rPr lang="en-GB" sz="2000" dirty="0"/>
              <a:t>Cool cooked food quickly and store below 5°C within </a:t>
            </a:r>
            <a:r>
              <a:rPr lang="en-GB" sz="2000" dirty="0" smtClean="0"/>
              <a:t>90 – 120 minutes.</a:t>
            </a:r>
            <a:endParaRPr lang="en-GB" sz="2000" dirty="0"/>
          </a:p>
          <a:p>
            <a:pPr>
              <a:buFont typeface="Arial" panose="020B0604020202020204" pitchFamily="34" charset="0"/>
              <a:buChar char="•"/>
              <a:defRPr/>
            </a:pPr>
            <a:r>
              <a:rPr lang="en-GB" sz="2000" dirty="0"/>
              <a:t>Check and record fridge temperatures </a:t>
            </a:r>
            <a:r>
              <a:rPr lang="en-GB" sz="2000" dirty="0" smtClean="0"/>
              <a:t>regularly.</a:t>
            </a:r>
            <a:endParaRPr lang="en-GB" sz="2000" dirty="0"/>
          </a:p>
          <a:p>
            <a:pPr>
              <a:buFont typeface="Arial" panose="020B0604020202020204" pitchFamily="34" charset="0"/>
              <a:buChar char="•"/>
              <a:defRPr/>
            </a:pPr>
            <a:r>
              <a:rPr lang="en-GB" sz="2000" dirty="0"/>
              <a:t>Clean fridges regularly with hot soapy water and a sanitising </a:t>
            </a:r>
            <a:r>
              <a:rPr lang="en-GB" sz="2000" dirty="0" smtClean="0"/>
              <a:t>spray.</a:t>
            </a:r>
            <a:endParaRPr lang="en-GB" sz="2000" dirty="0"/>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4966" y="2283798"/>
            <a:ext cx="2367042" cy="3058194"/>
          </a:xfrm>
          <a:prstGeom prst="rect">
            <a:avLst/>
          </a:prstGeom>
        </p:spPr>
      </p:pic>
    </p:spTree>
    <p:extLst>
      <p:ext uri="{BB962C8B-B14F-4D97-AF65-F5344CB8AC3E}">
        <p14:creationId xmlns:p14="http://schemas.microsoft.com/office/powerpoint/2010/main" val="921067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a:t>
            </a:r>
            <a:endParaRPr lang="en-GB" dirty="0"/>
          </a:p>
        </p:txBody>
      </p:sp>
      <p:pic>
        <p:nvPicPr>
          <p:cNvPr id="4" name="Picture 3"/>
          <p:cNvPicPr>
            <a:picLocks noChangeAspect="1"/>
          </p:cNvPicPr>
          <p:nvPr/>
        </p:nvPicPr>
        <p:blipFill>
          <a:blip r:embed="rId2"/>
          <a:stretch>
            <a:fillRect/>
          </a:stretch>
        </p:blipFill>
        <p:spPr>
          <a:xfrm>
            <a:off x="2811635" y="2517123"/>
            <a:ext cx="6435277" cy="3424275"/>
          </a:xfrm>
          <a:prstGeom prst="rect">
            <a:avLst/>
          </a:prstGeom>
        </p:spPr>
      </p:pic>
    </p:spTree>
    <p:extLst>
      <p:ext uri="{BB962C8B-B14F-4D97-AF65-F5344CB8AC3E}">
        <p14:creationId xmlns:p14="http://schemas.microsoft.com/office/powerpoint/2010/main" val="83647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Pre-printed labels for dishes</a:t>
            </a:r>
            <a:endParaRPr lang="en-GB" dirty="0"/>
          </a:p>
        </p:txBody>
      </p:sp>
      <p:sp>
        <p:nvSpPr>
          <p:cNvPr id="3" name="Subtitle 2"/>
          <p:cNvSpPr>
            <a:spLocks noGrp="1"/>
          </p:cNvSpPr>
          <p:nvPr>
            <p:ph type="subTitle" idx="1"/>
          </p:nvPr>
        </p:nvSpPr>
        <p:spPr/>
        <p:txBody>
          <a:bodyPr/>
          <a:lstStyle/>
          <a:p>
            <a:pPr marL="0" indent="0">
              <a:buNone/>
              <a:defRPr/>
            </a:pPr>
            <a:r>
              <a:rPr lang="en-GB" altLang="en-US" sz="2000" dirty="0"/>
              <a:t>Pre-print name labels for dishes made– this helps manage the food stored in your fridges but also gives pupils and parents important storage, cooking and allergen information.</a:t>
            </a:r>
          </a:p>
          <a:p>
            <a:pPr>
              <a:buNone/>
              <a:defRPr/>
            </a:pPr>
            <a:endParaRPr lang="en-GB" altLang="en-US" sz="2000" dirty="0"/>
          </a:p>
          <a:p>
            <a:pPr>
              <a:buNone/>
              <a:defRPr/>
            </a:pPr>
            <a:r>
              <a:rPr lang="en-GB" altLang="en-US" sz="2000" kern="0" dirty="0"/>
              <a:t>The information on the label could include:</a:t>
            </a:r>
          </a:p>
          <a:p>
            <a:pPr>
              <a:buFont typeface="Arial" panose="020B0604020202020204" pitchFamily="34" charset="0"/>
              <a:buChar char="•"/>
              <a:defRPr/>
            </a:pPr>
            <a:r>
              <a:rPr lang="en-GB" altLang="en-US" sz="2000" kern="0" dirty="0" smtClean="0"/>
              <a:t>name</a:t>
            </a:r>
            <a:r>
              <a:rPr lang="en-GB" altLang="en-US" sz="2000" kern="0" dirty="0"/>
              <a:t>, date and class/year </a:t>
            </a:r>
            <a:r>
              <a:rPr lang="en-GB" altLang="en-US" sz="2000" kern="0" dirty="0" smtClean="0"/>
              <a:t>group;</a:t>
            </a:r>
            <a:endParaRPr lang="en-GB" altLang="en-US" sz="2000" kern="0" dirty="0"/>
          </a:p>
          <a:p>
            <a:pPr>
              <a:buFont typeface="Arial" panose="020B0604020202020204" pitchFamily="34" charset="0"/>
              <a:buChar char="•"/>
              <a:defRPr/>
            </a:pPr>
            <a:r>
              <a:rPr lang="en-GB" altLang="en-US" sz="2000" kern="0" dirty="0"/>
              <a:t>c</a:t>
            </a:r>
            <a:r>
              <a:rPr lang="en-GB" altLang="en-US" sz="2000" kern="0" dirty="0" smtClean="0"/>
              <a:t>ooking/reheating </a:t>
            </a:r>
            <a:r>
              <a:rPr lang="en-GB" altLang="en-US" sz="2000" kern="0" dirty="0"/>
              <a:t>and storage </a:t>
            </a:r>
            <a:r>
              <a:rPr lang="en-GB" altLang="en-US" sz="2000" kern="0" dirty="0" smtClean="0"/>
              <a:t>instructions;</a:t>
            </a:r>
            <a:endParaRPr lang="en-GB" altLang="en-US" sz="2000" kern="0" dirty="0"/>
          </a:p>
          <a:p>
            <a:pPr>
              <a:buFont typeface="Arial" panose="020B0604020202020204" pitchFamily="34" charset="0"/>
              <a:buChar char="•"/>
              <a:defRPr/>
            </a:pPr>
            <a:r>
              <a:rPr lang="en-GB" altLang="en-US" sz="2000" kern="0" dirty="0"/>
              <a:t>a</a:t>
            </a:r>
            <a:r>
              <a:rPr lang="en-GB" altLang="en-US" sz="2000" kern="0" dirty="0" smtClean="0"/>
              <a:t>llergens.</a:t>
            </a:r>
            <a:endParaRPr lang="en-GB" altLang="en-US" sz="2000" kern="0" dirty="0"/>
          </a:p>
          <a:p>
            <a:pPr marL="0" indent="0">
              <a:buNone/>
            </a:pPr>
            <a:endParaRPr lang="en-GB" dirty="0"/>
          </a:p>
        </p:txBody>
      </p:sp>
      <p:sp>
        <p:nvSpPr>
          <p:cNvPr id="4" name="TextBox 3"/>
          <p:cNvSpPr txBox="1"/>
          <p:nvPr/>
        </p:nvSpPr>
        <p:spPr>
          <a:xfrm>
            <a:off x="6743839" y="3634087"/>
            <a:ext cx="5302388" cy="2246769"/>
          </a:xfrm>
          <a:prstGeom prst="rect">
            <a:avLst/>
          </a:prstGeom>
          <a:noFill/>
          <a:ln>
            <a:solidFill>
              <a:srgbClr val="C33D86"/>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000" dirty="0" smtClean="0">
                <a:cs typeface="Arial" panose="020B0604020202020204" pitchFamily="34" charset="0"/>
              </a:rPr>
              <a:t>Name: 		Date:		Class:</a:t>
            </a:r>
          </a:p>
          <a:p>
            <a:pPr eaLnBrk="1" hangingPunct="1">
              <a:defRPr/>
            </a:pPr>
            <a:r>
              <a:rPr lang="en-GB" altLang="en-US" sz="2000" dirty="0" smtClean="0">
                <a:cs typeface="Arial" panose="020B0604020202020204" pitchFamily="34" charset="0"/>
              </a:rPr>
              <a:t>Quick lamb rogan josh:  Store in a refrigerator and consume within 48 hours. To reheat, place in a pre-heated oven (200°C, gas mark 6) for 15-20 minutes until piping hot. </a:t>
            </a:r>
          </a:p>
          <a:p>
            <a:pPr eaLnBrk="1" hangingPunct="1">
              <a:defRPr/>
            </a:pPr>
            <a:r>
              <a:rPr lang="en-US" altLang="en-US" sz="2000" dirty="0" smtClean="0">
                <a:cs typeface="Arial" panose="020B0604020202020204" pitchFamily="34" charset="0"/>
              </a:rPr>
              <a:t>Allergens: </a:t>
            </a:r>
            <a:endParaRPr lang="en-GB" altLang="en-US" sz="2000" dirty="0" smtClean="0">
              <a:cs typeface="Arial" panose="020B0604020202020204" pitchFamily="34" charset="0"/>
            </a:endParaRPr>
          </a:p>
        </p:txBody>
      </p:sp>
      <p:sp>
        <p:nvSpPr>
          <p:cNvPr id="5" name="TextBox 4"/>
          <p:cNvSpPr txBox="1"/>
          <p:nvPr/>
        </p:nvSpPr>
        <p:spPr>
          <a:xfrm>
            <a:off x="9090991" y="5986426"/>
            <a:ext cx="5194852" cy="369332"/>
          </a:xfrm>
          <a:prstGeom prst="rect">
            <a:avLst/>
          </a:prstGeom>
          <a:noFill/>
        </p:spPr>
        <p:txBody>
          <a:bodyPr wrap="square" rtlCol="0">
            <a:spAutoFit/>
          </a:bodyPr>
          <a:lstStyle/>
          <a:p>
            <a:r>
              <a:rPr lang="en-GB" dirty="0" smtClean="0">
                <a:hlinkClick r:id="rId2"/>
              </a:rPr>
              <a:t>Example food labels</a:t>
            </a:r>
            <a:endParaRPr lang="en-GB" dirty="0"/>
          </a:p>
        </p:txBody>
      </p:sp>
    </p:spTree>
    <p:extLst>
      <p:ext uri="{BB962C8B-B14F-4D97-AF65-F5344CB8AC3E}">
        <p14:creationId xmlns:p14="http://schemas.microsoft.com/office/powerpoint/2010/main" val="1121222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resources to support good </a:t>
            </a:r>
            <a:br>
              <a:rPr lang="en-US" dirty="0" smtClean="0"/>
            </a:br>
            <a:r>
              <a:rPr lang="en-US" dirty="0" smtClean="0"/>
              <a:t>food hygiene and safety practices</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929" y="3012797"/>
            <a:ext cx="3721994" cy="2436563"/>
          </a:xfrm>
          <a:prstGeom prst="rect">
            <a:avLst/>
          </a:prstGeom>
        </p:spPr>
      </p:pic>
      <p:sp>
        <p:nvSpPr>
          <p:cNvPr id="6" name="TextBox 5"/>
          <p:cNvSpPr txBox="1"/>
          <p:nvPr/>
        </p:nvSpPr>
        <p:spPr>
          <a:xfrm>
            <a:off x="984547" y="5569250"/>
            <a:ext cx="1298713"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hlinkClick r:id="rId3"/>
              </a:rPr>
              <a:t>5-7 years</a:t>
            </a: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2078" y="3114303"/>
            <a:ext cx="3704159" cy="2335057"/>
          </a:xfrm>
          <a:prstGeom prst="rect">
            <a:avLst/>
          </a:prstGeom>
        </p:spPr>
      </p:pic>
      <p:sp>
        <p:nvSpPr>
          <p:cNvPr id="8" name="TextBox 7"/>
          <p:cNvSpPr txBox="1"/>
          <p:nvPr/>
        </p:nvSpPr>
        <p:spPr>
          <a:xfrm>
            <a:off x="5945407" y="5569250"/>
            <a:ext cx="1630017"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hlinkClick r:id="rId5"/>
              </a:rPr>
              <a:t>7-11 years</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8589819" y="3048514"/>
            <a:ext cx="3173213" cy="2277461"/>
          </a:xfrm>
          <a:prstGeom prst="rect">
            <a:avLst/>
          </a:prstGeom>
        </p:spPr>
      </p:pic>
      <p:sp>
        <p:nvSpPr>
          <p:cNvPr id="4" name="TextBox 3"/>
          <p:cNvSpPr txBox="1"/>
          <p:nvPr/>
        </p:nvSpPr>
        <p:spPr>
          <a:xfrm>
            <a:off x="9079345" y="5430750"/>
            <a:ext cx="2844801"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hlinkClick r:id="rId7"/>
              </a:rPr>
              <a:t>Good food hygiene and safety practices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012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Further sources of information</a:t>
            </a:r>
            <a:endParaRPr lang="en-GB" dirty="0"/>
          </a:p>
        </p:txBody>
      </p:sp>
      <p:sp>
        <p:nvSpPr>
          <p:cNvPr id="3" name="Subtitle 2"/>
          <p:cNvSpPr>
            <a:spLocks noGrp="1"/>
          </p:cNvSpPr>
          <p:nvPr>
            <p:ph type="subTitle" idx="1"/>
          </p:nvPr>
        </p:nvSpPr>
        <p:spPr>
          <a:xfrm>
            <a:off x="1169273" y="2446217"/>
            <a:ext cx="10015963" cy="3600000"/>
          </a:xfrm>
        </p:spPr>
        <p:txBody>
          <a:bodyPr/>
          <a:lstStyle/>
          <a:p>
            <a:pPr marL="0" indent="0">
              <a:buNone/>
            </a:pPr>
            <a:r>
              <a:rPr lang="en-US" altLang="en-US" sz="2000" dirty="0">
                <a:latin typeface="Arial" panose="020B0604020202020204" pitchFamily="34" charset="0"/>
                <a:cs typeface="Arial" panose="020B0604020202020204" pitchFamily="34" charset="0"/>
              </a:rPr>
              <a:t>Education Scotland </a:t>
            </a:r>
            <a:r>
              <a:rPr lang="en-US" altLang="en-US" sz="2000" dirty="0" smtClean="0">
                <a:latin typeface="Arial" panose="020B0604020202020204" pitchFamily="34" charset="0"/>
                <a:cs typeface="Arial" panose="020B0604020202020204" pitchFamily="34" charset="0"/>
              </a:rPr>
              <a:t>- Good </a:t>
            </a:r>
            <a:r>
              <a:rPr lang="en-US" altLang="en-US" sz="2000" dirty="0">
                <a:latin typeface="Arial" panose="020B0604020202020204" pitchFamily="34" charset="0"/>
                <a:cs typeface="Arial" panose="020B0604020202020204" pitchFamily="34" charset="0"/>
              </a:rPr>
              <a:t>Food Skills resources </a:t>
            </a:r>
            <a:r>
              <a:rPr lang="en-US" altLang="en-US" sz="2000" dirty="0">
                <a:latin typeface="Arial" panose="020B0604020202020204" pitchFamily="34" charset="0"/>
                <a:cs typeface="Arial" panose="020B0604020202020204" pitchFamily="34" charset="0"/>
                <a:hlinkClick r:id="rId2"/>
              </a:rPr>
              <a:t>www.education.gov.scot </a:t>
            </a:r>
            <a:endParaRPr lang="en-US" altLang="en-US" sz="2000" dirty="0" smtClean="0">
              <a:latin typeface="Arial" panose="020B0604020202020204" pitchFamily="34" charset="0"/>
              <a:cs typeface="Arial" panose="020B0604020202020204" pitchFamily="34" charset="0"/>
            </a:endParaRPr>
          </a:p>
          <a:p>
            <a:pPr marL="0" indent="0">
              <a:buNone/>
            </a:pPr>
            <a:r>
              <a:rPr lang="en-US" altLang="en-US" sz="2000" dirty="0" smtClean="0">
                <a:latin typeface="Arial" panose="020B0604020202020204" pitchFamily="34" charset="0"/>
                <a:cs typeface="Arial" panose="020B0604020202020204" pitchFamily="34" charset="0"/>
              </a:rPr>
              <a:t>Education Scotland - How good is our school? </a:t>
            </a:r>
            <a:r>
              <a:rPr lang="en-US" altLang="en-US" sz="2000" dirty="0" smtClean="0">
                <a:latin typeface="Arial" panose="020B0604020202020204" pitchFamily="34" charset="0"/>
                <a:cs typeface="Arial" panose="020B0604020202020204" pitchFamily="34" charset="0"/>
                <a:hlinkClick r:id="rId3"/>
              </a:rPr>
              <a:t>www.education.gov.scot</a:t>
            </a:r>
            <a:endParaRPr lang="en-US" altLang="en-US" sz="2000" dirty="0" smtClean="0">
              <a:latin typeface="Arial" panose="020B0604020202020204" pitchFamily="34" charset="0"/>
              <a:cs typeface="Arial" panose="020B0604020202020204" pitchFamily="34" charset="0"/>
            </a:endParaRPr>
          </a:p>
          <a:p>
            <a:pPr marL="0" indent="0">
              <a:buNone/>
            </a:pPr>
            <a:r>
              <a:rPr lang="en-US" altLang="en-US" sz="2000" dirty="0" smtClean="0">
                <a:latin typeface="Arial" panose="020B0604020202020204" pitchFamily="34" charset="0"/>
                <a:cs typeface="Arial" panose="020B0604020202020204" pitchFamily="34" charset="0"/>
              </a:rPr>
              <a:t>Education Scotland – Summary of Food Education resources </a:t>
            </a:r>
            <a:r>
              <a:rPr lang="en-US" altLang="en-US" sz="2000" dirty="0" smtClean="0">
                <a:latin typeface="Arial" panose="020B0604020202020204" pitchFamily="34" charset="0"/>
                <a:cs typeface="Arial" panose="020B0604020202020204" pitchFamily="34" charset="0"/>
                <a:hlinkClick r:id="rId4"/>
              </a:rPr>
              <a:t>www.education.gov.scot</a:t>
            </a:r>
            <a:r>
              <a:rPr lang="en-US" altLang="en-US" sz="2000" dirty="0" smtClean="0">
                <a:latin typeface="Arial" panose="020B0604020202020204" pitchFamily="34" charset="0"/>
                <a:cs typeface="Arial" panose="020B0604020202020204" pitchFamily="34" charset="0"/>
              </a:rPr>
              <a:t> </a:t>
            </a:r>
          </a:p>
          <a:p>
            <a:pPr marL="0" indent="0">
              <a:buNone/>
            </a:pPr>
            <a:r>
              <a:rPr lang="en-US" altLang="en-US" sz="2000" dirty="0" smtClean="0">
                <a:latin typeface="Arial" panose="020B0604020202020204" pitchFamily="34" charset="0"/>
                <a:cs typeface="Arial" panose="020B0604020202020204" pitchFamily="34" charset="0"/>
              </a:rPr>
              <a:t>Food </a:t>
            </a:r>
            <a:r>
              <a:rPr lang="en-US" altLang="en-US" sz="2000" dirty="0">
                <a:latin typeface="Arial" panose="020B0604020202020204" pitchFamily="34" charset="0"/>
                <a:cs typeface="Arial" panose="020B0604020202020204" pitchFamily="34" charset="0"/>
              </a:rPr>
              <a:t>Standards </a:t>
            </a:r>
            <a:r>
              <a:rPr lang="en-US" altLang="en-US" sz="2000" dirty="0" smtClean="0">
                <a:latin typeface="Arial" panose="020B0604020202020204" pitchFamily="34" charset="0"/>
                <a:cs typeface="Arial" panose="020B0604020202020204" pitchFamily="34" charset="0"/>
              </a:rPr>
              <a:t>Scotland – </a:t>
            </a:r>
            <a:r>
              <a:rPr lang="en-GB" sz="2000" dirty="0" smtClean="0">
                <a:hlinkClick r:id="rId5"/>
              </a:rPr>
              <a:t>www.foodstandards.gov.scot</a:t>
            </a:r>
            <a:r>
              <a:rPr lang="en-GB" sz="2000" dirty="0" smtClean="0"/>
              <a:t> </a:t>
            </a:r>
          </a:p>
          <a:p>
            <a:pPr marL="0" indent="0">
              <a:buNone/>
            </a:pPr>
            <a:r>
              <a:rPr lang="en-US" altLang="en-US" sz="2000" dirty="0" smtClean="0">
                <a:latin typeface="Arial" panose="020B0604020202020204" pitchFamily="34" charset="0"/>
                <a:cs typeface="Arial" panose="020B0604020202020204" pitchFamily="34" charset="0"/>
              </a:rPr>
              <a:t>Food Standards Scotland education resources</a:t>
            </a:r>
            <a:r>
              <a:rPr lang="en-US" altLang="en-US" sz="2000" i="1" dirty="0" smtClean="0">
                <a:latin typeface="Arial" panose="020B0604020202020204" pitchFamily="34" charset="0"/>
                <a:cs typeface="Arial" panose="020B0604020202020204" pitchFamily="34" charset="0"/>
              </a:rPr>
              <a:t> – </a:t>
            </a:r>
            <a:r>
              <a:rPr lang="en-US" altLang="en-US" sz="2000" dirty="0" smtClean="0">
                <a:latin typeface="Arial" panose="020B0604020202020204" pitchFamily="34" charset="0"/>
                <a:cs typeface="Arial" panose="020B0604020202020204" pitchFamily="34" charset="0"/>
                <a:hlinkClick r:id="rId6"/>
              </a:rPr>
              <a:t>www.foodstandards.gov.scot</a:t>
            </a: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smtClean="0">
                <a:latin typeface="Arial" panose="020B0604020202020204" pitchFamily="34" charset="0"/>
                <a:cs typeface="Arial" panose="020B0604020202020204" pitchFamily="34" charset="0"/>
              </a:rPr>
              <a:t>Health </a:t>
            </a:r>
            <a:r>
              <a:rPr lang="en-US" altLang="en-US" sz="2000" dirty="0">
                <a:latin typeface="Arial" panose="020B0604020202020204" pitchFamily="34" charset="0"/>
                <a:cs typeface="Arial" panose="020B0604020202020204" pitchFamily="34" charset="0"/>
              </a:rPr>
              <a:t>and Safety Executive </a:t>
            </a:r>
            <a:r>
              <a:rPr lang="en-US" altLang="en-US" sz="2000" i="1" dirty="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a:t>
            </a:r>
            <a:r>
              <a:rPr lang="en-GB" sz="2000" dirty="0" smtClean="0">
                <a:hlinkClick r:id="rId7"/>
              </a:rPr>
              <a:t>www.hse.gov.uk/scotland</a:t>
            </a:r>
            <a:r>
              <a:rPr lang="en-GB" sz="2000" dirty="0" smtClean="0"/>
              <a:t> </a:t>
            </a:r>
          </a:p>
          <a:p>
            <a:pPr marL="0" indent="0">
              <a:buNone/>
            </a:pPr>
            <a:r>
              <a:rPr lang="en-US" altLang="en-US" sz="2000" dirty="0">
                <a:latin typeface="Arial" panose="020B0604020202020204" pitchFamily="34" charset="0"/>
                <a:cs typeface="Arial" panose="020B0604020202020204" pitchFamily="34" charset="0"/>
              </a:rPr>
              <a:t>NHS inform</a:t>
            </a:r>
            <a:r>
              <a:rPr lang="en-US" altLang="en-US" sz="2000" i="1" dirty="0">
                <a:latin typeface="Arial" panose="020B0604020202020204" pitchFamily="34" charset="0"/>
                <a:cs typeface="Arial" panose="020B0604020202020204" pitchFamily="34" charset="0"/>
              </a:rPr>
              <a:t> – </a:t>
            </a:r>
            <a:r>
              <a:rPr lang="en-GB" sz="2000" dirty="0">
                <a:hlinkClick r:id="rId8"/>
              </a:rPr>
              <a:t>www.nhsinform.scot</a:t>
            </a:r>
            <a:r>
              <a:rPr lang="en-GB" sz="2000" dirty="0"/>
              <a:t> </a:t>
            </a:r>
            <a:endParaRPr lang="en-GB" sz="2000" dirty="0" smtClean="0"/>
          </a:p>
          <a:p>
            <a:pPr marL="0" indent="0">
              <a:buNone/>
            </a:pPr>
            <a:r>
              <a:rPr lang="en-US" altLang="en-US" sz="2000" dirty="0">
                <a:latin typeface="Arial" panose="020B0604020202020204" pitchFamily="34" charset="0"/>
                <a:cs typeface="Arial" panose="020B0604020202020204" pitchFamily="34" charset="0"/>
              </a:rPr>
              <a:t>SSERC </a:t>
            </a:r>
            <a:r>
              <a:rPr lang="en-US" altLang="en-US" sz="2000" i="1"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  </a:t>
            </a:r>
            <a:r>
              <a:rPr lang="en-GB" sz="2000" dirty="0">
                <a:hlinkClick r:id="rId9"/>
              </a:rPr>
              <a:t>https://www.sserc.org.uk</a:t>
            </a:r>
            <a:r>
              <a:rPr lang="en-GB" sz="2000" dirty="0"/>
              <a:t> </a:t>
            </a:r>
            <a:endParaRPr lang="en-GB" sz="2000" dirty="0" smtClean="0"/>
          </a:p>
          <a:p>
            <a:pPr marL="0" indent="0">
              <a:buNone/>
            </a:pPr>
            <a:r>
              <a:rPr lang="en-US" altLang="en-US" sz="2000" dirty="0" smtClean="0">
                <a:latin typeface="Arial" panose="020B0604020202020204" pitchFamily="34" charset="0"/>
                <a:cs typeface="Arial" panose="020B0604020202020204" pitchFamily="34" charset="0"/>
              </a:rPr>
              <a:t>The Royal Environmental Health Institute of Scotland </a:t>
            </a:r>
            <a:r>
              <a:rPr lang="en-US" altLang="en-US" sz="2000" dirty="0" smtClean="0">
                <a:latin typeface="Arial" panose="020B0604020202020204" pitchFamily="34" charset="0"/>
                <a:cs typeface="Arial" panose="020B0604020202020204" pitchFamily="34" charset="0"/>
                <a:hlinkClick r:id="rId10"/>
              </a:rPr>
              <a:t>www. rehis.com</a:t>
            </a:r>
            <a:endParaRPr lang="en-US" altLang="en-US" sz="2000" dirty="0" smtClean="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05397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sha_noha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21653" y="1916048"/>
            <a:ext cx="22494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5"/>
          <p:cNvSpPr txBox="1">
            <a:spLocks noChangeArrowheads="1"/>
          </p:cNvSpPr>
          <p:nvPr/>
        </p:nvSpPr>
        <p:spPr bwMode="auto">
          <a:xfrm>
            <a:off x="8120234" y="3994635"/>
            <a:ext cx="31208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smtClean="0"/>
              <a:t>Remove jewellery</a:t>
            </a:r>
            <a:endParaRPr lang="en-US" altLang="en-US" sz="2000" dirty="0"/>
          </a:p>
        </p:txBody>
      </p:sp>
      <p:sp>
        <p:nvSpPr>
          <p:cNvPr id="7" name="Text Box 76"/>
          <p:cNvSpPr txBox="1">
            <a:spLocks noChangeArrowheads="1"/>
          </p:cNvSpPr>
          <p:nvPr/>
        </p:nvSpPr>
        <p:spPr bwMode="auto">
          <a:xfrm>
            <a:off x="7510589" y="5511874"/>
            <a:ext cx="3730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Wash </a:t>
            </a:r>
            <a:r>
              <a:rPr lang="en-GB" altLang="en-US" sz="2000" dirty="0" smtClean="0"/>
              <a:t>and dry hands</a:t>
            </a:r>
            <a:endParaRPr lang="en-US" altLang="en-US" sz="2000" dirty="0"/>
          </a:p>
        </p:txBody>
      </p:sp>
      <p:sp>
        <p:nvSpPr>
          <p:cNvPr id="8" name="Text Box 77"/>
          <p:cNvSpPr txBox="1">
            <a:spLocks noChangeArrowheads="1"/>
          </p:cNvSpPr>
          <p:nvPr/>
        </p:nvSpPr>
        <p:spPr bwMode="auto">
          <a:xfrm>
            <a:off x="7895579" y="2560018"/>
            <a:ext cx="31785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000" dirty="0" smtClean="0"/>
              <a:t>Remove jumpers and roll up long sleeves</a:t>
            </a:r>
            <a:endParaRPr lang="en-US" altLang="en-US" sz="2000" dirty="0"/>
          </a:p>
        </p:txBody>
      </p:sp>
      <p:sp>
        <p:nvSpPr>
          <p:cNvPr id="9" name="Text Box 79"/>
          <p:cNvSpPr txBox="1">
            <a:spLocks noChangeArrowheads="1"/>
          </p:cNvSpPr>
          <p:nvPr/>
        </p:nvSpPr>
        <p:spPr bwMode="auto">
          <a:xfrm>
            <a:off x="1166259" y="5341982"/>
            <a:ext cx="29221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000" dirty="0"/>
              <a:t>Put </a:t>
            </a:r>
            <a:r>
              <a:rPr lang="en-GB" altLang="en-US" sz="2000" dirty="0" smtClean="0"/>
              <a:t>on an apron</a:t>
            </a:r>
            <a:endParaRPr lang="en-US" altLang="en-US" sz="2000" dirty="0"/>
          </a:p>
        </p:txBody>
      </p:sp>
      <p:sp>
        <p:nvSpPr>
          <p:cNvPr id="10" name="Text Box 80"/>
          <p:cNvSpPr txBox="1">
            <a:spLocks noChangeArrowheads="1"/>
          </p:cNvSpPr>
          <p:nvPr/>
        </p:nvSpPr>
        <p:spPr bwMode="auto">
          <a:xfrm>
            <a:off x="422018" y="3621784"/>
            <a:ext cx="31948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Remove nail </a:t>
            </a:r>
            <a:r>
              <a:rPr lang="en-GB" altLang="en-US" sz="2000" dirty="0" smtClean="0"/>
              <a:t>varnish</a:t>
            </a:r>
            <a:endParaRPr lang="en-GB" altLang="en-US" sz="2400" dirty="0" smtClean="0"/>
          </a:p>
          <a:p>
            <a:pPr algn="ctr" eaLnBrk="1" hangingPunct="1">
              <a:spcBef>
                <a:spcPct val="50000"/>
              </a:spcBef>
              <a:buFontTx/>
              <a:buNone/>
            </a:pPr>
            <a:r>
              <a:rPr lang="en-US" altLang="en-US" sz="2000" dirty="0" smtClean="0"/>
              <a:t>(or wear gloves)</a:t>
            </a:r>
            <a:endParaRPr lang="en-US" altLang="en-US" sz="2000" dirty="0"/>
          </a:p>
        </p:txBody>
      </p:sp>
      <p:sp>
        <p:nvSpPr>
          <p:cNvPr id="11" name="Text Box 81"/>
          <p:cNvSpPr txBox="1">
            <a:spLocks noChangeArrowheads="1"/>
          </p:cNvSpPr>
          <p:nvPr/>
        </p:nvSpPr>
        <p:spPr bwMode="auto">
          <a:xfrm>
            <a:off x="1030645" y="2190686"/>
            <a:ext cx="30331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Tie long hair at the back of your </a:t>
            </a:r>
            <a:r>
              <a:rPr lang="en-GB" altLang="en-US" sz="2000" dirty="0" smtClean="0"/>
              <a:t>head</a:t>
            </a:r>
            <a:endParaRPr lang="en-US" altLang="en-US" sz="2400" dirty="0"/>
          </a:p>
        </p:txBody>
      </p:sp>
      <p:sp>
        <p:nvSpPr>
          <p:cNvPr id="12" name="AutoShape 86"/>
          <p:cNvSpPr>
            <a:spLocks noChangeArrowheads="1"/>
          </p:cNvSpPr>
          <p:nvPr/>
        </p:nvSpPr>
        <p:spPr bwMode="auto">
          <a:xfrm rot="1404403">
            <a:off x="3253228" y="4076636"/>
            <a:ext cx="1439863" cy="287337"/>
          </a:xfrm>
          <a:prstGeom prst="rightArrow">
            <a:avLst>
              <a:gd name="adj1" fmla="val 50000"/>
              <a:gd name="adj2" fmla="val 125277"/>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3" name="AutoShape 87"/>
          <p:cNvSpPr>
            <a:spLocks noChangeArrowheads="1"/>
          </p:cNvSpPr>
          <p:nvPr/>
        </p:nvSpPr>
        <p:spPr bwMode="auto">
          <a:xfrm rot="20174072">
            <a:off x="3641283" y="5062570"/>
            <a:ext cx="1439862" cy="287337"/>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4" name="AutoShape 88"/>
          <p:cNvSpPr>
            <a:spLocks noChangeArrowheads="1"/>
          </p:cNvSpPr>
          <p:nvPr/>
        </p:nvSpPr>
        <p:spPr bwMode="auto">
          <a:xfrm rot="13546304">
            <a:off x="6493316" y="5092915"/>
            <a:ext cx="1439862" cy="287338"/>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6" name="AutoShape 90"/>
          <p:cNvSpPr>
            <a:spLocks noChangeArrowheads="1"/>
          </p:cNvSpPr>
          <p:nvPr/>
        </p:nvSpPr>
        <p:spPr bwMode="auto">
          <a:xfrm rot="10800000">
            <a:off x="6716022" y="4077558"/>
            <a:ext cx="1425913" cy="293000"/>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7" name="AutoShape 91"/>
          <p:cNvSpPr>
            <a:spLocks noChangeArrowheads="1"/>
          </p:cNvSpPr>
          <p:nvPr/>
        </p:nvSpPr>
        <p:spPr bwMode="auto">
          <a:xfrm rot="1331830">
            <a:off x="4172626" y="2483424"/>
            <a:ext cx="1001303" cy="287337"/>
          </a:xfrm>
          <a:prstGeom prst="rightArrow">
            <a:avLst>
              <a:gd name="adj1" fmla="val 50000"/>
              <a:gd name="adj2" fmla="val 125276"/>
            </a:avLst>
          </a:prstGeom>
          <a:solidFill>
            <a:srgbClr val="C33D86"/>
          </a:solidFill>
          <a:ln w="9525">
            <a:solidFill>
              <a:srgbClr val="C33D86"/>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8" name="Title 1"/>
          <p:cNvSpPr>
            <a:spLocks noGrp="1"/>
          </p:cNvSpPr>
          <p:nvPr>
            <p:ph type="ctrTitle"/>
          </p:nvPr>
        </p:nvSpPr>
        <p:spPr>
          <a:xfrm>
            <a:off x="632969" y="1196048"/>
            <a:ext cx="7199142" cy="720000"/>
          </a:xfrm>
        </p:spPr>
        <p:txBody>
          <a:bodyPr/>
          <a:lstStyle/>
          <a:p>
            <a:r>
              <a:rPr lang="en-GB" sz="3000" dirty="0" smtClean="0"/>
              <a:t>Now lets get ready to cook!</a:t>
            </a:r>
            <a:endParaRPr lang="en-US" dirty="0"/>
          </a:p>
        </p:txBody>
      </p:sp>
      <p:sp>
        <p:nvSpPr>
          <p:cNvPr id="19" name="AutoShape 90"/>
          <p:cNvSpPr>
            <a:spLocks noChangeArrowheads="1"/>
          </p:cNvSpPr>
          <p:nvPr/>
        </p:nvSpPr>
        <p:spPr bwMode="auto">
          <a:xfrm rot="8619509">
            <a:off x="6510605" y="3243531"/>
            <a:ext cx="1439863" cy="287338"/>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Tree>
    <p:extLst>
      <p:ext uri="{BB962C8B-B14F-4D97-AF65-F5344CB8AC3E}">
        <p14:creationId xmlns:p14="http://schemas.microsoft.com/office/powerpoint/2010/main" val="1471568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hygiene and safety in the primary classroom</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28064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a:t>
            </a:r>
            <a:endParaRPr lang="en-GB" dirty="0"/>
          </a:p>
        </p:txBody>
      </p:sp>
      <p:sp>
        <p:nvSpPr>
          <p:cNvPr id="3" name="Subtitle 2"/>
          <p:cNvSpPr>
            <a:spLocks noGrp="1"/>
          </p:cNvSpPr>
          <p:nvPr>
            <p:ph type="subTitle" idx="1"/>
          </p:nvPr>
        </p:nvSpPr>
        <p:spPr>
          <a:xfrm>
            <a:off x="1012256" y="2409885"/>
            <a:ext cx="8011302" cy="3982108"/>
          </a:xfrm>
        </p:spPr>
        <p:txBody>
          <a:bodyPr/>
          <a:lstStyle/>
          <a:p>
            <a:pPr marL="0" indent="0">
              <a:buNone/>
            </a:pPr>
            <a:r>
              <a:rPr lang="en-US" sz="2000" dirty="0" smtClean="0">
                <a:latin typeface="Arial" panose="020B0604020202020204" pitchFamily="34" charset="0"/>
                <a:cs typeface="Arial" panose="020B0604020202020204" pitchFamily="34" charset="0"/>
              </a:rPr>
              <a:t>The World </a:t>
            </a:r>
            <a:r>
              <a:rPr lang="en-US" sz="2000" dirty="0">
                <a:latin typeface="Arial" panose="020B0604020202020204" pitchFamily="34" charset="0"/>
                <a:cs typeface="Arial" panose="020B0604020202020204" pitchFamily="34" charset="0"/>
              </a:rPr>
              <a:t>Health Organisation estimates that </a:t>
            </a:r>
            <a:r>
              <a:rPr lang="en-GB" sz="2000" dirty="0">
                <a:latin typeface="Arial" panose="020B0604020202020204" pitchFamily="34" charset="0"/>
                <a:cs typeface="Arial" panose="020B0604020202020204" pitchFamily="34" charset="0"/>
              </a:rPr>
              <a:t>approximately 600 </a:t>
            </a:r>
            <a:r>
              <a:rPr lang="en-GB" sz="2000" dirty="0" smtClean="0">
                <a:latin typeface="Arial" panose="020B0604020202020204" pitchFamily="34" charset="0"/>
                <a:cs typeface="Arial" panose="020B0604020202020204" pitchFamily="34" charset="0"/>
              </a:rPr>
              <a:t>million, almost </a:t>
            </a:r>
            <a:r>
              <a:rPr lang="en-GB" sz="2000" dirty="0">
                <a:latin typeface="Arial" panose="020B0604020202020204" pitchFamily="34" charset="0"/>
                <a:cs typeface="Arial" panose="020B0604020202020204" pitchFamily="34" charset="0"/>
              </a:rPr>
              <a:t>1 in 10 people in the </a:t>
            </a:r>
            <a:r>
              <a:rPr lang="en-GB" sz="2000" dirty="0" smtClean="0">
                <a:latin typeface="Arial" panose="020B0604020202020204" pitchFamily="34" charset="0"/>
                <a:cs typeface="Arial" panose="020B0604020202020204" pitchFamily="34" charset="0"/>
              </a:rPr>
              <a:t>world, fall </a:t>
            </a:r>
            <a:r>
              <a:rPr lang="en-GB" sz="2000" dirty="0">
                <a:latin typeface="Arial" panose="020B0604020202020204" pitchFamily="34" charset="0"/>
                <a:cs typeface="Arial" panose="020B0604020202020204" pitchFamily="34" charset="0"/>
              </a:rPr>
              <a:t>ill after eating contaminated food and </a:t>
            </a:r>
            <a:r>
              <a:rPr lang="en-GB" sz="2000" dirty="0" smtClean="0">
                <a:latin typeface="Arial" panose="020B0604020202020204" pitchFamily="34" charset="0"/>
                <a:cs typeface="Arial" panose="020B0604020202020204" pitchFamily="34" charset="0"/>
              </a:rPr>
              <a:t>420,000 </a:t>
            </a:r>
            <a:r>
              <a:rPr lang="en-GB" sz="2000" dirty="0">
                <a:latin typeface="Arial" panose="020B0604020202020204" pitchFamily="34" charset="0"/>
                <a:cs typeface="Arial" panose="020B0604020202020204" pitchFamily="34" charset="0"/>
              </a:rPr>
              <a:t>die every year, resulting in the loss of 33 million healthy life years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0" indent="0">
              <a:buNone/>
            </a:pPr>
            <a:r>
              <a:rPr lang="en-GB" sz="2000" dirty="0"/>
              <a:t>In Scotland, it is estimated there are 43,000 cases of foodborne illness annually, with 5,800 GP presentations and 500 hospital admissions. </a:t>
            </a:r>
            <a:r>
              <a:rPr lang="en-GB" sz="2000" dirty="0" smtClean="0"/>
              <a:t>(</a:t>
            </a:r>
            <a:r>
              <a:rPr lang="en-GB" sz="2000" dirty="0" smtClean="0">
                <a:hlinkClick r:id="rId2"/>
              </a:rPr>
              <a:t>Food Standards Scotland</a:t>
            </a:r>
            <a:r>
              <a:rPr lang="en-GB" sz="2000" dirty="0" smtClean="0"/>
              <a:t>)</a:t>
            </a:r>
            <a:endParaRPr lang="en-GB" sz="2000" dirty="0"/>
          </a:p>
          <a:p>
            <a:pPr marL="0" indent="0">
              <a:buNone/>
            </a:pPr>
            <a:r>
              <a:rPr lang="en-US" sz="2000" dirty="0">
                <a:latin typeface="Arial" panose="020B0604020202020204" pitchFamily="34" charset="0"/>
                <a:cs typeface="Arial" panose="020B0604020202020204" pitchFamily="34" charset="0"/>
              </a:rPr>
              <a:t>Therefore, it is essential that all food handlers, whether they are cooking and serving food for consumers to purchase or cooking for themselves or their families at home, take the steps necessary to reduce the risk of food poisoning</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This also relates to cooking in school!</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2" descr="Image result for WHO Five Keys to Safer Food at ho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75382" y="1762590"/>
            <a:ext cx="2816618" cy="39432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72781" y="5950347"/>
            <a:ext cx="1433085" cy="369332"/>
          </a:xfrm>
          <a:prstGeom prst="rect">
            <a:avLst/>
          </a:prstGeom>
        </p:spPr>
        <p:txBody>
          <a:bodyPr wrap="none">
            <a:spAutoFit/>
          </a:bodyPr>
          <a:lstStyle/>
          <a:p>
            <a:r>
              <a:rPr lang="en-GB" dirty="0">
                <a:hlinkClick r:id="rId4"/>
              </a:rPr>
              <a:t>www.who.int</a:t>
            </a:r>
            <a:endParaRPr lang="en-GB" dirty="0"/>
          </a:p>
        </p:txBody>
      </p:sp>
    </p:spTree>
    <p:extLst>
      <p:ext uri="{BB962C8B-B14F-4D97-AF65-F5344CB8AC3E}">
        <p14:creationId xmlns:p14="http://schemas.microsoft.com/office/powerpoint/2010/main" val="79347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517" y="1597581"/>
            <a:ext cx="9720000" cy="720000"/>
          </a:xfrm>
        </p:spPr>
        <p:txBody>
          <a:bodyPr/>
          <a:lstStyle/>
          <a:p>
            <a:r>
              <a:rPr lang="en-US" altLang="en-US" dirty="0"/>
              <a:t>Why is </a:t>
            </a:r>
            <a:r>
              <a:rPr lang="en-US" altLang="en-US" dirty="0" smtClean="0"/>
              <a:t>good food </a:t>
            </a:r>
            <a:r>
              <a:rPr lang="en-US" altLang="en-US" dirty="0"/>
              <a:t>hygiene and </a:t>
            </a:r>
            <a:r>
              <a:rPr lang="en-US" altLang="en-US" dirty="0" smtClean="0"/>
              <a:t>safety important to you?</a:t>
            </a:r>
            <a:r>
              <a:rPr lang="en-US" altLang="en-US" dirty="0"/>
              <a:t/>
            </a:r>
            <a:br>
              <a:rPr lang="en-US" altLang="en-US" dirty="0"/>
            </a:br>
            <a:endParaRPr lang="en-US" dirty="0"/>
          </a:p>
        </p:txBody>
      </p:sp>
      <p:sp>
        <p:nvSpPr>
          <p:cNvPr id="3" name="Subtitle 2"/>
          <p:cNvSpPr>
            <a:spLocks noGrp="1"/>
          </p:cNvSpPr>
          <p:nvPr>
            <p:ph type="subTitle" idx="1"/>
          </p:nvPr>
        </p:nvSpPr>
        <p:spPr>
          <a:xfrm>
            <a:off x="906517" y="2660073"/>
            <a:ext cx="6734503" cy="3808073"/>
          </a:xfrm>
        </p:spPr>
        <p:txBody>
          <a:bodyPr/>
          <a:lstStyle/>
          <a:p>
            <a:pPr>
              <a:spcBef>
                <a:spcPct val="0"/>
              </a:spcBef>
              <a:defRPr/>
            </a:pPr>
            <a:r>
              <a:rPr lang="en-US" altLang="en-US" sz="2000" dirty="0" smtClean="0"/>
              <a:t>To </a:t>
            </a:r>
            <a:r>
              <a:rPr lang="en-US" altLang="en-US" sz="2000" dirty="0"/>
              <a:t>prevent food poisoning – pupils, parents and </a:t>
            </a:r>
            <a:r>
              <a:rPr lang="en-US" altLang="en-US" sz="2000" dirty="0" smtClean="0"/>
              <a:t>staff.</a:t>
            </a:r>
          </a:p>
          <a:p>
            <a:pPr>
              <a:spcBef>
                <a:spcPct val="0"/>
              </a:spcBef>
              <a:defRPr/>
            </a:pPr>
            <a:endParaRPr lang="en-US" altLang="en-US" sz="2000" dirty="0"/>
          </a:p>
          <a:p>
            <a:pPr>
              <a:spcBef>
                <a:spcPct val="0"/>
              </a:spcBef>
              <a:defRPr/>
            </a:pPr>
            <a:r>
              <a:rPr lang="en-US" altLang="en-US" sz="2000" dirty="0" smtClean="0"/>
              <a:t>Teacher’s </a:t>
            </a:r>
            <a:r>
              <a:rPr lang="en-US" altLang="en-US" sz="2000" dirty="0"/>
              <a:t>own </a:t>
            </a:r>
            <a:r>
              <a:rPr lang="en-US" altLang="en-US" sz="2000" dirty="0" smtClean="0"/>
              <a:t>indemnity.</a:t>
            </a:r>
          </a:p>
          <a:p>
            <a:pPr marL="0" indent="0">
              <a:spcBef>
                <a:spcPct val="0"/>
              </a:spcBef>
              <a:buNone/>
              <a:defRPr/>
            </a:pPr>
            <a:endParaRPr lang="en-US" sz="2000" dirty="0" smtClean="0"/>
          </a:p>
          <a:p>
            <a:pPr marL="0" indent="0">
              <a:spcBef>
                <a:spcPct val="0"/>
              </a:spcBef>
              <a:buNone/>
              <a:defRPr/>
            </a:pPr>
            <a:r>
              <a:rPr lang="en-US" sz="2000" b="1" dirty="0" smtClean="0"/>
              <a:t>How good is our school? Self evaluation framework</a:t>
            </a:r>
          </a:p>
          <a:p>
            <a:pPr marL="0" indent="0">
              <a:spcBef>
                <a:spcPct val="0"/>
              </a:spcBef>
              <a:buNone/>
              <a:defRPr/>
            </a:pPr>
            <a:endParaRPr lang="en-US" sz="2000" dirty="0" smtClean="0"/>
          </a:p>
          <a:p>
            <a:pPr marL="0" indent="0">
              <a:spcBef>
                <a:spcPct val="0"/>
              </a:spcBef>
              <a:buNone/>
              <a:defRPr/>
            </a:pPr>
            <a:r>
              <a:rPr lang="en-GB" sz="2000" dirty="0"/>
              <a:t>1.5 </a:t>
            </a:r>
            <a:r>
              <a:rPr lang="en-US" sz="2000" dirty="0" smtClean="0"/>
              <a:t>Management of resources to promote equity (quality indicator)</a:t>
            </a:r>
            <a:endParaRPr lang="en-US" sz="2000" dirty="0"/>
          </a:p>
          <a:p>
            <a:pPr marL="0" indent="0">
              <a:spcBef>
                <a:spcPct val="0"/>
              </a:spcBef>
              <a:buNone/>
              <a:defRPr/>
            </a:pPr>
            <a:endParaRPr lang="en-US" sz="2000" dirty="0" smtClean="0"/>
          </a:p>
          <a:p>
            <a:pPr marL="0" indent="0">
              <a:spcBef>
                <a:spcPct val="0"/>
              </a:spcBef>
              <a:buNone/>
              <a:defRPr/>
            </a:pPr>
            <a:r>
              <a:rPr lang="en-US" sz="2000" dirty="0" smtClean="0"/>
              <a:t>Features of highly effective practice:</a:t>
            </a:r>
            <a:endParaRPr lang="en-GB" sz="2000" dirty="0" smtClean="0"/>
          </a:p>
          <a:p>
            <a:pPr>
              <a:spcBef>
                <a:spcPct val="0"/>
              </a:spcBef>
              <a:buFont typeface="Wingdings" panose="05000000000000000000" pitchFamily="2" charset="2"/>
              <a:buChar char="ü"/>
              <a:defRPr/>
            </a:pPr>
            <a:r>
              <a:rPr lang="en-GB" sz="2000" dirty="0" smtClean="0"/>
              <a:t>Resources </a:t>
            </a:r>
            <a:r>
              <a:rPr lang="en-GB" sz="2000" dirty="0"/>
              <a:t>across the school are well maintained and organised to enable effective and efficient use</a:t>
            </a:r>
            <a:r>
              <a:rPr lang="en-GB" sz="2000" dirty="0" smtClean="0"/>
              <a:t>.</a:t>
            </a:r>
            <a:endParaRPr lang="en-US" sz="2000" dirty="0"/>
          </a:p>
          <a:p>
            <a:pPr>
              <a:spcBef>
                <a:spcPct val="0"/>
              </a:spcBef>
              <a:buFont typeface="Wingdings" panose="05000000000000000000" pitchFamily="2" charset="2"/>
              <a:buChar char="ü"/>
              <a:defRPr/>
            </a:pPr>
            <a:r>
              <a:rPr lang="en-GB" sz="2000" dirty="0" smtClean="0"/>
              <a:t>School </a:t>
            </a:r>
            <a:r>
              <a:rPr lang="en-GB" sz="2000" dirty="0"/>
              <a:t>facilities are safe and secure for all</a:t>
            </a:r>
            <a:r>
              <a:rPr lang="en-GB" sz="2000" dirty="0" smtClean="0"/>
              <a:t>.</a:t>
            </a:r>
          </a:p>
          <a:p>
            <a:pPr marL="0" indent="0">
              <a:buNone/>
            </a:pPr>
            <a:endParaRPr lang="en-US" sz="2000" dirty="0"/>
          </a:p>
        </p:txBody>
      </p:sp>
      <p:sp>
        <p:nvSpPr>
          <p:cNvPr id="5" name="TextBox 4"/>
          <p:cNvSpPr txBox="1"/>
          <p:nvPr/>
        </p:nvSpPr>
        <p:spPr>
          <a:xfrm>
            <a:off x="8093398" y="2863438"/>
            <a:ext cx="3904637" cy="2800767"/>
          </a:xfrm>
          <a:prstGeom prst="rect">
            <a:avLst/>
          </a:prstGeom>
          <a:noFill/>
          <a:ln w="25400">
            <a:solidFill>
              <a:srgbClr val="C33D86"/>
            </a:solidFill>
          </a:ln>
        </p:spPr>
        <p:txBody>
          <a:bodyPr wrap="square" rtlCol="0">
            <a:spAutoFit/>
          </a:bodyPr>
          <a:lstStyle/>
          <a:p>
            <a:r>
              <a:rPr lang="en-US" sz="1600" b="1" dirty="0" smtClean="0">
                <a:latin typeface="Arial" panose="020B0604020202020204" pitchFamily="34" charset="0"/>
                <a:cs typeface="Arial" panose="020B0604020202020204" pitchFamily="34" charset="0"/>
              </a:rPr>
              <a:t>Level 5 illustration</a:t>
            </a:r>
            <a:r>
              <a:rPr lang="en-US" sz="1600" dirty="0" smtClean="0"/>
              <a:t>:</a:t>
            </a:r>
          </a:p>
          <a:p>
            <a:r>
              <a:rPr lang="en-GB" sz="1600" dirty="0">
                <a:latin typeface="Arial" panose="020B0604020202020204" pitchFamily="34" charset="0"/>
                <a:cs typeface="Arial" panose="020B0604020202020204" pitchFamily="34" charset="0"/>
              </a:rPr>
              <a:t>We diligently implement relevant health and safety legislation and are vigilant in ensuring the security and safety of all users and visitors. As a result, our buildings are secure and any health and safety issues are identified and addressed </a:t>
            </a:r>
            <a:r>
              <a:rPr lang="en-GB" sz="1600" dirty="0" smtClean="0">
                <a:latin typeface="Arial" panose="020B0604020202020204" pitchFamily="34" charset="0"/>
                <a:cs typeface="Arial" panose="020B0604020202020204" pitchFamily="34" charset="0"/>
              </a:rPr>
              <a:t>promptly.</a:t>
            </a:r>
          </a:p>
          <a:p>
            <a:endParaRPr lang="en-US" sz="2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hlinkClick r:id="rId2"/>
              </a:rPr>
              <a:t>How good is our school? (4</a:t>
            </a:r>
            <a:r>
              <a:rPr lang="en-US" sz="1000" baseline="30000" dirty="0" smtClean="0">
                <a:latin typeface="Arial" panose="020B0604020202020204" pitchFamily="34" charset="0"/>
                <a:cs typeface="Arial" panose="020B0604020202020204" pitchFamily="34" charset="0"/>
                <a:hlinkClick r:id="rId2"/>
              </a:rPr>
              <a:t>th</a:t>
            </a:r>
            <a:r>
              <a:rPr lang="en-US" sz="1000" dirty="0" smtClean="0">
                <a:latin typeface="Arial" panose="020B0604020202020204" pitchFamily="34" charset="0"/>
                <a:cs typeface="Arial" panose="020B0604020202020204" pitchFamily="34" charset="0"/>
                <a:hlinkClick r:id="rId2"/>
              </a:rPr>
              <a:t> edition) page 29</a:t>
            </a:r>
            <a:endParaRPr lang="en-US" sz="10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for Excellence</a:t>
            </a:r>
            <a:endParaRPr lang="en-GB" dirty="0"/>
          </a:p>
        </p:txBody>
      </p:sp>
      <p:sp>
        <p:nvSpPr>
          <p:cNvPr id="3" name="Subtitle 2"/>
          <p:cNvSpPr>
            <a:spLocks noGrp="1"/>
          </p:cNvSpPr>
          <p:nvPr>
            <p:ph type="subTitle" idx="1"/>
          </p:nvPr>
        </p:nvSpPr>
        <p:spPr>
          <a:xfrm>
            <a:off x="1233284" y="2064293"/>
            <a:ext cx="9720000" cy="3600000"/>
          </a:xfrm>
        </p:spPr>
        <p:txBody>
          <a:bodyPr/>
          <a:lstStyle/>
          <a:p>
            <a:pPr marL="0" indent="0">
              <a:buNone/>
            </a:pPr>
            <a:endParaRPr lang="en-GB" sz="2000" dirty="0" smtClean="0"/>
          </a:p>
          <a:p>
            <a:pPr marL="0" indent="0">
              <a:buNone/>
            </a:pPr>
            <a:r>
              <a:rPr lang="en-GB" sz="2000" dirty="0" smtClean="0"/>
              <a:t>Food hygiene and safety is also part of the Curriculum for Excellence.</a:t>
            </a:r>
            <a:endParaRPr lang="en-GB" sz="1000" b="1" dirty="0" smtClean="0"/>
          </a:p>
          <a:p>
            <a:pPr marL="0" indent="0">
              <a:buNone/>
            </a:pPr>
            <a:r>
              <a:rPr lang="en-GB" sz="2000" b="1" dirty="0" smtClean="0"/>
              <a:t>Health </a:t>
            </a:r>
            <a:r>
              <a:rPr lang="en-GB" sz="2000" b="1" dirty="0"/>
              <a:t>and wellbeing (Food and Health</a:t>
            </a:r>
            <a:r>
              <a:rPr lang="en-GB" sz="2000" b="1" dirty="0" smtClean="0"/>
              <a:t>)</a:t>
            </a:r>
          </a:p>
          <a:p>
            <a:pPr marL="0" indent="0">
              <a:buNone/>
            </a:pPr>
            <a:endParaRPr lang="en-US" sz="2000" b="1"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50175387"/>
              </p:ext>
            </p:extLst>
          </p:nvPr>
        </p:nvGraphicFramePr>
        <p:xfrm>
          <a:off x="1169274" y="3442981"/>
          <a:ext cx="10608198" cy="2926080"/>
        </p:xfrm>
        <a:graphic>
          <a:graphicData uri="http://schemas.openxmlformats.org/drawingml/2006/table">
            <a:tbl>
              <a:tblPr firstRow="1" bandRow="1">
                <a:tableStyleId>{5C22544A-7EE6-4342-B048-85BDC9FD1C3A}</a:tableStyleId>
              </a:tblPr>
              <a:tblGrid>
                <a:gridCol w="3037801">
                  <a:extLst>
                    <a:ext uri="{9D8B030D-6E8A-4147-A177-3AD203B41FA5}">
                      <a16:colId xmlns:a16="http://schemas.microsoft.com/office/drawing/2014/main" val="1570040599"/>
                    </a:ext>
                  </a:extLst>
                </a:gridCol>
                <a:gridCol w="7570397">
                  <a:extLst>
                    <a:ext uri="{9D8B030D-6E8A-4147-A177-3AD203B41FA5}">
                      <a16:colId xmlns:a16="http://schemas.microsoft.com/office/drawing/2014/main" val="1345568979"/>
                    </a:ext>
                  </a:extLst>
                </a:gridCol>
              </a:tblGrid>
              <a:tr h="370840">
                <a:tc>
                  <a:txBody>
                    <a:bodyPr/>
                    <a:lstStyle/>
                    <a:p>
                      <a:r>
                        <a:rPr lang="en-US" sz="2000" b="1" kern="1200" dirty="0" smtClean="0">
                          <a:solidFill>
                            <a:schemeClr val="lt1"/>
                          </a:solidFill>
                          <a:effectLst/>
                          <a:latin typeface="Arial" panose="020B0604020202020204" pitchFamily="34" charset="0"/>
                          <a:ea typeface="+mn-ea"/>
                          <a:cs typeface="Arial" panose="020B0604020202020204" pitchFamily="34" charset="0"/>
                        </a:rPr>
                        <a:t>First</a:t>
                      </a:r>
                      <a:r>
                        <a:rPr lang="en-US" sz="2000" b="1" kern="1200" baseline="0" dirty="0" smtClean="0">
                          <a:solidFill>
                            <a:schemeClr val="lt1"/>
                          </a:solidFill>
                          <a:effectLst/>
                          <a:latin typeface="Arial" panose="020B0604020202020204" pitchFamily="34" charset="0"/>
                          <a:ea typeface="+mn-ea"/>
                          <a:cs typeface="Arial" panose="020B0604020202020204" pitchFamily="34" charset="0"/>
                        </a:rPr>
                        <a:t> level</a:t>
                      </a:r>
                    </a:p>
                    <a:p>
                      <a:endParaRPr lang="en-GB" sz="2000" b="1" kern="1200" dirty="0" smtClean="0">
                        <a:solidFill>
                          <a:schemeClr val="lt1"/>
                        </a:solidFill>
                        <a:effectLst/>
                        <a:latin typeface="Arial" panose="020B0604020202020204" pitchFamily="34" charset="0"/>
                        <a:ea typeface="+mn-ea"/>
                        <a:cs typeface="Arial" panose="020B0604020202020204" pitchFamily="34" charset="0"/>
                      </a:endParaRPr>
                    </a:p>
                    <a:p>
                      <a:r>
                        <a:rPr lang="en-GB" sz="2000" b="1" kern="1200" dirty="0" smtClean="0">
                          <a:solidFill>
                            <a:schemeClr val="lt1"/>
                          </a:solidFill>
                          <a:effectLst/>
                          <a:latin typeface="Arial" panose="020B0604020202020204" pitchFamily="34" charset="0"/>
                          <a:ea typeface="+mn-ea"/>
                          <a:cs typeface="Arial" panose="020B0604020202020204" pitchFamily="34" charset="0"/>
                        </a:rPr>
                        <a:t>Keeping safe and hygienic</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Arial" panose="020B0604020202020204" pitchFamily="34" charset="0"/>
                          <a:ea typeface="+mn-ea"/>
                          <a:cs typeface="Arial" panose="020B0604020202020204" pitchFamily="34" charset="0"/>
                        </a:rPr>
                        <a:t>I am becoming aware of how cleanliness, hygiene and safety can affect health and wellbeing and I apply this knowledge in my everyday routines such as taking care of my teeth.     HWB 1-33a</a:t>
                      </a: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8257490"/>
                  </a:ext>
                </a:extLst>
              </a:tr>
              <a:tr h="370840">
                <a:tc>
                  <a:txBody>
                    <a:bodyPr/>
                    <a:lstStyle/>
                    <a:p>
                      <a:r>
                        <a:rPr lang="en-US" sz="2000" dirty="0" smtClean="0">
                          <a:latin typeface="Arial" panose="020B0604020202020204" pitchFamily="34" charset="0"/>
                          <a:cs typeface="Arial" panose="020B0604020202020204" pitchFamily="34" charset="0"/>
                        </a:rPr>
                        <a:t>Second level</a:t>
                      </a:r>
                    </a:p>
                    <a:p>
                      <a:endParaRPr lang="en-US" sz="2000" dirty="0" smtClean="0">
                        <a:latin typeface="Arial" panose="020B0604020202020204" pitchFamily="34" charset="0"/>
                        <a:cs typeface="Arial" panose="020B0604020202020204" pitchFamily="34" charset="0"/>
                      </a:endParaRPr>
                    </a:p>
                    <a:p>
                      <a:r>
                        <a:rPr lang="en-GB" sz="2000" kern="1200" dirty="0" smtClean="0">
                          <a:solidFill>
                            <a:schemeClr val="dk1"/>
                          </a:solidFill>
                          <a:effectLst/>
                          <a:latin typeface="Arial" panose="020B0604020202020204" pitchFamily="34" charset="0"/>
                          <a:ea typeface="+mn-ea"/>
                          <a:cs typeface="Arial" panose="020B0604020202020204" pitchFamily="34" charset="0"/>
                        </a:rPr>
                        <a:t>Keeping safe and hygienic</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dk1"/>
                          </a:solidFill>
                          <a:effectLst/>
                          <a:latin typeface="Arial" panose="020B0604020202020204" pitchFamily="34" charset="0"/>
                          <a:ea typeface="+mn-ea"/>
                          <a:cs typeface="Arial" panose="020B0604020202020204" pitchFamily="34" charset="0"/>
                        </a:rPr>
                        <a:t>Having learned about cleanliness, hygiene and safety, I can apply these principles to my everyday routines, understanding their importance to health and wellbeing.    HWB 2-33a</a:t>
                      </a: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2116547"/>
                  </a:ext>
                </a:extLst>
              </a:tr>
            </a:tbl>
          </a:graphicData>
        </a:graphic>
      </p:graphicFrame>
    </p:spTree>
    <p:extLst>
      <p:ext uri="{BB962C8B-B14F-4D97-AF65-F5344CB8AC3E}">
        <p14:creationId xmlns:p14="http://schemas.microsoft.com/office/powerpoint/2010/main" val="271923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640" y="1563798"/>
            <a:ext cx="9720000" cy="720000"/>
          </a:xfrm>
        </p:spPr>
        <p:txBody>
          <a:bodyPr/>
          <a:lstStyle/>
          <a:p>
            <a:r>
              <a:rPr lang="en-US" dirty="0" smtClean="0"/>
              <a:t>Legal requirements</a:t>
            </a:r>
            <a:endParaRPr lang="en-GB" dirty="0"/>
          </a:p>
        </p:txBody>
      </p:sp>
      <p:sp>
        <p:nvSpPr>
          <p:cNvPr id="3" name="Subtitle 2"/>
          <p:cNvSpPr>
            <a:spLocks noGrp="1"/>
          </p:cNvSpPr>
          <p:nvPr>
            <p:ph type="subTitle" idx="1"/>
          </p:nvPr>
        </p:nvSpPr>
        <p:spPr>
          <a:xfrm>
            <a:off x="1032640" y="2283798"/>
            <a:ext cx="7549499" cy="3600000"/>
          </a:xfrm>
        </p:spPr>
        <p:txBody>
          <a:bodyPr/>
          <a:lstStyle/>
          <a:p>
            <a:pPr marL="0" indent="0">
              <a:spcBef>
                <a:spcPct val="0"/>
              </a:spcBef>
              <a:buNone/>
              <a:defRPr/>
            </a:pPr>
            <a:r>
              <a:rPr lang="en-US" altLang="en-US" sz="2000" dirty="0"/>
              <a:t>When considering food safety in the classroom, teachers </a:t>
            </a:r>
            <a:r>
              <a:rPr lang="en-US" altLang="en-US" sz="2000" dirty="0" smtClean="0"/>
              <a:t>and schools </a:t>
            </a:r>
            <a:r>
              <a:rPr lang="en-US" altLang="en-US" sz="2000" dirty="0"/>
              <a:t>must take into account:</a:t>
            </a:r>
          </a:p>
          <a:p>
            <a:pPr>
              <a:spcBef>
                <a:spcPct val="0"/>
              </a:spcBef>
              <a:buNone/>
              <a:defRPr/>
            </a:pPr>
            <a:endParaRPr lang="en-US" altLang="en-US" sz="2000" dirty="0"/>
          </a:p>
          <a:p>
            <a:pPr>
              <a:spcBef>
                <a:spcPct val="0"/>
              </a:spcBef>
              <a:buFont typeface="Arial" panose="020B0604020202020204" pitchFamily="34" charset="0"/>
              <a:buChar char="•"/>
              <a:defRPr/>
            </a:pPr>
            <a:r>
              <a:rPr lang="en-US" altLang="en-US" sz="2000" dirty="0"/>
              <a:t>The Food Safety Act </a:t>
            </a:r>
            <a:r>
              <a:rPr lang="en-US" altLang="en-US" sz="2000" dirty="0" smtClean="0"/>
              <a:t>1990;</a:t>
            </a:r>
            <a:endParaRPr lang="en-US" altLang="en-US" sz="2000" dirty="0"/>
          </a:p>
          <a:p>
            <a:pPr>
              <a:spcBef>
                <a:spcPct val="0"/>
              </a:spcBef>
              <a:buFont typeface="Arial" panose="020B0604020202020204" pitchFamily="34" charset="0"/>
              <a:buChar char="•"/>
              <a:defRPr/>
            </a:pPr>
            <a:r>
              <a:rPr lang="en-US" altLang="en-US" sz="2000" dirty="0"/>
              <a:t>Health and safety at Work Regulations </a:t>
            </a:r>
            <a:r>
              <a:rPr lang="en-US" altLang="en-US" sz="2000" dirty="0" smtClean="0"/>
              <a:t>1999;</a:t>
            </a:r>
            <a:endParaRPr lang="en-US" altLang="en-US" sz="2000" dirty="0"/>
          </a:p>
          <a:p>
            <a:pPr>
              <a:spcBef>
                <a:spcPct val="0"/>
              </a:spcBef>
              <a:buFont typeface="Arial" panose="020B0604020202020204" pitchFamily="34" charset="0"/>
              <a:buChar char="•"/>
              <a:defRPr/>
            </a:pPr>
            <a:r>
              <a:rPr lang="en-US" altLang="en-US" sz="2000" dirty="0"/>
              <a:t>General Food Hygiene Regulations 1995 </a:t>
            </a:r>
            <a:r>
              <a:rPr lang="en-US" altLang="en-US" sz="2000" dirty="0" smtClean="0"/>
              <a:t>onwards;</a:t>
            </a:r>
            <a:endParaRPr lang="en-US" altLang="en-US" sz="2000" dirty="0"/>
          </a:p>
          <a:p>
            <a:pPr>
              <a:spcBef>
                <a:spcPct val="0"/>
              </a:spcBef>
              <a:buFont typeface="Arial" panose="020B0604020202020204" pitchFamily="34" charset="0"/>
              <a:buChar char="•"/>
              <a:defRPr/>
            </a:pPr>
            <a:r>
              <a:rPr lang="en-GB" altLang="en-US" sz="2000" dirty="0" smtClean="0"/>
              <a:t>The Control of Substances Hazardous to Health Regulations 2002 (as amended) -  Approved Code of Practice and Guidance.</a:t>
            </a:r>
            <a:endParaRPr lang="en-GB" altLang="en-US" sz="2000" dirty="0"/>
          </a:p>
          <a:p>
            <a:pPr>
              <a:spcBef>
                <a:spcPct val="0"/>
              </a:spcBef>
              <a:buFont typeface="Arial" panose="020B0604020202020204" pitchFamily="34" charset="0"/>
              <a:buChar char="•"/>
              <a:defRPr/>
            </a:pPr>
            <a:endParaRPr lang="en-US" altLang="en-US" sz="2000" dirty="0"/>
          </a:p>
          <a:p>
            <a:pPr marL="0" indent="0">
              <a:buNone/>
            </a:pPr>
            <a:endParaRPr lang="en-GB" dirty="0"/>
          </a:p>
        </p:txBody>
      </p:sp>
      <p:sp>
        <p:nvSpPr>
          <p:cNvPr id="5" name="TextBox 4"/>
          <p:cNvSpPr txBox="1"/>
          <p:nvPr/>
        </p:nvSpPr>
        <p:spPr>
          <a:xfrm>
            <a:off x="9137198" y="1775366"/>
            <a:ext cx="2655065" cy="1323439"/>
          </a:xfrm>
          <a:prstGeom prst="rect">
            <a:avLst/>
          </a:prstGeom>
          <a:noFill/>
          <a:ln>
            <a:solidFill>
              <a:srgbClr val="C33D86"/>
            </a:solidFill>
          </a:ln>
        </p:spPr>
        <p:txBody>
          <a:bodyPr wrap="square" rtlCol="0">
            <a:spAutoFit/>
          </a:bodyPr>
          <a:lstStyle/>
          <a:p>
            <a:r>
              <a:rPr lang="en-US" sz="2000" dirty="0" smtClean="0">
                <a:latin typeface="Arial" panose="020B0604020202020204" pitchFamily="34" charset="0"/>
                <a:cs typeface="Arial" panose="020B0604020202020204" pitchFamily="34" charset="0"/>
              </a:rPr>
              <a:t>For further information see the </a:t>
            </a:r>
            <a:r>
              <a:rPr lang="en-US" sz="2000" dirty="0" smtClean="0">
                <a:latin typeface="Arial" panose="020B0604020202020204" pitchFamily="34" charset="0"/>
                <a:cs typeface="Arial" panose="020B0604020202020204" pitchFamily="34" charset="0"/>
                <a:hlinkClick r:id="rId2"/>
              </a:rPr>
              <a:t>Food Standards Scotland </a:t>
            </a:r>
            <a:r>
              <a:rPr lang="en-US" sz="2000" dirty="0" smtClean="0">
                <a:latin typeface="Arial" panose="020B0604020202020204" pitchFamily="34" charset="0"/>
                <a:cs typeface="Arial" panose="020B0604020202020204" pitchFamily="34" charset="0"/>
              </a:rPr>
              <a:t>website. </a:t>
            </a:r>
            <a:endParaRPr lang="en-GB"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82823" y="3314654"/>
            <a:ext cx="2563813" cy="1538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1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Legal requirements</a:t>
            </a:r>
            <a:br>
              <a:rPr lang="en-US" altLang="en-US" dirty="0"/>
            </a:br>
            <a:endParaRPr lang="en-GB" dirty="0"/>
          </a:p>
        </p:txBody>
      </p:sp>
      <p:sp>
        <p:nvSpPr>
          <p:cNvPr id="3" name="Subtitle 2"/>
          <p:cNvSpPr>
            <a:spLocks noGrp="1"/>
          </p:cNvSpPr>
          <p:nvPr>
            <p:ph type="subTitle" idx="1"/>
          </p:nvPr>
        </p:nvSpPr>
        <p:spPr>
          <a:xfrm>
            <a:off x="1169276" y="2571092"/>
            <a:ext cx="7086828" cy="3600000"/>
          </a:xfrm>
        </p:spPr>
        <p:txBody>
          <a:bodyPr/>
          <a:lstStyle/>
          <a:p>
            <a:pPr marL="0" indent="0">
              <a:spcBef>
                <a:spcPct val="0"/>
              </a:spcBef>
              <a:buNone/>
            </a:pPr>
            <a:r>
              <a:rPr lang="en-US" altLang="en-US" sz="2000" dirty="0"/>
              <a:t>Legally, a ‘food business’ must demonstrate </a:t>
            </a:r>
            <a:r>
              <a:rPr lang="en-US" altLang="en-US" sz="2000" b="1" i="1" dirty="0"/>
              <a:t>due diligence</a:t>
            </a:r>
            <a:r>
              <a:rPr lang="en-US" altLang="en-US" sz="2000" dirty="0"/>
              <a:t>.  In the business world this would mean: </a:t>
            </a:r>
            <a:endParaRPr lang="en-US" altLang="en-US" sz="2000" dirty="0" smtClean="0"/>
          </a:p>
          <a:p>
            <a:pPr marL="0" indent="0">
              <a:spcBef>
                <a:spcPct val="0"/>
              </a:spcBef>
              <a:buNone/>
            </a:pPr>
            <a:endParaRPr lang="en-US" altLang="en-US" sz="2000" dirty="0"/>
          </a:p>
          <a:p>
            <a:pPr marL="0" indent="0">
              <a:spcBef>
                <a:spcPct val="0"/>
              </a:spcBef>
              <a:buNone/>
            </a:pPr>
            <a:r>
              <a:rPr lang="en-US" altLang="en-US" sz="2000" i="1" dirty="0" smtClean="0"/>
              <a:t>A </a:t>
            </a:r>
            <a:r>
              <a:rPr lang="en-US" altLang="en-US" sz="2000" i="1" dirty="0"/>
              <a:t>food business must be able to demonstrate that it has </a:t>
            </a:r>
            <a:r>
              <a:rPr lang="en-US" altLang="en-US" sz="2000" i="1" dirty="0" smtClean="0"/>
              <a:t>done </a:t>
            </a:r>
            <a:r>
              <a:rPr lang="en-US" altLang="en-US" sz="2000" b="1" i="1" dirty="0" smtClean="0"/>
              <a:t>everything</a:t>
            </a:r>
            <a:r>
              <a:rPr lang="en-US" altLang="en-US" sz="2000" i="1" dirty="0" smtClean="0"/>
              <a:t> </a:t>
            </a:r>
            <a:r>
              <a:rPr lang="en-US" altLang="en-US" sz="2000" i="1" dirty="0"/>
              <a:t>within its power to safeguard consumer health.</a:t>
            </a:r>
          </a:p>
          <a:p>
            <a:pPr algn="ctr">
              <a:spcBef>
                <a:spcPct val="0"/>
              </a:spcBef>
            </a:pPr>
            <a:endParaRPr lang="en-US" altLang="en-US" sz="2000" dirty="0"/>
          </a:p>
          <a:p>
            <a:pPr marL="0" indent="0">
              <a:spcBef>
                <a:spcPct val="0"/>
              </a:spcBef>
              <a:buNone/>
            </a:pPr>
            <a:r>
              <a:rPr lang="en-US" altLang="en-US" sz="2000" dirty="0"/>
              <a:t>This equates to the </a:t>
            </a:r>
            <a:r>
              <a:rPr lang="en-US" altLang="en-US" sz="2000" dirty="0" smtClean="0"/>
              <a:t>classroom:</a:t>
            </a:r>
          </a:p>
          <a:p>
            <a:pPr marL="0" indent="0">
              <a:spcBef>
                <a:spcPct val="0"/>
              </a:spcBef>
              <a:buNone/>
            </a:pPr>
            <a:endParaRPr lang="en-US" altLang="en-US" sz="2000" dirty="0">
              <a:ea typeface="ＭＳ Ｐゴシック" panose="020B0600070205080204" pitchFamily="34" charset="-128"/>
            </a:endParaRPr>
          </a:p>
          <a:p>
            <a:pPr marL="0" indent="0">
              <a:spcBef>
                <a:spcPct val="0"/>
              </a:spcBef>
              <a:buNone/>
            </a:pPr>
            <a:r>
              <a:rPr lang="en-GB" altLang="en-US" sz="2000" i="1" dirty="0" smtClean="0">
                <a:ea typeface="ＭＳ Ｐゴシック" panose="020B0600070205080204" pitchFamily="34" charset="-128"/>
              </a:rPr>
              <a:t>A </a:t>
            </a:r>
            <a:r>
              <a:rPr lang="en-GB" altLang="en-US" sz="2000" i="1" dirty="0">
                <a:ea typeface="ＭＳ Ｐゴシック" panose="020B0600070205080204" pitchFamily="34" charset="-128"/>
              </a:rPr>
              <a:t>…………. must be able to demonstrate it has done </a:t>
            </a:r>
            <a:r>
              <a:rPr lang="en-GB" altLang="en-US" sz="2000" b="1" i="1" dirty="0">
                <a:ea typeface="ＭＳ Ｐゴシック" panose="020B0600070205080204" pitchFamily="34" charset="-128"/>
              </a:rPr>
              <a:t>everything</a:t>
            </a:r>
            <a:r>
              <a:rPr lang="en-GB" altLang="en-US" sz="2000" i="1" dirty="0">
                <a:ea typeface="ＭＳ Ｐゴシック" panose="020B0600070205080204" pitchFamily="34" charset="-128"/>
              </a:rPr>
              <a:t> in it’s power to safeguard ………… health.</a:t>
            </a:r>
            <a:endParaRPr lang="en-US" altLang="en-US" sz="2000" i="1" dirty="0">
              <a:ea typeface="ＭＳ Ｐゴシック" panose="020B0600070205080204" pitchFamily="34" charset="-128"/>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49739" y="2918030"/>
            <a:ext cx="3132093" cy="172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5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Legal requirements – food handlers</a:t>
            </a:r>
            <a:br>
              <a:rPr lang="en-US" altLang="en-US" dirty="0"/>
            </a:br>
            <a:endParaRPr lang="en-GB" dirty="0"/>
          </a:p>
        </p:txBody>
      </p:sp>
      <p:sp>
        <p:nvSpPr>
          <p:cNvPr id="3" name="Subtitle 2"/>
          <p:cNvSpPr>
            <a:spLocks noGrp="1"/>
          </p:cNvSpPr>
          <p:nvPr>
            <p:ph type="subTitle" idx="1"/>
          </p:nvPr>
        </p:nvSpPr>
        <p:spPr>
          <a:xfrm>
            <a:off x="1169276" y="2283798"/>
            <a:ext cx="5403802" cy="3887294"/>
          </a:xfrm>
        </p:spPr>
        <p:txBody>
          <a:bodyPr/>
          <a:lstStyle/>
          <a:p>
            <a:pPr>
              <a:buFont typeface="Arial" panose="020B0604020202020204" pitchFamily="34" charset="0"/>
              <a:buChar char="•"/>
              <a:tabLst>
                <a:tab pos="284163" algn="l"/>
                <a:tab pos="568325" algn="l"/>
              </a:tabLst>
              <a:defRPr/>
            </a:pPr>
            <a:r>
              <a:rPr lang="en-US" altLang="en-US" sz="2000" dirty="0" smtClean="0"/>
              <a:t>Keep </a:t>
            </a:r>
            <a:r>
              <a:rPr lang="en-US" altLang="en-US" sz="2000" dirty="0"/>
              <a:t>yourself </a:t>
            </a:r>
            <a:r>
              <a:rPr lang="en-US" altLang="en-US" sz="2000" dirty="0" smtClean="0"/>
              <a:t>clean.</a:t>
            </a:r>
            <a:endParaRPr lang="en-US" altLang="en-US" sz="2000" dirty="0"/>
          </a:p>
          <a:p>
            <a:pPr>
              <a:buNone/>
              <a:tabLst>
                <a:tab pos="284163" algn="l"/>
                <a:tab pos="568325" algn="l"/>
              </a:tabLst>
              <a:defRPr/>
            </a:pPr>
            <a:r>
              <a:rPr lang="en-US" altLang="en-US" sz="2000" dirty="0"/>
              <a:t>•	</a:t>
            </a:r>
            <a:r>
              <a:rPr lang="en-US" altLang="en-US" sz="2000" dirty="0" smtClean="0"/>
              <a:t>Keep </a:t>
            </a:r>
            <a:r>
              <a:rPr lang="en-US" altLang="en-US" sz="2000" dirty="0"/>
              <a:t>the workplace </a:t>
            </a:r>
            <a:r>
              <a:rPr lang="en-US" altLang="en-US" sz="2000" dirty="0" smtClean="0"/>
              <a:t>clean.</a:t>
            </a:r>
            <a:endParaRPr lang="en-US" altLang="en-US" sz="2000" dirty="0"/>
          </a:p>
          <a:p>
            <a:pPr>
              <a:buNone/>
              <a:tabLst>
                <a:tab pos="284163" algn="l"/>
                <a:tab pos="568325" algn="l"/>
              </a:tabLst>
              <a:defRPr/>
            </a:pPr>
            <a:r>
              <a:rPr lang="en-US" altLang="en-US" sz="2000" dirty="0"/>
              <a:t>•	</a:t>
            </a:r>
            <a:r>
              <a:rPr lang="en-US" altLang="en-US" sz="2000" dirty="0" smtClean="0"/>
              <a:t>Protect </a:t>
            </a:r>
            <a:r>
              <a:rPr lang="en-US" altLang="en-US" sz="2000" dirty="0"/>
              <a:t>food from contamination or </a:t>
            </a:r>
            <a:r>
              <a:rPr lang="en-US" altLang="en-US" sz="2000" dirty="0" smtClean="0"/>
              <a:t>anything </a:t>
            </a:r>
            <a:r>
              <a:rPr lang="en-US" altLang="en-US" sz="2000" dirty="0"/>
              <a:t>that could cause </a:t>
            </a:r>
            <a:r>
              <a:rPr lang="en-US" altLang="en-US" sz="2000" dirty="0" smtClean="0"/>
              <a:t>harm.</a:t>
            </a:r>
            <a:endParaRPr lang="en-US" altLang="en-US" sz="2000" dirty="0"/>
          </a:p>
          <a:p>
            <a:pPr>
              <a:buNone/>
              <a:tabLst>
                <a:tab pos="284163" algn="l"/>
                <a:tab pos="568325" algn="l"/>
              </a:tabLst>
              <a:defRPr/>
            </a:pPr>
            <a:r>
              <a:rPr lang="en-US" altLang="en-US" sz="2000" dirty="0"/>
              <a:t>•	</a:t>
            </a:r>
            <a:r>
              <a:rPr lang="en-US" altLang="en-US" sz="2000" dirty="0" smtClean="0"/>
              <a:t>Follow </a:t>
            </a:r>
            <a:r>
              <a:rPr lang="en-US" altLang="en-US" sz="2000" dirty="0"/>
              <a:t>good personal hygiene </a:t>
            </a:r>
            <a:r>
              <a:rPr lang="en-US" altLang="en-US" sz="2000" dirty="0" smtClean="0"/>
              <a:t>practices </a:t>
            </a:r>
            <a:r>
              <a:rPr lang="en-US" altLang="en-US" sz="2000" dirty="0"/>
              <a:t>e.g. hand </a:t>
            </a:r>
            <a:r>
              <a:rPr lang="en-US" altLang="en-US" sz="2000" dirty="0" smtClean="0"/>
              <a:t>washing.</a:t>
            </a:r>
            <a:endParaRPr lang="en-US" altLang="en-US" sz="2000" dirty="0"/>
          </a:p>
          <a:p>
            <a:pPr>
              <a:buNone/>
              <a:tabLst>
                <a:tab pos="284163" algn="l"/>
                <a:tab pos="568325" algn="l"/>
              </a:tabLst>
              <a:defRPr/>
            </a:pPr>
            <a:r>
              <a:rPr lang="en-US" altLang="en-US" sz="2000" dirty="0"/>
              <a:t>•	</a:t>
            </a:r>
            <a:r>
              <a:rPr lang="en-US" altLang="en-US" sz="2000" dirty="0" smtClean="0"/>
              <a:t>Wear </a:t>
            </a:r>
            <a:r>
              <a:rPr lang="en-US" altLang="en-US" sz="2000" dirty="0"/>
              <a:t>appropriate protective </a:t>
            </a:r>
            <a:r>
              <a:rPr lang="en-US" altLang="en-US" sz="2000" dirty="0" smtClean="0"/>
              <a:t>clothing.</a:t>
            </a:r>
            <a:endParaRPr lang="en-US" altLang="en-US" sz="2000" dirty="0"/>
          </a:p>
          <a:p>
            <a:pPr>
              <a:buNone/>
              <a:tabLst>
                <a:tab pos="284163" algn="l"/>
                <a:tab pos="568325" algn="l"/>
              </a:tabLst>
              <a:defRPr/>
            </a:pPr>
            <a:r>
              <a:rPr lang="en-US" altLang="en-US" sz="2000" dirty="0"/>
              <a:t>•	</a:t>
            </a:r>
            <a:r>
              <a:rPr lang="en-US" altLang="en-US" sz="2000" dirty="0" smtClean="0"/>
              <a:t>Tell </a:t>
            </a:r>
            <a:r>
              <a:rPr lang="en-US" altLang="en-US" sz="2000" dirty="0"/>
              <a:t>your </a:t>
            </a:r>
            <a:r>
              <a:rPr lang="en-US" altLang="en-US" sz="2000" dirty="0" smtClean="0"/>
              <a:t>employer (head teacher) </a:t>
            </a:r>
            <a:r>
              <a:rPr lang="en-US" altLang="en-US" sz="2000" dirty="0"/>
              <a:t>if you are </a:t>
            </a:r>
            <a:r>
              <a:rPr lang="en-US" altLang="en-US" sz="2000" dirty="0" smtClean="0"/>
              <a:t>suffering </a:t>
            </a:r>
            <a:r>
              <a:rPr lang="en-US" altLang="en-US" sz="2000" dirty="0"/>
              <a:t>from or are a carrier of a </a:t>
            </a:r>
            <a:r>
              <a:rPr lang="en-US" altLang="en-US" sz="2000" dirty="0" smtClean="0"/>
              <a:t>food-borne illness.</a:t>
            </a:r>
            <a:endParaRPr lang="en-US" altLang="en-US" sz="2000"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6991" y="2283798"/>
            <a:ext cx="4351183" cy="2710733"/>
          </a:xfrm>
          <a:prstGeom prst="rect">
            <a:avLst/>
          </a:prstGeom>
        </p:spPr>
      </p:pic>
    </p:spTree>
    <p:extLst>
      <p:ext uri="{BB962C8B-B14F-4D97-AF65-F5344CB8AC3E}">
        <p14:creationId xmlns:p14="http://schemas.microsoft.com/office/powerpoint/2010/main" val="3141153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259" y="1561607"/>
            <a:ext cx="9720000" cy="720000"/>
          </a:xfrm>
        </p:spPr>
        <p:txBody>
          <a:bodyPr/>
          <a:lstStyle/>
          <a:p>
            <a:r>
              <a:rPr lang="en-US" altLang="en-US" dirty="0"/>
              <a:t>Food </a:t>
            </a:r>
            <a:r>
              <a:rPr lang="en-US" altLang="en-US" dirty="0" smtClean="0"/>
              <a:t>hygiene and safety </a:t>
            </a:r>
            <a:r>
              <a:rPr lang="en-US" altLang="en-US" dirty="0"/>
              <a:t>qualifications</a:t>
            </a:r>
            <a:br>
              <a:rPr lang="en-US" altLang="en-US" dirty="0"/>
            </a:br>
            <a:endParaRPr lang="en-GB" dirty="0"/>
          </a:p>
        </p:txBody>
      </p:sp>
      <p:sp>
        <p:nvSpPr>
          <p:cNvPr id="3" name="Subtitle 2"/>
          <p:cNvSpPr>
            <a:spLocks noGrp="1"/>
          </p:cNvSpPr>
          <p:nvPr>
            <p:ph type="subTitle" idx="1"/>
          </p:nvPr>
        </p:nvSpPr>
        <p:spPr>
          <a:xfrm>
            <a:off x="1063259" y="2283798"/>
            <a:ext cx="6596498" cy="3600000"/>
          </a:xfrm>
        </p:spPr>
        <p:txBody>
          <a:bodyPr/>
          <a:lstStyle/>
          <a:p>
            <a:pPr marL="0" indent="0">
              <a:spcBef>
                <a:spcPct val="0"/>
              </a:spcBef>
              <a:buNone/>
              <a:defRPr/>
            </a:pPr>
            <a:r>
              <a:rPr lang="en-US" altLang="en-US" sz="2000" dirty="0" smtClean="0"/>
              <a:t>It </a:t>
            </a:r>
            <a:r>
              <a:rPr lang="en-US" altLang="en-US" sz="2000" dirty="0"/>
              <a:t>is not a legal requirement for a primary food teacher </a:t>
            </a:r>
            <a:r>
              <a:rPr lang="en-US" altLang="en-US" sz="2000" dirty="0" smtClean="0"/>
              <a:t>to hold </a:t>
            </a:r>
            <a:r>
              <a:rPr lang="en-US" altLang="en-US" sz="2000" dirty="0"/>
              <a:t>a recognised and up to date food hygiene/safety qualification.  However, some LAs (or a school’s own policy) may ask their teachers or a teacher in the school to have this.</a:t>
            </a:r>
          </a:p>
          <a:p>
            <a:pPr>
              <a:spcBef>
                <a:spcPct val="0"/>
              </a:spcBef>
              <a:buNone/>
              <a:defRPr/>
            </a:pPr>
            <a:endParaRPr lang="en-US" altLang="en-US" sz="2000" dirty="0"/>
          </a:p>
          <a:p>
            <a:pPr>
              <a:spcBef>
                <a:spcPct val="0"/>
              </a:spcBef>
              <a:buNone/>
              <a:defRPr/>
            </a:pPr>
            <a:r>
              <a:rPr lang="en-US" altLang="en-US" sz="2000" dirty="0"/>
              <a:t>Having a food safety certificate can</a:t>
            </a:r>
            <a:r>
              <a:rPr lang="en-US" altLang="en-US" sz="2000" dirty="0" smtClean="0"/>
              <a:t>:</a:t>
            </a:r>
          </a:p>
          <a:p>
            <a:pPr>
              <a:spcBef>
                <a:spcPct val="0"/>
              </a:spcBef>
              <a:buNone/>
              <a:defRPr/>
            </a:pPr>
            <a:endParaRPr lang="en-US" altLang="en-US" sz="2000" dirty="0" smtClean="0"/>
          </a:p>
          <a:p>
            <a:pPr>
              <a:spcBef>
                <a:spcPct val="0"/>
              </a:spcBef>
              <a:buFont typeface="Arial" panose="020B0604020202020204" pitchFamily="34" charset="0"/>
              <a:buChar char="•"/>
              <a:defRPr/>
            </a:pPr>
            <a:r>
              <a:rPr lang="en-US" altLang="en-US" sz="2000" dirty="0" smtClean="0"/>
              <a:t>make </a:t>
            </a:r>
            <a:r>
              <a:rPr lang="en-US" altLang="en-US" sz="2000" dirty="0"/>
              <a:t>you feel more confident about cooking safely in your </a:t>
            </a:r>
            <a:r>
              <a:rPr lang="en-US" altLang="en-US" sz="2000" dirty="0" smtClean="0"/>
              <a:t>classroom;</a:t>
            </a:r>
            <a:endParaRPr lang="en-US" altLang="en-US" sz="2000" dirty="0"/>
          </a:p>
          <a:p>
            <a:pPr>
              <a:spcBef>
                <a:spcPct val="0"/>
              </a:spcBef>
              <a:buFont typeface="Arial" panose="020B0604020202020204" pitchFamily="34" charset="0"/>
              <a:buChar char="•"/>
              <a:defRPr/>
            </a:pPr>
            <a:r>
              <a:rPr lang="en-US" altLang="en-US" sz="2000" dirty="0"/>
              <a:t>help ensure you have considered all possible </a:t>
            </a:r>
            <a:r>
              <a:rPr lang="en-US" altLang="en-US" sz="2000" dirty="0" smtClean="0"/>
              <a:t>risks;</a:t>
            </a:r>
          </a:p>
          <a:p>
            <a:pPr>
              <a:spcBef>
                <a:spcPct val="0"/>
              </a:spcBef>
              <a:buFont typeface="Arial" panose="020B0604020202020204" pitchFamily="34" charset="0"/>
              <a:buChar char="•"/>
              <a:defRPr/>
            </a:pPr>
            <a:r>
              <a:rPr lang="en-US" altLang="en-US" sz="2000" dirty="0" smtClean="0"/>
              <a:t>help </a:t>
            </a:r>
            <a:r>
              <a:rPr lang="en-US" altLang="en-US" sz="2000" dirty="0"/>
              <a:t>ensure you demonstrate best </a:t>
            </a:r>
            <a:r>
              <a:rPr lang="en-US" altLang="en-US" sz="2000" dirty="0" smtClean="0"/>
              <a:t>practice;</a:t>
            </a:r>
            <a:endParaRPr lang="en-US" altLang="en-US" sz="2000" dirty="0"/>
          </a:p>
          <a:p>
            <a:pPr>
              <a:spcBef>
                <a:spcPct val="0"/>
              </a:spcBef>
              <a:buFont typeface="Arial" panose="020B0604020202020204" pitchFamily="34" charset="0"/>
              <a:buChar char="•"/>
              <a:defRPr/>
            </a:pPr>
            <a:r>
              <a:rPr lang="en-US" altLang="en-US" sz="2000" dirty="0"/>
              <a:t>be useful to include in your risk </a:t>
            </a:r>
            <a:r>
              <a:rPr lang="en-US" altLang="en-US" sz="2000" dirty="0" smtClean="0"/>
              <a:t>assessment;</a:t>
            </a:r>
            <a:endParaRPr lang="en-US" altLang="en-US" sz="2000" dirty="0"/>
          </a:p>
          <a:p>
            <a:pPr>
              <a:spcBef>
                <a:spcPct val="0"/>
              </a:spcBef>
              <a:buFont typeface="Arial" panose="020B0604020202020204" pitchFamily="34" charset="0"/>
              <a:buChar char="•"/>
              <a:defRPr/>
            </a:pPr>
            <a:r>
              <a:rPr lang="en-US" altLang="en-US" sz="2000" dirty="0"/>
              <a:t>add to your CPD.</a:t>
            </a:r>
          </a:p>
          <a:p>
            <a:pPr>
              <a:spcBef>
                <a:spcPct val="0"/>
              </a:spcBef>
              <a:buNone/>
              <a:defRPr/>
            </a:pPr>
            <a:endParaRPr lang="en-US" altLang="en-US" sz="2000"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319" y="2283798"/>
            <a:ext cx="3699946" cy="2367735"/>
          </a:xfrm>
          <a:prstGeom prst="rect">
            <a:avLst/>
          </a:prstGeom>
        </p:spPr>
      </p:pic>
      <p:sp>
        <p:nvSpPr>
          <p:cNvPr id="6" name="TextBox 5"/>
          <p:cNvSpPr txBox="1"/>
          <p:nvPr/>
        </p:nvSpPr>
        <p:spPr>
          <a:xfrm>
            <a:off x="9448801" y="5283200"/>
            <a:ext cx="2299854" cy="923330"/>
          </a:xfrm>
          <a:prstGeom prst="rect">
            <a:avLst/>
          </a:prstGeom>
          <a:noFill/>
          <a:ln w="25400">
            <a:solidFill>
              <a:srgbClr val="C33D86"/>
            </a:solidFill>
          </a:ln>
        </p:spPr>
        <p:txBody>
          <a:bodyPr wrap="square" rtlCol="0">
            <a:spAutoFit/>
          </a:bodyPr>
          <a:lstStyle/>
          <a:p>
            <a:r>
              <a:rPr lang="en-US" dirty="0" smtClean="0">
                <a:latin typeface="Arial" panose="020B0604020202020204" pitchFamily="34" charset="0"/>
                <a:cs typeface="Arial" panose="020B0604020202020204" pitchFamily="34" charset="0"/>
              </a:rPr>
              <a:t>Contact </a:t>
            </a:r>
            <a:r>
              <a:rPr lang="en-US" dirty="0" smtClean="0">
                <a:latin typeface="Arial" panose="020B0604020202020204" pitchFamily="34" charset="0"/>
                <a:cs typeface="Arial" panose="020B0604020202020204" pitchFamily="34" charset="0"/>
                <a:hlinkClick r:id="rId3"/>
              </a:rPr>
              <a:t>www.rehis.com</a:t>
            </a:r>
            <a:r>
              <a:rPr lang="en-US" dirty="0" smtClean="0">
                <a:latin typeface="Arial" panose="020B0604020202020204" pitchFamily="34" charset="0"/>
                <a:cs typeface="Arial" panose="020B0604020202020204" pitchFamily="34" charset="0"/>
              </a:rPr>
              <a:t> for more information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22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1699</Words>
  <Application>Microsoft Office PowerPoint</Application>
  <PresentationFormat>Widescreen</PresentationFormat>
  <Paragraphs>187</Paragraphs>
  <Slides>24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ＭＳ Ｐゴシック</vt:lpstr>
      <vt:lpstr>Arial</vt:lpstr>
      <vt:lpstr>Calibri</vt:lpstr>
      <vt:lpstr>Wingdings</vt:lpstr>
      <vt:lpstr>Office Theme</vt:lpstr>
      <vt:lpstr>Custom Design</vt:lpstr>
      <vt:lpstr>1_Custom Design</vt:lpstr>
      <vt:lpstr>3_Custom Design</vt:lpstr>
      <vt:lpstr>Food hygiene and safety in the primary classroom</vt:lpstr>
      <vt:lpstr>Food safety</vt:lpstr>
      <vt:lpstr>Food safety</vt:lpstr>
      <vt:lpstr>Why is good food hygiene and safety important to you? </vt:lpstr>
      <vt:lpstr>Curriculum for Excellence</vt:lpstr>
      <vt:lpstr>Legal requirements</vt:lpstr>
      <vt:lpstr>Legal requirements </vt:lpstr>
      <vt:lpstr>Legal requirements – food handlers </vt:lpstr>
      <vt:lpstr>Food hygiene and safety qualifications </vt:lpstr>
      <vt:lpstr>Food safety policies and risk assessments – why are these necessary? </vt:lpstr>
      <vt:lpstr>Risk assessments</vt:lpstr>
      <vt:lpstr>Generic risk assessments </vt:lpstr>
      <vt:lpstr>Practicalities of using a primary classroom</vt:lpstr>
      <vt:lpstr>Practicalities of using a primary classroom</vt:lpstr>
      <vt:lpstr>Practicalities of using a primary classroom</vt:lpstr>
      <vt:lpstr>The 4 Cs…… </vt:lpstr>
      <vt:lpstr>Use of eggs in primary school - good practice </vt:lpstr>
      <vt:lpstr>Storage of ingredients and finished dishes </vt:lpstr>
      <vt:lpstr>Storage of ingredients and finished dishes </vt:lpstr>
      <vt:lpstr>Pre-printed labels for dishes</vt:lpstr>
      <vt:lpstr>Activities and resources to support good  food hygiene and safety practices</vt:lpstr>
      <vt:lpstr>Further sources of information</vt:lpstr>
      <vt:lpstr>Now lets get ready to cook!</vt:lpstr>
      <vt:lpstr>Food hygiene and safety in the primary classroom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68</cp:revision>
  <dcterms:created xsi:type="dcterms:W3CDTF">2018-10-10T09:22:08Z</dcterms:created>
  <dcterms:modified xsi:type="dcterms:W3CDTF">2019-11-01T15:38:05Z</dcterms:modified>
</cp:coreProperties>
</file>