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notesMasterIdLst>
    <p:notesMasterId r:id="rId33"/>
  </p:notesMasterIdLst>
  <p:handoutMasterIdLst>
    <p:handoutMasterId r:id="rId34"/>
  </p:handoutMasterIdLst>
  <p:sldIdLst>
    <p:sldId id="401" r:id="rId5"/>
    <p:sldId id="351" r:id="rId6"/>
    <p:sldId id="390" r:id="rId7"/>
    <p:sldId id="402" r:id="rId8"/>
    <p:sldId id="403" r:id="rId9"/>
    <p:sldId id="388" r:id="rId10"/>
    <p:sldId id="384" r:id="rId11"/>
    <p:sldId id="385" r:id="rId12"/>
    <p:sldId id="382" r:id="rId13"/>
    <p:sldId id="386" r:id="rId14"/>
    <p:sldId id="389" r:id="rId15"/>
    <p:sldId id="397" r:id="rId16"/>
    <p:sldId id="400" r:id="rId17"/>
    <p:sldId id="392" r:id="rId18"/>
    <p:sldId id="368" r:id="rId19"/>
    <p:sldId id="404" r:id="rId20"/>
    <p:sldId id="405" r:id="rId21"/>
    <p:sldId id="393" r:id="rId22"/>
    <p:sldId id="358" r:id="rId23"/>
    <p:sldId id="406" r:id="rId24"/>
    <p:sldId id="361" r:id="rId25"/>
    <p:sldId id="374" r:id="rId26"/>
    <p:sldId id="380" r:id="rId27"/>
    <p:sldId id="376" r:id="rId28"/>
    <p:sldId id="378" r:id="rId29"/>
    <p:sldId id="363" r:id="rId30"/>
    <p:sldId id="407" r:id="rId31"/>
    <p:sldId id="261" r:id="rId32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3D86"/>
    <a:srgbClr val="FF99CC"/>
    <a:srgbClr val="CCFFFF"/>
    <a:srgbClr val="009999"/>
    <a:srgbClr val="F2E2E9"/>
    <a:srgbClr val="EEAAE4"/>
    <a:srgbClr val="FF6699"/>
    <a:srgbClr val="C283E9"/>
    <a:srgbClr val="F9D4B6"/>
    <a:srgbClr val="EDA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73656" autoAdjust="0"/>
  </p:normalViewPr>
  <p:slideViewPr>
    <p:cSldViewPr snapToGrid="0" snapToObjects="1">
      <p:cViewPr varScale="1">
        <p:scale>
          <a:sx n="85" d="100"/>
          <a:sy n="85" d="100"/>
        </p:scale>
        <p:origin x="165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20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E2494-9506-4F89-ACA7-B4BA887456C8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AA169-9998-479F-B6E4-262D68240A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01868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BB414-0080-4612-A931-82BD4729FDA9}" type="datetimeFigureOut">
              <a:rPr lang="en-GB" smtClean="0"/>
              <a:t>18/11/2019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CF957-BDFF-47E8-9214-FEEF451BF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8058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870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30107" y="3228896"/>
            <a:ext cx="7941310" cy="305895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885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725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623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343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26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938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446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22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7988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581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81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812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980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121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1206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910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098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28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538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479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42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30107" y="3228896"/>
            <a:ext cx="7941310" cy="305895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06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879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939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00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2E2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hyperlink" Target="http://explorefood.foodafactoflife.org.uk/Calculator/Recipe" TargetMode="Externa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microsoft.com/office/2007/relationships/hdphoto" Target="../media/hdphoto1.wdp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dafactoflife.org.uk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885" y="3220191"/>
            <a:ext cx="11156553" cy="733096"/>
          </a:xfrm>
        </p:spPr>
        <p:txBody>
          <a:bodyPr/>
          <a:lstStyle/>
          <a:p>
            <a:r>
              <a:rPr lang="en-GB" dirty="0" smtClean="0"/>
              <a:t>Resources and training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Claire </a:t>
            </a:r>
            <a:r>
              <a:rPr lang="en-US" sz="1600" dirty="0" smtClean="0"/>
              <a:t>Theobald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British Nutrition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266934"/>
            <a:ext cx="9720000" cy="720000"/>
          </a:xfrm>
        </p:spPr>
        <p:txBody>
          <a:bodyPr/>
          <a:lstStyle/>
          <a:p>
            <a:r>
              <a:rPr lang="en-US" sz="2800" dirty="0"/>
              <a:t>Curriculum for excellence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362" y="1809513"/>
            <a:ext cx="5570873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Where does food education feature?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1" name="Rectangular Callout 10"/>
          <p:cNvSpPr/>
          <p:nvPr/>
        </p:nvSpPr>
        <p:spPr>
          <a:xfrm>
            <a:off x="4107943" y="2210937"/>
            <a:ext cx="7194466" cy="3573175"/>
          </a:xfrm>
          <a:prstGeom prst="wedgeRectCallout">
            <a:avLst>
              <a:gd name="adj1" fmla="val -53004"/>
              <a:gd name="adj2" fmla="val -2329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(First and Second)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textiles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with food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range of food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range of equipment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creativity and confidence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F21DF-E0BC-4A6C-B0EB-F5425E172B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950" y="2210936"/>
            <a:ext cx="2913848" cy="41154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527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6870" y="2958489"/>
            <a:ext cx="9279047" cy="1086163"/>
          </a:xfrm>
        </p:spPr>
        <p:txBody>
          <a:bodyPr/>
          <a:lstStyle/>
          <a:p>
            <a:pPr algn="ctr"/>
            <a:r>
              <a:rPr lang="en-GB" sz="4800" dirty="0" smtClean="0"/>
              <a:t>What resources are available on </a:t>
            </a:r>
            <a:r>
              <a:rPr lang="en-GB" sz="4800" i="1" dirty="0" smtClean="0"/>
              <a:t>Food – a fact of life</a:t>
            </a:r>
            <a:r>
              <a:rPr lang="en-GB" sz="4800" dirty="0" smtClean="0"/>
              <a:t>? </a:t>
            </a:r>
            <a:r>
              <a:rPr lang="en-GB" sz="4800" dirty="0"/>
              <a:t/>
            </a:r>
            <a:br>
              <a:rPr lang="en-GB" sz="4800" dirty="0"/>
            </a:br>
            <a:r>
              <a:rPr lang="en-US" dirty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646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429" y="1374615"/>
            <a:ext cx="9720000" cy="720000"/>
          </a:xfrm>
        </p:spPr>
        <p:txBody>
          <a:bodyPr/>
          <a:lstStyle/>
          <a:p>
            <a:r>
              <a:rPr lang="en-US" sz="2800" dirty="0"/>
              <a:t>Healthy eating resources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217" y="2007559"/>
            <a:ext cx="5199196" cy="3600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49CA8-312F-4A2F-B8EF-39614A17CA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6361" y="1599483"/>
            <a:ext cx="3040669" cy="4417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44D63-3046-4C72-B422-C6C80F281B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320" y="2010559"/>
            <a:ext cx="2729325" cy="40740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1104CD-C3C4-4DF5-A4DB-6231D91D12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8607" y="2010559"/>
            <a:ext cx="5178266" cy="34890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2BD6408-5001-4468-BE53-073282A0CF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50" y="5419152"/>
            <a:ext cx="1673773" cy="1217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B6874F-2336-44A5-A62B-8A06D9C58E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975" y="5204491"/>
            <a:ext cx="1756382" cy="11746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FDC3F-6B58-4BC4-8F9D-AB029AA1A0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544" y="5401829"/>
            <a:ext cx="1598885" cy="1159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Subtitle 5">
            <a:extLst>
              <a:ext uri="{FF2B5EF4-FFF2-40B4-BE49-F238E27FC236}">
                <a16:creationId xmlns:a16="http://schemas.microsoft.com/office/drawing/2014/main" id="{F629BA55-A5FD-4E43-AFA2-9CFCAFF6CDC7}"/>
              </a:ext>
            </a:extLst>
          </p:cNvPr>
          <p:cNvSpPr txBox="1">
            <a:spLocks/>
          </p:cNvSpPr>
          <p:nvPr/>
        </p:nvSpPr>
        <p:spPr>
          <a:xfrm>
            <a:off x="638878" y="2125383"/>
            <a:ext cx="5243675" cy="811645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Range of food, healthy diet, application, nutritional needs, informed choice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24" name="Subtitle 5">
            <a:extLst>
              <a:ext uri="{FF2B5EF4-FFF2-40B4-BE49-F238E27FC236}">
                <a16:creationId xmlns:a16="http://schemas.microsoft.com/office/drawing/2014/main" id="{A1192E1D-018A-4DA2-A08E-CCD08153B1A0}"/>
              </a:ext>
            </a:extLst>
          </p:cNvPr>
          <p:cNvSpPr txBox="1">
            <a:spLocks/>
          </p:cNvSpPr>
          <p:nvPr/>
        </p:nvSpPr>
        <p:spPr>
          <a:xfrm>
            <a:off x="705282" y="3011688"/>
            <a:ext cx="4627264" cy="982958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Guides, e.g. The </a:t>
            </a:r>
            <a:r>
              <a:rPr lang="en-US" dirty="0" err="1"/>
              <a:t>Eatwell</a:t>
            </a:r>
            <a:r>
              <a:rPr lang="en-US" dirty="0"/>
              <a:t> </a:t>
            </a:r>
            <a:r>
              <a:rPr lang="en-US" dirty="0" smtClean="0"/>
              <a:t>Guide</a:t>
            </a:r>
          </a:p>
          <a:p>
            <a:r>
              <a:rPr lang="en-US" dirty="0" smtClean="0"/>
              <a:t>Presentations</a:t>
            </a:r>
          </a:p>
          <a:p>
            <a:r>
              <a:rPr lang="en-US" dirty="0" smtClean="0"/>
              <a:t>Posters </a:t>
            </a:r>
          </a:p>
          <a:p>
            <a:r>
              <a:rPr lang="en-US" dirty="0" smtClean="0"/>
              <a:t>Cards, e.g. food images</a:t>
            </a:r>
            <a:endParaRPr lang="en-US" dirty="0"/>
          </a:p>
          <a:p>
            <a:r>
              <a:rPr lang="en-US" dirty="0"/>
              <a:t>Activity sheets, e.g. planning a </a:t>
            </a:r>
            <a:r>
              <a:rPr lang="en-US" dirty="0" smtClean="0"/>
              <a:t>day’s menu</a:t>
            </a:r>
          </a:p>
          <a:p>
            <a:r>
              <a:rPr lang="en-US" dirty="0" smtClean="0"/>
              <a:t>Games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Font typeface="Arial" charset="0"/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652" y="2359007"/>
            <a:ext cx="5886717" cy="33112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2553" y="2769103"/>
            <a:ext cx="5925131" cy="3332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A971CC-5B73-47B2-83A9-36305056813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8074" y="2319483"/>
            <a:ext cx="5602649" cy="3995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E5F49A-8F78-4745-86AE-6A8A36A3BF5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9"/>
          <a:stretch/>
        </p:blipFill>
        <p:spPr>
          <a:xfrm>
            <a:off x="9069710" y="4583388"/>
            <a:ext cx="652529" cy="9227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CD713F-90EE-4DAE-B10A-32E72CF658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1980" y="3022759"/>
            <a:ext cx="767282" cy="1093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A0CCB3-8ABE-44DF-95A3-AB758C71641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219" y="3246223"/>
            <a:ext cx="688574" cy="10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217" y="2007559"/>
            <a:ext cx="5199196" cy="3600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A544FF-287E-4FB0-B9A0-F8E49528B6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039" y="1938564"/>
            <a:ext cx="5320356" cy="30055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3ECDE6-644A-44B1-A956-FD902CFBCA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366" y="2277142"/>
            <a:ext cx="5416218" cy="30608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A2640AB-7B81-4179-AE92-11F4FD0717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81" t="1660" r="1000" b="2559"/>
          <a:stretch/>
        </p:blipFill>
        <p:spPr>
          <a:xfrm>
            <a:off x="6631185" y="2497152"/>
            <a:ext cx="5215936" cy="3652469"/>
          </a:xfrm>
          <a:prstGeom prst="rect">
            <a:avLst/>
          </a:prstGeom>
          <a:ln w="9525">
            <a:solidFill>
              <a:schemeClr val="tx1"/>
            </a:solidFill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06562A-A4BA-4F86-875A-D342B3A7B4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441" y="1805406"/>
            <a:ext cx="2945546" cy="45313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1C9CFD-49E9-4968-9A1C-BD5398417A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399" y="1766749"/>
            <a:ext cx="3178154" cy="45700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7F1136-5E7A-49F7-B70A-7F155134F3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8" t="1101" r="1130" b="777"/>
          <a:stretch/>
        </p:blipFill>
        <p:spPr>
          <a:xfrm>
            <a:off x="6664437" y="1181280"/>
            <a:ext cx="3602777" cy="5071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5116A3-3C29-4F94-84B8-C1DCB0738B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677" y="1605054"/>
            <a:ext cx="3319229" cy="4754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C1E7E5-A446-4FA0-86D8-8501C0AC1D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375" y="1631942"/>
            <a:ext cx="3298050" cy="4704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447429" y="1374615"/>
            <a:ext cx="9720000" cy="720000"/>
          </a:xfrm>
        </p:spPr>
        <p:txBody>
          <a:bodyPr/>
          <a:lstStyle/>
          <a:p>
            <a:r>
              <a:rPr lang="en-US" sz="2800" dirty="0"/>
              <a:t>Healthy eating resources</a:t>
            </a:r>
            <a:endParaRPr lang="en-GB" sz="2800" i="1" dirty="0"/>
          </a:p>
        </p:txBody>
      </p:sp>
      <p:sp>
        <p:nvSpPr>
          <p:cNvPr id="34" name="Subtitle 5">
            <a:extLst>
              <a:ext uri="{FF2B5EF4-FFF2-40B4-BE49-F238E27FC236}">
                <a16:creationId xmlns:a16="http://schemas.microsoft.com/office/drawing/2014/main" id="{F629BA55-A5FD-4E43-AFA2-9CFCAFF6CDC7}"/>
              </a:ext>
            </a:extLst>
          </p:cNvPr>
          <p:cNvSpPr txBox="1">
            <a:spLocks/>
          </p:cNvSpPr>
          <p:nvPr/>
        </p:nvSpPr>
        <p:spPr>
          <a:xfrm>
            <a:off x="638878" y="2125383"/>
            <a:ext cx="5243675" cy="811645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Range of food, healthy diet, application, nutritional needs, informed choice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5" name="Subtitle 5">
            <a:extLst>
              <a:ext uri="{FF2B5EF4-FFF2-40B4-BE49-F238E27FC236}">
                <a16:creationId xmlns:a16="http://schemas.microsoft.com/office/drawing/2014/main" id="{A1192E1D-018A-4DA2-A08E-CCD08153B1A0}"/>
              </a:ext>
            </a:extLst>
          </p:cNvPr>
          <p:cNvSpPr txBox="1">
            <a:spLocks/>
          </p:cNvSpPr>
          <p:nvPr/>
        </p:nvSpPr>
        <p:spPr>
          <a:xfrm>
            <a:off x="705282" y="3011688"/>
            <a:ext cx="4627264" cy="982958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Guides, e.g. The </a:t>
            </a:r>
            <a:r>
              <a:rPr lang="en-US" dirty="0" err="1"/>
              <a:t>Eatwell</a:t>
            </a:r>
            <a:r>
              <a:rPr lang="en-US" dirty="0"/>
              <a:t> </a:t>
            </a:r>
            <a:r>
              <a:rPr lang="en-US" dirty="0" smtClean="0"/>
              <a:t>Guide</a:t>
            </a:r>
          </a:p>
          <a:p>
            <a:r>
              <a:rPr lang="en-US" dirty="0" smtClean="0"/>
              <a:t>Presentations</a:t>
            </a:r>
          </a:p>
          <a:p>
            <a:r>
              <a:rPr lang="en-US" dirty="0" smtClean="0"/>
              <a:t>Posters </a:t>
            </a:r>
          </a:p>
          <a:p>
            <a:r>
              <a:rPr lang="en-US" dirty="0" smtClean="0"/>
              <a:t>Cards, e.g. food images</a:t>
            </a:r>
            <a:endParaRPr lang="en-US" dirty="0"/>
          </a:p>
          <a:p>
            <a:r>
              <a:rPr lang="en-US" dirty="0"/>
              <a:t>Activity sheets, e.g. planning a </a:t>
            </a:r>
            <a:r>
              <a:rPr lang="en-US" dirty="0" smtClean="0"/>
              <a:t>day’s menu</a:t>
            </a:r>
          </a:p>
          <a:p>
            <a:r>
              <a:rPr lang="en-US" dirty="0" smtClean="0"/>
              <a:t>Games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Font typeface="Arial" charset="0"/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93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Interactive healthy eating resources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217" y="2007559"/>
            <a:ext cx="5199196" cy="3600000"/>
          </a:xfrm>
        </p:spPr>
        <p:txBody>
          <a:bodyPr/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A2A38482-D011-4532-9BCA-038E5D587057}"/>
              </a:ext>
            </a:extLst>
          </p:cNvPr>
          <p:cNvSpPr txBox="1">
            <a:spLocks/>
          </p:cNvSpPr>
          <p:nvPr/>
        </p:nvSpPr>
        <p:spPr>
          <a:xfrm>
            <a:off x="837270" y="2243945"/>
            <a:ext cx="6778944" cy="3268111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The Eatwell Challenge (game</a:t>
            </a:r>
            <a:r>
              <a:rPr lang="en-GB" sz="2000" dirty="0" smtClean="0"/>
              <a:t>)</a:t>
            </a:r>
            <a:endParaRPr lang="en-US" sz="2000" dirty="0"/>
          </a:p>
          <a:p>
            <a:r>
              <a:rPr lang="en-US" sz="2000" dirty="0"/>
              <a:t>Explore food (nutritional analysis tool)</a:t>
            </a:r>
          </a:p>
          <a:p>
            <a:pPr marL="0" indent="0">
              <a:buFont typeface="Arial" charset="0"/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F8E71-0103-44D9-A6BF-6A1F15207C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20" y="3688634"/>
            <a:ext cx="2976758" cy="26124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F6DC0C-F7D0-48E8-ACB0-ECD5B385DF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9171" y="3440479"/>
            <a:ext cx="2955143" cy="2737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hlinkClick r:id="rId5"/>
            <a:extLst>
              <a:ext uri="{FF2B5EF4-FFF2-40B4-BE49-F238E27FC236}">
                <a16:creationId xmlns:a16="http://schemas.microsoft.com/office/drawing/2014/main" id="{C72B418D-770E-4C65-BCDE-5C55C93DA5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152" y="2047759"/>
            <a:ext cx="4138662" cy="1929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525B0F-4E28-4677-9E42-67911EDF25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678" y="3740209"/>
            <a:ext cx="5059223" cy="24377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843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017" y="3114205"/>
            <a:ext cx="4662824" cy="3100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Cooking resources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295" y="3021465"/>
            <a:ext cx="3899819" cy="1745865"/>
          </a:xfrm>
        </p:spPr>
        <p:txBody>
          <a:bodyPr/>
          <a:lstStyle/>
          <a:p>
            <a:r>
              <a:rPr lang="en-US" dirty="0"/>
              <a:t>Guides, e.g. food skills, classroom set up</a:t>
            </a:r>
            <a:br>
              <a:rPr lang="en-US" dirty="0"/>
            </a:br>
            <a:endParaRPr lang="en-US" dirty="0"/>
          </a:p>
          <a:p>
            <a:r>
              <a:rPr lang="en-US" dirty="0"/>
              <a:t>Template letters, e.g. Ingredient check letter</a:t>
            </a:r>
            <a:br>
              <a:rPr lang="en-US" dirty="0"/>
            </a:br>
            <a:endParaRPr lang="en-US" dirty="0"/>
          </a:p>
          <a:p>
            <a:r>
              <a:rPr lang="en-US" dirty="0"/>
              <a:t>Risk assessments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Recipes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Recipe videos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EECEEFD6-B5B3-4451-B577-8F2094CBAECF}"/>
              </a:ext>
            </a:extLst>
          </p:cNvPr>
          <p:cNvSpPr txBox="1">
            <a:spLocks/>
          </p:cNvSpPr>
          <p:nvPr/>
        </p:nvSpPr>
        <p:spPr>
          <a:xfrm>
            <a:off x="956385" y="2099917"/>
            <a:ext cx="9535088" cy="47143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Enjoy food, taste, preference, food skills, equipment, hygiene and safety, creativity 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0A81F4-5BD7-458C-B9FB-4A4992D693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209" y="2554813"/>
            <a:ext cx="2535076" cy="3610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895DE1-8AD8-4F81-BB88-DA40470B47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32" y="2592300"/>
            <a:ext cx="2497652" cy="3573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0882F0-3BC6-472A-B291-9FC7E016B14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934" y="2554812"/>
            <a:ext cx="2624581" cy="36802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8AFDC5-CBC8-474A-B4A7-DD1F1CB434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31" y="2554810"/>
            <a:ext cx="2579877" cy="3684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0BEB8E-8507-4A90-8A2F-2D787B328C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053" y="2628046"/>
            <a:ext cx="2235827" cy="3230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D5A04C-96A8-4321-A8CA-BC247D4D10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176" y="3087908"/>
            <a:ext cx="2256252" cy="3230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81ABAA-FD85-4835-A306-8A223F783C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942" y="2592107"/>
            <a:ext cx="2647491" cy="3827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68190A-BBCB-47E4-B18A-B874753DC9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8716">
            <a:off x="8060261" y="2626663"/>
            <a:ext cx="2647491" cy="3763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923AAC-7744-4D81-86A7-CF452DA952D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353" y="2604279"/>
            <a:ext cx="5792160" cy="3258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C5AB2-7938-429B-AFA3-BB6461CF856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661" y="2897512"/>
            <a:ext cx="6352710" cy="3573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681" y="2535732"/>
            <a:ext cx="5729496" cy="3795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353" y="2697531"/>
            <a:ext cx="5170814" cy="3616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E79A40-E2C1-471B-B6B3-C1CF8D4459A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172" y="2691890"/>
            <a:ext cx="3065224" cy="3558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D4BC7D-C17B-4D76-ACF0-E4ABD8957D1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553" y="2724190"/>
            <a:ext cx="3066563" cy="3556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71BC35-753A-4BA1-8126-AD15F202E74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8288" y="2697531"/>
            <a:ext cx="3065224" cy="3576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124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974" y="2482539"/>
            <a:ext cx="4458533" cy="3670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Where food comes from resources 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5709" y="2569468"/>
            <a:ext cx="5570873" cy="3600000"/>
          </a:xfrm>
        </p:spPr>
        <p:txBody>
          <a:bodyPr/>
          <a:lstStyle/>
          <a:p>
            <a:r>
              <a:rPr lang="en-US" sz="2000" dirty="0"/>
              <a:t>Farming videos</a:t>
            </a:r>
          </a:p>
          <a:p>
            <a:r>
              <a:rPr lang="en-US" sz="2000" dirty="0"/>
              <a:t>Seasonality activities </a:t>
            </a:r>
            <a:endParaRPr lang="en-US" sz="2000" dirty="0" smtClean="0"/>
          </a:p>
          <a:p>
            <a:r>
              <a:rPr lang="en-US" sz="2000" dirty="0" smtClean="0"/>
              <a:t>World produce – images, labels, origins</a:t>
            </a:r>
            <a:endParaRPr lang="en-US" sz="2000" dirty="0"/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093ECDAE-3641-428C-8F06-2695235145E6}"/>
              </a:ext>
            </a:extLst>
          </p:cNvPr>
          <p:cNvSpPr txBox="1">
            <a:spLocks/>
          </p:cNvSpPr>
          <p:nvPr/>
        </p:nvSpPr>
        <p:spPr>
          <a:xfrm>
            <a:off x="956386" y="2030221"/>
            <a:ext cx="8372965" cy="329516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Seasonality, food journey – source to consumer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489" y="4442107"/>
            <a:ext cx="2683833" cy="1891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351" y="4193444"/>
            <a:ext cx="2626950" cy="18001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79BE7B-C040-45B1-A406-7AD16F4D8A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526" y="3211183"/>
            <a:ext cx="3762977" cy="21405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C641DA-9289-4BB5-81B5-D6E9DF50588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063" y="3875678"/>
            <a:ext cx="3024344" cy="20907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F92417-CE71-46BF-93F3-2957853348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9854" y="4676071"/>
            <a:ext cx="1036523" cy="7157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F92417-CE71-46BF-93F3-2957853348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9360" y="5062636"/>
            <a:ext cx="1022209" cy="6846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F92417-CE71-46BF-93F3-29578533485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664" y="5678029"/>
            <a:ext cx="1087764" cy="763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98" y="3875678"/>
            <a:ext cx="3015354" cy="20907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463" y="4531261"/>
            <a:ext cx="2696647" cy="20337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076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517" y="1347663"/>
            <a:ext cx="9720000" cy="720000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Where food comes from resources </a:t>
            </a:r>
            <a:endParaRPr lang="en-GB" sz="2800" i="1" dirty="0"/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093ECDAE-3641-428C-8F06-2695235145E6}"/>
              </a:ext>
            </a:extLst>
          </p:cNvPr>
          <p:cNvSpPr txBox="1">
            <a:spLocks/>
          </p:cNvSpPr>
          <p:nvPr/>
        </p:nvSpPr>
        <p:spPr>
          <a:xfrm>
            <a:off x="667284" y="1994959"/>
            <a:ext cx="10647039" cy="954178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Learn with stories </a:t>
            </a:r>
          </a:p>
          <a:p>
            <a:pPr marL="0" indent="0">
              <a:buNone/>
            </a:pPr>
            <a:r>
              <a:rPr lang="en-US" sz="2000" dirty="0"/>
              <a:t>Stories that combine messages about healthy eating, cooking and where food comes from and </a:t>
            </a:r>
            <a:r>
              <a:rPr lang="en-US" sz="2000" dirty="0" smtClean="0"/>
              <a:t>with supporting activity </a:t>
            </a:r>
            <a:r>
              <a:rPr lang="en-US" sz="2000" dirty="0"/>
              <a:t>sheets.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3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451" y="3277416"/>
            <a:ext cx="3015543" cy="3103354"/>
          </a:xfrm>
        </p:spPr>
        <p:txBody>
          <a:bodyPr/>
          <a:lstStyle/>
          <a:p>
            <a:r>
              <a:rPr lang="en-GB" dirty="0"/>
              <a:t>The colourful present </a:t>
            </a:r>
          </a:p>
          <a:p>
            <a:r>
              <a:rPr lang="en-GB" dirty="0"/>
              <a:t>The bucket garden</a:t>
            </a:r>
          </a:p>
          <a:p>
            <a:r>
              <a:rPr lang="en-GB" dirty="0"/>
              <a:t>The farm visit</a:t>
            </a:r>
          </a:p>
          <a:p>
            <a:r>
              <a:rPr lang="en-GB" dirty="0"/>
              <a:t>The amazing lunchbox</a:t>
            </a:r>
          </a:p>
          <a:p>
            <a:r>
              <a:rPr lang="en-GB" dirty="0"/>
              <a:t>The bread stories</a:t>
            </a:r>
          </a:p>
          <a:p>
            <a:r>
              <a:rPr lang="en-GB" dirty="0"/>
              <a:t>The seaside adventure</a:t>
            </a:r>
          </a:p>
          <a:p>
            <a:r>
              <a:rPr lang="en-GB" dirty="0"/>
              <a:t>The exciting guests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9648" y="2861171"/>
            <a:ext cx="1363846" cy="19479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122" y="3147686"/>
            <a:ext cx="1448560" cy="2057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882" y="4283760"/>
            <a:ext cx="1294479" cy="1798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677" y="3269352"/>
            <a:ext cx="3116719" cy="18141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806" y="3764944"/>
            <a:ext cx="3223463" cy="1806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517" y="4536154"/>
            <a:ext cx="3451625" cy="19062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358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Food commodity resources </a:t>
            </a:r>
            <a:endParaRPr lang="en-GB" sz="2800" i="1" dirty="0"/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093ECDAE-3641-428C-8F06-2695235145E6}"/>
              </a:ext>
            </a:extLst>
          </p:cNvPr>
          <p:cNvSpPr txBox="1">
            <a:spLocks/>
          </p:cNvSpPr>
          <p:nvPr/>
        </p:nvSpPr>
        <p:spPr>
          <a:xfrm>
            <a:off x="754367" y="2194979"/>
            <a:ext cx="8372965" cy="329516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Resources focused on specific commodities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4140E-FC84-4BC4-B901-0B332B8F0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029" y="2818774"/>
            <a:ext cx="2614109" cy="2232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3A7445-8C89-4979-8525-001BCD607B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53" y="2818775"/>
            <a:ext cx="2532974" cy="2232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B30A19-2E26-43DD-90EE-4AAD029C49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788" y="2818774"/>
            <a:ext cx="2469857" cy="22579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F54B22-89BB-46EB-A3E2-BA4D5F8BBE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0888" y="2818775"/>
            <a:ext cx="2642492" cy="22579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20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Dashboard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217" y="1966233"/>
            <a:ext cx="5570873" cy="3600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is the dashboard?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Register/log-in</a:t>
            </a:r>
          </a:p>
          <a:p>
            <a:r>
              <a:rPr lang="en-US" dirty="0" err="1"/>
              <a:t>Organise</a:t>
            </a:r>
            <a:r>
              <a:rPr lang="en-US" dirty="0"/>
              <a:t> and store your resources!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858" y="1132306"/>
            <a:ext cx="4999871" cy="2768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8071286" y="780035"/>
            <a:ext cx="3790422" cy="1032497"/>
          </a:xfrm>
          <a:prstGeom prst="wedgeRoundRectCallout">
            <a:avLst>
              <a:gd name="adj1" fmla="val -63794"/>
              <a:gd name="adj2" fmla="val 30944"/>
              <a:gd name="adj3" fmla="val 16667"/>
            </a:avLst>
          </a:prstGeom>
          <a:solidFill>
            <a:srgbClr val="C33D8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Register - provide brief details and indicate areas of interest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381" y="2551468"/>
            <a:ext cx="4776203" cy="26982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8380778" y="2066653"/>
            <a:ext cx="3652337" cy="1032497"/>
          </a:xfrm>
          <a:prstGeom prst="wedgeRoundRectCallout">
            <a:avLst>
              <a:gd name="adj1" fmla="val -83486"/>
              <a:gd name="adj2" fmla="val 181097"/>
              <a:gd name="adj3" fmla="val 16667"/>
            </a:avLst>
          </a:prstGeom>
          <a:solidFill>
            <a:srgbClr val="C33D8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Create a ‘collection’, e.g.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Monday - HWB – P3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217" y="3739113"/>
            <a:ext cx="4255358" cy="2555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ular Callout 11"/>
          <p:cNvSpPr/>
          <p:nvPr/>
        </p:nvSpPr>
        <p:spPr>
          <a:xfrm>
            <a:off x="9063136" y="4470805"/>
            <a:ext cx="2639410" cy="1707793"/>
          </a:xfrm>
          <a:prstGeom prst="wedgeRoundRectCallout">
            <a:avLst>
              <a:gd name="adj1" fmla="val -69865"/>
              <a:gd name="adj2" fmla="val -77390"/>
              <a:gd name="adj3" fmla="val 16667"/>
            </a:avLst>
          </a:prstGeom>
          <a:solidFill>
            <a:srgbClr val="C33D8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Find resources and use the top, right + button to add resources to your collections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3" y="3579224"/>
            <a:ext cx="5038613" cy="28229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67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1851" y="1487435"/>
            <a:ext cx="9720000" cy="720000"/>
          </a:xfrm>
        </p:spPr>
        <p:txBody>
          <a:bodyPr/>
          <a:lstStyle/>
          <a:p>
            <a:r>
              <a:rPr lang="en-US" sz="2800" dirty="0" smtClean="0"/>
              <a:t>Websites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54" y="5764898"/>
            <a:ext cx="2585601" cy="28585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www.nutrition.org.uk</a:t>
            </a:r>
            <a:endParaRPr lang="en-GB" sz="2000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21851" y="2178004"/>
            <a:ext cx="11148002" cy="285858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British</a:t>
            </a:r>
            <a:r>
              <a:rPr lang="en-US" dirty="0"/>
              <a:t> Nutrition Foundation - </a:t>
            </a:r>
            <a:r>
              <a:rPr lang="en-GB" dirty="0"/>
              <a:t>translating evidence-based nutrition science in engaging and actionable ways</a:t>
            </a:r>
          </a:p>
          <a:p>
            <a:pPr marL="0" indent="0">
              <a:buFont typeface="Arial" charset="0"/>
              <a:buNone/>
            </a:pPr>
            <a:endParaRPr lang="en-GB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129506" y="5776194"/>
            <a:ext cx="4360775" cy="285858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www.foodafactoflife.org.uk</a:t>
            </a:r>
            <a:endParaRPr lang="en-GB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637" y="2769068"/>
            <a:ext cx="4435645" cy="2739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82" y="2791202"/>
            <a:ext cx="4407494" cy="2717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00B7366-C6F4-4FEB-BBC1-6ED2244356DF}"/>
              </a:ext>
            </a:extLst>
          </p:cNvPr>
          <p:cNvSpPr txBox="1">
            <a:spLocks/>
          </p:cNvSpPr>
          <p:nvPr/>
        </p:nvSpPr>
        <p:spPr>
          <a:xfrm>
            <a:off x="9360069" y="5776194"/>
            <a:ext cx="2409784" cy="389651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GB" sz="2000" b="1" dirty="0">
                <a:solidFill>
                  <a:srgbClr val="7030A0"/>
                </a:solidFill>
              </a:rPr>
              <a:t>@Foodafactoflife </a:t>
            </a:r>
          </a:p>
        </p:txBody>
      </p:sp>
    </p:spTree>
    <p:extLst>
      <p:ext uri="{BB962C8B-B14F-4D97-AF65-F5344CB8AC3E}">
        <p14:creationId xmlns:p14="http://schemas.microsoft.com/office/powerpoint/2010/main" val="209346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>
                <a:latin typeface="Arial"/>
                <a:cs typeface="Arial"/>
              </a:rPr>
              <a:t>Professional development</a:t>
            </a:r>
            <a:endParaRPr lang="en-GB" sz="2800" i="1" dirty="0">
              <a:latin typeface="Arial"/>
              <a:cs typeface="Arial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6" y="2160935"/>
            <a:ext cx="5570873" cy="3405298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What training is available?</a:t>
            </a:r>
            <a:br>
              <a:rPr lang="en-US" sz="2000" b="1" dirty="0"/>
            </a:br>
            <a:endParaRPr lang="en-US" sz="2000" dirty="0"/>
          </a:p>
          <a:p>
            <a:r>
              <a:rPr lang="en-US" sz="2000" dirty="0"/>
              <a:t>Conferences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Webinars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Online courses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657" y="3789074"/>
            <a:ext cx="4072904" cy="1845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15656" y="1496013"/>
            <a:ext cx="3010377" cy="21246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534" y="2490658"/>
            <a:ext cx="2833533" cy="27458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4E40C2-0106-4B4B-8DE5-03FED8BDB142}"/>
              </a:ext>
            </a:extLst>
          </p:cNvPr>
          <p:cNvSpPr/>
          <p:nvPr/>
        </p:nvSpPr>
        <p:spPr>
          <a:xfrm>
            <a:off x="608217" y="5854456"/>
            <a:ext cx="10830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Training information: </a:t>
            </a:r>
            <a:r>
              <a:rPr lang="en-US" sz="20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– a fact of life &gt; Professional development &gt; FFL training</a:t>
            </a:r>
          </a:p>
        </p:txBody>
      </p:sp>
    </p:spTree>
    <p:extLst>
      <p:ext uri="{BB962C8B-B14F-4D97-AF65-F5344CB8AC3E}">
        <p14:creationId xmlns:p14="http://schemas.microsoft.com/office/powerpoint/2010/main" val="7043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Training – online courses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897" y="2030023"/>
            <a:ext cx="8538489" cy="249694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Teaching food in primary – the why, what and how (Scotland)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FREE, eight module course: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Food in schools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Food origins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Healthy eating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Nutrition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Applied nutrition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Food safety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Cooking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Teaching</a:t>
            </a:r>
            <a:br>
              <a:rPr lang="en-GB" dirty="0"/>
            </a:br>
            <a:endParaRPr lang="en-GB" dirty="0"/>
          </a:p>
          <a:p>
            <a:pPr marL="0" indent="0">
              <a:buNone/>
            </a:pPr>
            <a:r>
              <a:rPr lang="en-US" b="1" dirty="0"/>
              <a:t>Find it here: </a:t>
            </a:r>
            <a:r>
              <a:rPr lang="en-US" b="1" dirty="0">
                <a:solidFill>
                  <a:srgbClr val="C33D86"/>
                </a:solidFill>
              </a:rPr>
              <a:t>Food – a fact of life &gt; Professional development &gt; FFL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836" y="2701128"/>
            <a:ext cx="5894526" cy="28408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812" y="3147732"/>
            <a:ext cx="5472034" cy="2520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375" y="3664486"/>
            <a:ext cx="3366499" cy="2242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9460" y="1985466"/>
            <a:ext cx="2350626" cy="33580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55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BNF Healthy Eating Week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6" y="1966233"/>
            <a:ext cx="4899665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What is it all about?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59277" y="2498376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Established in 2013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provide a dedicated week in the year for a simultaneous focus on promoting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Open to nurseries, schools and workplaces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4,770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registrations from schools and nurseries in 2019 (representing over 2 million young people)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Free to register </a:t>
            </a:r>
            <a:r>
              <a:rPr lang="en-US" sz="20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www.foodafactoflife.org.uk</a:t>
            </a:r>
            <a:endParaRPr lang="en-GB" sz="20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484" y="2414918"/>
            <a:ext cx="4096867" cy="2926334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4698461" y="1791182"/>
            <a:ext cx="3287948" cy="1032497"/>
          </a:xfrm>
          <a:prstGeom prst="wedgeRoundRectCallout">
            <a:avLst>
              <a:gd name="adj1" fmla="val -127617"/>
              <a:gd name="adj2" fmla="val 229738"/>
              <a:gd name="adj3" fmla="val 16667"/>
            </a:avLst>
          </a:prstGeom>
          <a:solidFill>
            <a:srgbClr val="C33D8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509 registrations from Scotland!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6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BNF Healthy Eating Week</a:t>
            </a:r>
            <a:endParaRPr lang="en-GB" sz="28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4073" y="1350536"/>
            <a:ext cx="2471571" cy="3466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832" y="1929965"/>
            <a:ext cx="2499247" cy="3537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217" y="3384446"/>
            <a:ext cx="3215935" cy="2289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510" y="4197204"/>
            <a:ext cx="2676376" cy="1889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656" y="4470777"/>
            <a:ext cx="2423083" cy="17058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329187-366B-43EC-BE98-40AF34DC44CF}"/>
              </a:ext>
            </a:extLst>
          </p:cNvPr>
          <p:cNvGrpSpPr/>
          <p:nvPr/>
        </p:nvGrpSpPr>
        <p:grpSpPr>
          <a:xfrm>
            <a:off x="3941493" y="4221533"/>
            <a:ext cx="2701167" cy="2300383"/>
            <a:chOff x="3886898" y="3879973"/>
            <a:chExt cx="2978547" cy="26365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9305" y="3879973"/>
              <a:ext cx="1269580" cy="126958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3741" y="4348934"/>
              <a:ext cx="1214186" cy="12173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898" y="4719807"/>
              <a:ext cx="1266581" cy="126658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2102" y="5292428"/>
              <a:ext cx="1224120" cy="122412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1325" y="5254612"/>
              <a:ext cx="1224120" cy="1224120"/>
            </a:xfrm>
            <a:prstGeom prst="rect">
              <a:avLst/>
            </a:prstGeom>
          </p:spPr>
        </p:pic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7" y="2134305"/>
            <a:ext cx="4896096" cy="343192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How do you get involved?</a:t>
            </a:r>
            <a:br>
              <a:rPr lang="en-US" sz="2000" b="1" dirty="0"/>
            </a:br>
            <a:endParaRPr lang="en-US" sz="2000" b="1" dirty="0"/>
          </a:p>
          <a:p>
            <a:r>
              <a:rPr lang="en-US" sz="2000" dirty="0"/>
              <a:t>Register and receive email updates to support planning for the Week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Five health challenge provide structure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Challenge resources: </a:t>
            </a:r>
          </a:p>
          <a:p>
            <a:pPr marL="0" indent="0">
              <a:buNone/>
            </a:pPr>
            <a:r>
              <a:rPr lang="en-US" sz="2000" dirty="0"/>
              <a:t>	- guides 	</a:t>
            </a:r>
          </a:p>
          <a:p>
            <a:pPr marL="0" indent="0">
              <a:buNone/>
            </a:pPr>
            <a:r>
              <a:rPr lang="en-US" sz="2000" dirty="0"/>
              <a:t>	- ideas sheets</a:t>
            </a:r>
          </a:p>
          <a:p>
            <a:pPr marL="0" indent="0">
              <a:buNone/>
            </a:pPr>
            <a:r>
              <a:rPr lang="en-US" sz="2000" dirty="0"/>
              <a:t>	- trackers </a:t>
            </a:r>
          </a:p>
          <a:p>
            <a:pPr marL="0" indent="0">
              <a:buNone/>
            </a:pPr>
            <a:r>
              <a:rPr lang="en-US" sz="2000" dirty="0"/>
              <a:t>	- certificates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BNF Healthy Eating Week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6" y="1966233"/>
            <a:ext cx="5570873" cy="3600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 txBox="1">
            <a:spLocks/>
          </p:cNvSpPr>
          <p:nvPr/>
        </p:nvSpPr>
        <p:spPr>
          <a:xfrm>
            <a:off x="956386" y="1966233"/>
            <a:ext cx="5103946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/>
              <a:t>What resources are available</a:t>
            </a:r>
            <a:r>
              <a:rPr lang="en-US" sz="2000" b="1" dirty="0" smtClean="0"/>
              <a:t>?</a:t>
            </a:r>
            <a:br>
              <a:rPr lang="en-US" sz="2000" b="1" dirty="0" smtClean="0"/>
            </a:br>
            <a:endParaRPr lang="en-US" b="1" dirty="0"/>
          </a:p>
          <a:p>
            <a:r>
              <a:rPr lang="en-US" sz="2000" dirty="0"/>
              <a:t>Posters </a:t>
            </a:r>
          </a:p>
          <a:p>
            <a:r>
              <a:rPr lang="en-US" sz="2000" dirty="0"/>
              <a:t>Webinars</a:t>
            </a:r>
          </a:p>
          <a:p>
            <a:r>
              <a:rPr lang="en-US" sz="2000" dirty="0"/>
              <a:t>Cook-a-longs</a:t>
            </a:r>
          </a:p>
          <a:p>
            <a:r>
              <a:rPr lang="en-US" sz="2000" dirty="0"/>
              <a:t>Quizzes</a:t>
            </a:r>
          </a:p>
          <a:p>
            <a:r>
              <a:rPr lang="en-US" sz="2000" dirty="0"/>
              <a:t>Bunting! </a:t>
            </a:r>
          </a:p>
          <a:p>
            <a:pPr marL="0" indent="0">
              <a:buFont typeface="Arial" charset="0"/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 marL="0" indent="0">
              <a:buFont typeface="Arial" charset="0"/>
              <a:buNone/>
            </a:pPr>
            <a:r>
              <a:rPr lang="en-US" b="1" dirty="0"/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086" y="1926504"/>
            <a:ext cx="2832346" cy="20388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859" t="8797" r="2628"/>
          <a:stretch/>
        </p:blipFill>
        <p:spPr>
          <a:xfrm>
            <a:off x="3237626" y="4206101"/>
            <a:ext cx="2977677" cy="2044454"/>
          </a:xfrm>
          <a:prstGeom prst="rect">
            <a:avLst/>
          </a:prstGeom>
          <a:ln w="127000" cap="sq">
            <a:noFill/>
            <a:miter lim="800000"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300" y="1918339"/>
            <a:ext cx="3061984" cy="2047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259" y="4211506"/>
            <a:ext cx="2873745" cy="2044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96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BNF Healthy Eating Week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6" y="1966233"/>
            <a:ext cx="5570873" cy="36000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 txBox="1">
            <a:spLocks/>
          </p:cNvSpPr>
          <p:nvPr/>
        </p:nvSpPr>
        <p:spPr>
          <a:xfrm>
            <a:off x="956386" y="1966233"/>
            <a:ext cx="5103946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b="1" dirty="0"/>
              <a:t>What happened in schools?</a:t>
            </a:r>
            <a:endParaRPr lang="en-US" b="1" dirty="0"/>
          </a:p>
          <a:p>
            <a:pPr marL="0" indent="0">
              <a:buFont typeface="Arial" charset="0"/>
              <a:buNone/>
            </a:pP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 marL="0" indent="0">
              <a:buFont typeface="Arial" charset="0"/>
              <a:buNone/>
            </a:pPr>
            <a:r>
              <a:rPr lang="en-US" b="1" dirty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76" y="2466535"/>
            <a:ext cx="2214826" cy="2798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971" y="4529974"/>
            <a:ext cx="2460998" cy="207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87" y="998302"/>
            <a:ext cx="2168125" cy="21873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397" y="886830"/>
            <a:ext cx="2213731" cy="2245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742" y="3388264"/>
            <a:ext cx="2194475" cy="2932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287" y="3325458"/>
            <a:ext cx="2672137" cy="3158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599" y="2405691"/>
            <a:ext cx="2166703" cy="204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4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Keep up to date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6757" y="2102421"/>
            <a:ext cx="4821844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Education News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  <a:p>
            <a:r>
              <a:rPr lang="en-US" sz="2000" dirty="0"/>
              <a:t>M</a:t>
            </a:r>
            <a:r>
              <a:rPr lang="en-US" sz="2000" dirty="0" smtClean="0"/>
              <a:t>onthly </a:t>
            </a:r>
            <a:r>
              <a:rPr lang="en-US" sz="2000" dirty="0"/>
              <a:t>email </a:t>
            </a:r>
            <a:r>
              <a:rPr lang="en-US" sz="2000" dirty="0" smtClean="0"/>
              <a:t>update</a:t>
            </a:r>
            <a:endParaRPr lang="en-US" sz="2000" dirty="0"/>
          </a:p>
          <a:p>
            <a:r>
              <a:rPr lang="en-US" sz="2000" dirty="0"/>
              <a:t>R</a:t>
            </a:r>
            <a:r>
              <a:rPr lang="en-US" sz="2000" dirty="0" smtClean="0"/>
              <a:t>egister </a:t>
            </a:r>
            <a:r>
              <a:rPr lang="en-US" sz="2000" dirty="0"/>
              <a:t>at </a:t>
            </a:r>
            <a:r>
              <a:rPr lang="en-US" sz="2000" dirty="0">
                <a:hlinkClick r:id="rId3"/>
              </a:rPr>
              <a:t>www.foodafactoflife.org.uk</a:t>
            </a:r>
            <a:r>
              <a:rPr lang="en-US" sz="2000" dirty="0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17136" y="1548676"/>
            <a:ext cx="4245543" cy="4320000"/>
            <a:chOff x="4280170" y="1170382"/>
            <a:chExt cx="4477527" cy="446617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0170" y="1170382"/>
              <a:ext cx="4477527" cy="43958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3844" y="2588650"/>
              <a:ext cx="4434670" cy="30479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7075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9352" y="5253279"/>
            <a:ext cx="3889614" cy="720000"/>
          </a:xfrm>
        </p:spPr>
        <p:txBody>
          <a:bodyPr/>
          <a:lstStyle/>
          <a:p>
            <a:r>
              <a:rPr lang="en-US" sz="2800" dirty="0"/>
              <a:t>Thanks for listening!</a:t>
            </a:r>
            <a:endParaRPr lang="en-GB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8800" y="2085658"/>
            <a:ext cx="5590718" cy="29609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0619" y="513332"/>
            <a:ext cx="9144000" cy="635491"/>
          </a:xfrm>
        </p:spPr>
        <p:txBody>
          <a:bodyPr/>
          <a:lstStyle/>
          <a:p>
            <a:r>
              <a:rPr lang="en-GB" sz="1800" dirty="0" smtClean="0"/>
              <a:t>Resources and training</a:t>
            </a:r>
            <a:endParaRPr lang="en-GB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28064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Food - a fact of life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8217" y="2014437"/>
            <a:ext cx="5570873" cy="426795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What </a:t>
            </a:r>
            <a:r>
              <a:rPr lang="en-US" sz="2000" b="1" dirty="0"/>
              <a:t>is</a:t>
            </a:r>
            <a:r>
              <a:rPr lang="en-US" b="1" dirty="0"/>
              <a:t> </a:t>
            </a:r>
            <a:r>
              <a:rPr lang="en-US" b="1" i="1" dirty="0"/>
              <a:t>Food – a fact of life</a:t>
            </a:r>
            <a:r>
              <a:rPr lang="en-US" b="1" dirty="0"/>
              <a:t>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08217" y="2582760"/>
            <a:ext cx="4933728" cy="3600986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comprehensive, progressive education programme which communicates up-to-date, evidence-based, consistent and accurate messages around ‘food’ to all those involved in education.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Managed by the British Nutrition Foundation (BNF), in partnership with the Agriculture &amp; Horticulture Development Board (AHDB).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A3F25-72C8-4AC7-9756-B356B893CF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952" y="2582760"/>
            <a:ext cx="5355049" cy="36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2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Food - a fact of life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7" y="1986933"/>
            <a:ext cx="4944683" cy="426795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What is </a:t>
            </a:r>
            <a:r>
              <a:rPr lang="en-US" sz="2000" b="1" i="1" dirty="0"/>
              <a:t>Food – a fact of life</a:t>
            </a:r>
            <a:r>
              <a:rPr lang="en-US" sz="2000" b="1" dirty="0"/>
              <a:t>?</a:t>
            </a:r>
            <a:r>
              <a:rPr lang="en-US" sz="2000" dirty="0"/>
              <a:t/>
            </a:r>
            <a:br>
              <a:rPr lang="en-US" sz="2000" dirty="0"/>
            </a:br>
            <a:endParaRPr lang="en-GB" sz="2000" dirty="0"/>
          </a:p>
          <a:p>
            <a:r>
              <a:rPr lang="en-GB" sz="2000" dirty="0"/>
              <a:t>Teaching resources for pupils aged 3-16 years</a:t>
            </a:r>
          </a:p>
          <a:p>
            <a:endParaRPr lang="en-GB" sz="2000" dirty="0"/>
          </a:p>
          <a:p>
            <a:r>
              <a:rPr lang="en-US" sz="2000" dirty="0" err="1"/>
              <a:t>Organised</a:t>
            </a:r>
            <a:r>
              <a:rPr lang="en-US" sz="2000" dirty="0"/>
              <a:t> into areas - healthy eating, cooking, where food comes from, commodities</a:t>
            </a:r>
          </a:p>
          <a:p>
            <a:endParaRPr lang="en-US" sz="2000" dirty="0"/>
          </a:p>
          <a:p>
            <a:r>
              <a:rPr lang="en-US" sz="2000" dirty="0"/>
              <a:t>Progressive and curriculum </a:t>
            </a:r>
            <a:r>
              <a:rPr lang="en-US" sz="2000" dirty="0" smtClean="0"/>
              <a:t>compliant</a:t>
            </a:r>
            <a:endParaRPr lang="en-US" sz="2000" dirty="0"/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5699" y="2102421"/>
            <a:ext cx="5259311" cy="35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Food - a fact of life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7" y="1986934"/>
            <a:ext cx="4972466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What is on the site?</a:t>
            </a:r>
            <a:br>
              <a:rPr lang="en-US" sz="2000" b="1" dirty="0"/>
            </a:br>
            <a:endParaRPr lang="en-GB" sz="2000" dirty="0"/>
          </a:p>
          <a:p>
            <a:r>
              <a:rPr lang="en-GB" sz="2000" dirty="0"/>
              <a:t>Lesson ideas and supporting resources</a:t>
            </a:r>
            <a:br>
              <a:rPr lang="en-GB" sz="2000" dirty="0"/>
            </a:br>
            <a:endParaRPr lang="en-GB" sz="2000" dirty="0"/>
          </a:p>
          <a:p>
            <a:r>
              <a:rPr lang="en-US" sz="2000" dirty="0"/>
              <a:t>Recipe bank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Whole school area – government advice, food provision in school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Professional development area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710" y="2276475"/>
            <a:ext cx="4695217" cy="31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7079" y="2815985"/>
            <a:ext cx="8911326" cy="1086163"/>
          </a:xfrm>
        </p:spPr>
        <p:txBody>
          <a:bodyPr/>
          <a:lstStyle/>
          <a:p>
            <a:pPr algn="ctr"/>
            <a:r>
              <a:rPr lang="en-US" sz="4800" dirty="0"/>
              <a:t>What do we have to </a:t>
            </a:r>
            <a:r>
              <a:rPr lang="en-US" sz="4800" dirty="0" smtClean="0"/>
              <a:t>teach about food in primary school? 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GB" dirty="0"/>
              <a:t/>
            </a:r>
            <a:br>
              <a:rPr lang="en-GB" dirty="0"/>
            </a:br>
            <a:r>
              <a:rPr lang="en-US" dirty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183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266934"/>
            <a:ext cx="9720000" cy="720000"/>
          </a:xfrm>
        </p:spPr>
        <p:txBody>
          <a:bodyPr/>
          <a:lstStyle/>
          <a:p>
            <a:r>
              <a:rPr lang="en-US" sz="2800" dirty="0"/>
              <a:t>Curriculum for excellence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591" y="1859344"/>
            <a:ext cx="5570873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Where does food education feature?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11" name="Rectangular Callout 10"/>
          <p:cNvSpPr/>
          <p:nvPr/>
        </p:nvSpPr>
        <p:spPr>
          <a:xfrm>
            <a:off x="3675027" y="2318332"/>
            <a:ext cx="7442789" cy="3955947"/>
          </a:xfrm>
          <a:prstGeom prst="wedgeRectCallout">
            <a:avLst>
              <a:gd name="adj1" fmla="val -52413"/>
              <a:gd name="adj2" fmla="val -23592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health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(First and Second)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 </a:t>
            </a:r>
            <a:r>
              <a:rPr lang="en-US" sz="1700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7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and hygienic practices</a:t>
            </a:r>
            <a:br>
              <a:rPr lang="en-US" sz="17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00" b="1" dirty="0">
              <a:solidFill>
                <a:srgbClr val="C33D8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 a variety of food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food contributes to a healthy diet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healthy eating advice</a:t>
            </a:r>
            <a:b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Nutritional needs change through life/some people avoiding certain food</a:t>
            </a:r>
          </a:p>
          <a:p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healthy food and drinks</a:t>
            </a:r>
          </a:p>
          <a:p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Hygiene and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E4DC6-F113-4FDD-8DFF-6C4D819C46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236" y="2334120"/>
            <a:ext cx="2633274" cy="39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Curriculum for excellence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6" y="1986934"/>
            <a:ext cx="5570873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Where does food education feature?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9" name="Rectangular Callout 8"/>
          <p:cNvSpPr/>
          <p:nvPr/>
        </p:nvSpPr>
        <p:spPr>
          <a:xfrm>
            <a:off x="3662271" y="2502177"/>
            <a:ext cx="7393010" cy="3689270"/>
          </a:xfrm>
          <a:prstGeom prst="wedgeRectCallout">
            <a:avLst>
              <a:gd name="adj1" fmla="val -54936"/>
              <a:gd name="adj2" fmla="val -24620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health continued… 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(First and Second)</a:t>
            </a:r>
            <a:endParaRPr lang="en-US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the consumer</a:t>
            </a:r>
          </a:p>
          <a:p>
            <a:endParaRPr lang="en-GB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 </a:t>
            </a: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and preferences </a:t>
            </a:r>
            <a:b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Influences - finance, culture, religion, media</a:t>
            </a:r>
            <a:b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 </a:t>
            </a: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journeys - source to consumer</a:t>
            </a:r>
            <a:b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easonality </a:t>
            </a: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local availability, sustainability</a:t>
            </a:r>
            <a:b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17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 </a:t>
            </a:r>
            <a:r>
              <a:rPr lang="en-GB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labelling </a:t>
            </a:r>
          </a:p>
          <a:p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27A40-38C9-4288-8208-4632A04C8A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34" y="2502177"/>
            <a:ext cx="2466632" cy="36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8217" y="1382421"/>
            <a:ext cx="9720000" cy="720000"/>
          </a:xfrm>
        </p:spPr>
        <p:txBody>
          <a:bodyPr/>
          <a:lstStyle/>
          <a:p>
            <a:r>
              <a:rPr lang="en-US" sz="2800" dirty="0"/>
              <a:t>Curriculum for excellence</a:t>
            </a:r>
            <a:endParaRPr lang="en-GB" sz="2800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705DE3-3E43-4934-9476-AA439A136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86" y="1986934"/>
            <a:ext cx="5570873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Where does food education feature?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Rectangular Callout 6"/>
          <p:cNvSpPr/>
          <p:nvPr/>
        </p:nvSpPr>
        <p:spPr>
          <a:xfrm>
            <a:off x="4117291" y="2499878"/>
            <a:ext cx="7118323" cy="2625015"/>
          </a:xfrm>
          <a:prstGeom prst="wedgeRectCallout">
            <a:avLst>
              <a:gd name="adj1" fmla="val -54980"/>
              <a:gd name="adj2" fmla="val -2033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systems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(First and Second)</a:t>
            </a:r>
          </a:p>
          <a:p>
            <a:r>
              <a:rPr lang="en-US" sz="17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systems and cells</a:t>
            </a:r>
            <a:r>
              <a:rPr lang="en-GB" sz="1700" b="1" dirty="0">
                <a:solidFill>
                  <a:srgbClr val="C33D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keleton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organs – keeping them healthy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ake 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informed decisions to maintain health and wellbeing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F09DB-F176-4889-8BC1-8AAC4C7209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386" y="2499878"/>
            <a:ext cx="2658684" cy="375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6548</TotalTime>
  <Words>678</Words>
  <Application>Microsoft Office PowerPoint</Application>
  <PresentationFormat>Widescreen</PresentationFormat>
  <Paragraphs>237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Office Theme</vt:lpstr>
      <vt:lpstr>Custom Design</vt:lpstr>
      <vt:lpstr>1_Custom Design</vt:lpstr>
      <vt:lpstr>3_Custom Design</vt:lpstr>
      <vt:lpstr>Resources and training  Claire Theobald British Nutrition Foundation</vt:lpstr>
      <vt:lpstr>Websites</vt:lpstr>
      <vt:lpstr>Food - a fact of life</vt:lpstr>
      <vt:lpstr>Food - a fact of life</vt:lpstr>
      <vt:lpstr>Food - a fact of life</vt:lpstr>
      <vt:lpstr>What do we have to teach about food in primary school?      </vt:lpstr>
      <vt:lpstr>Curriculum for excellence</vt:lpstr>
      <vt:lpstr>Curriculum for excellence</vt:lpstr>
      <vt:lpstr>Curriculum for excellence</vt:lpstr>
      <vt:lpstr>Curriculum for excellence</vt:lpstr>
      <vt:lpstr>What resources are available on Food – a fact of life?    </vt:lpstr>
      <vt:lpstr>Healthy eating resources</vt:lpstr>
      <vt:lpstr>Healthy eating resources</vt:lpstr>
      <vt:lpstr>Interactive healthy eating resources</vt:lpstr>
      <vt:lpstr>Cooking resources</vt:lpstr>
      <vt:lpstr>Where food comes from resources </vt:lpstr>
      <vt:lpstr>Where food comes from resources </vt:lpstr>
      <vt:lpstr>Food commodity resources </vt:lpstr>
      <vt:lpstr>Dashboard</vt:lpstr>
      <vt:lpstr>Professional development</vt:lpstr>
      <vt:lpstr>Training – online courses</vt:lpstr>
      <vt:lpstr>BNF Healthy Eating Week</vt:lpstr>
      <vt:lpstr>BNF Healthy Eating Week</vt:lpstr>
      <vt:lpstr>BNF Healthy Eating Week</vt:lpstr>
      <vt:lpstr>BNF Healthy Eating Week</vt:lpstr>
      <vt:lpstr>Keep up to date</vt:lpstr>
      <vt:lpstr>Thanks for listening!</vt:lpstr>
      <vt:lpstr>Resources and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Alex White</cp:lastModifiedBy>
  <cp:revision>614</cp:revision>
  <cp:lastPrinted>2019-11-04T13:09:59Z</cp:lastPrinted>
  <dcterms:created xsi:type="dcterms:W3CDTF">2018-10-10T09:22:08Z</dcterms:created>
  <dcterms:modified xsi:type="dcterms:W3CDTF">2019-11-18T09:25:21Z</dcterms:modified>
</cp:coreProperties>
</file>