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9" r:id="rId6"/>
    <p:sldId id="294" r:id="rId7"/>
    <p:sldId id="295" r:id="rId8"/>
    <p:sldId id="282" r:id="rId9"/>
    <p:sldId id="262" r:id="rId10"/>
    <p:sldId id="289" r:id="rId11"/>
    <p:sldId id="263" r:id="rId12"/>
    <p:sldId id="264" r:id="rId13"/>
    <p:sldId id="266" r:id="rId14"/>
    <p:sldId id="290" r:id="rId15"/>
    <p:sldId id="291" r:id="rId16"/>
    <p:sldId id="292" r:id="rId17"/>
    <p:sldId id="287" r:id="rId18"/>
    <p:sldId id="273" r:id="rId19"/>
    <p:sldId id="293" r:id="rId20"/>
    <p:sldId id="274" r:id="rId21"/>
    <p:sldId id="275" r:id="rId22"/>
    <p:sldId id="276" r:id="rId23"/>
    <p:sldId id="288" r:id="rId24"/>
    <p:sldId id="260" r:id="rId25"/>
    <p:sldId id="261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83E9"/>
    <a:srgbClr val="EEAAE4"/>
    <a:srgbClr val="C33D86"/>
    <a:srgbClr val="F2E2E9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743" autoAdjust="0"/>
  </p:normalViewPr>
  <p:slideViewPr>
    <p:cSldViewPr snapToGrid="0" snapToObjects="1">
      <p:cViewPr varScale="1">
        <p:scale>
          <a:sx n="109" d="100"/>
          <a:sy n="109" d="100"/>
        </p:scale>
        <p:origin x="7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FUKSRV01\Company\Shared\Alex\scottish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FUKSRV01\Company\Shared\Alex\scottish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FUKSRV01\Company\Shared\Alex\scottish%20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FUKSRV01\Company\Shared\Alex\scottish%20sta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>
                <a:solidFill>
                  <a:schemeClr val="tx1"/>
                </a:solidFill>
              </a:rPr>
              <a:t>Age 6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C-427E-98DE-9829E65ECB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C-427E-98DE-9829E65ECB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C-427E-98DE-9829E65ECB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7C-427E-98DE-9829E65ECB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Sheet1!$B$2:$B$5</c:f>
              <c:strCache>
                <c:ptCount val="4"/>
                <c:pt idx="0">
                  <c:v>Under weight</c:v>
                </c:pt>
                <c:pt idx="1">
                  <c:v>Healthy weight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74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7C-427E-98DE-9829E65EC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>
                <a:solidFill>
                  <a:schemeClr val="tx1"/>
                </a:solidFill>
              </a:rPr>
              <a:t>Age 10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D-4AFE-A6E3-01ED35B855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D-4AFE-A6E3-01ED35B855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D-4AFE-A6E3-01ED35B855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FD-4AFE-A6E3-01ED35B855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Sheet1!$D$2:$D$5</c:f>
              <c:strCache>
                <c:ptCount val="4"/>
                <c:pt idx="0">
                  <c:v>Under weight</c:v>
                </c:pt>
                <c:pt idx="1">
                  <c:v>Healthy weight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64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FD-4AFE-A6E3-01ED35B85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>
                <a:solidFill>
                  <a:schemeClr val="tx1"/>
                </a:solidFill>
              </a:rPr>
              <a:t>Percentage of children overweight or obese by household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Sheet2!$E$24</c:f>
              <c:strCache>
                <c:ptCount val="1"/>
                <c:pt idx="0">
                  <c:v>Bottom quintile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Sheet2!$F$23:$H$23</c:f>
              <c:strCache>
                <c:ptCount val="3"/>
                <c:pt idx="0">
                  <c:v>Age 6</c:v>
                </c:pt>
                <c:pt idx="1">
                  <c:v>Age 8</c:v>
                </c:pt>
                <c:pt idx="2">
                  <c:v>Age 10</c:v>
                </c:pt>
              </c:strCache>
            </c:strRef>
          </c:cat>
          <c:val>
            <c:numRef>
              <c:f>Sheet2!$F$24:$H$24</c:f>
              <c:numCache>
                <c:formatCode>General</c:formatCode>
                <c:ptCount val="3"/>
                <c:pt idx="0">
                  <c:v>23</c:v>
                </c:pt>
                <c:pt idx="1">
                  <c:v>29</c:v>
                </c:pt>
                <c:pt idx="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82-49BB-A68C-CF73459F2D84}"/>
            </c:ext>
          </c:extLst>
        </c:ser>
        <c:ser>
          <c:idx val="1"/>
          <c:order val="1"/>
          <c:tx>
            <c:strRef>
              <c:f>Sheet2!$E$25</c:f>
              <c:strCache>
                <c:ptCount val="1"/>
                <c:pt idx="0">
                  <c:v>Top quintile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Sheet2!$F$23:$H$23</c:f>
              <c:strCache>
                <c:ptCount val="3"/>
                <c:pt idx="0">
                  <c:v>Age 6</c:v>
                </c:pt>
                <c:pt idx="1">
                  <c:v>Age 8</c:v>
                </c:pt>
                <c:pt idx="2">
                  <c:v>Age 10</c:v>
                </c:pt>
              </c:strCache>
            </c:strRef>
          </c:cat>
          <c:val>
            <c:numRef>
              <c:f>Sheet2!$F$25:$H$25</c:f>
              <c:numCache>
                <c:formatCode>General</c:formatCode>
                <c:ptCount val="3"/>
                <c:pt idx="0">
                  <c:v>20</c:v>
                </c:pt>
                <c:pt idx="1">
                  <c:v>25</c:v>
                </c:pt>
                <c:pt idx="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82-49BB-A68C-CF73459F2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718328"/>
        <c:axId val="518718000"/>
      </c:lineChart>
      <c:catAx>
        <c:axId val="51871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8718000"/>
        <c:crosses val="autoZero"/>
        <c:auto val="1"/>
        <c:lblAlgn val="ctr"/>
        <c:lblOffset val="100"/>
        <c:noMultiLvlLbl val="0"/>
      </c:catAx>
      <c:valAx>
        <c:axId val="51871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871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>
                <a:solidFill>
                  <a:schemeClr val="tx1"/>
                </a:solidFill>
              </a:rPr>
              <a:t>Percentage of children overweight or obese by level of household deprivation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Sheet2!$E$28</c:f>
              <c:strCache>
                <c:ptCount val="1"/>
                <c:pt idx="0">
                  <c:v>Top quintile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Sheet2!$F$27:$H$27</c:f>
              <c:strCache>
                <c:ptCount val="3"/>
                <c:pt idx="0">
                  <c:v>Age 6</c:v>
                </c:pt>
                <c:pt idx="1">
                  <c:v>Age 8</c:v>
                </c:pt>
                <c:pt idx="2">
                  <c:v>Age 10</c:v>
                </c:pt>
              </c:strCache>
            </c:strRef>
          </c:cat>
          <c:val>
            <c:numRef>
              <c:f>Sheet2!$F$28:$H$28</c:f>
              <c:numCache>
                <c:formatCode>General</c:formatCode>
                <c:ptCount val="3"/>
                <c:pt idx="0">
                  <c:v>24</c:v>
                </c:pt>
                <c:pt idx="1">
                  <c:v>31</c:v>
                </c:pt>
                <c:pt idx="2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F4-44C1-A77A-A5B6D747F4EA}"/>
            </c:ext>
          </c:extLst>
        </c:ser>
        <c:ser>
          <c:idx val="1"/>
          <c:order val="1"/>
          <c:tx>
            <c:strRef>
              <c:f>Sheet2!$E$29</c:f>
              <c:strCache>
                <c:ptCount val="1"/>
                <c:pt idx="0">
                  <c:v>Bottom quintile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Sheet2!$F$27:$H$27</c:f>
              <c:strCache>
                <c:ptCount val="3"/>
                <c:pt idx="0">
                  <c:v>Age 6</c:v>
                </c:pt>
                <c:pt idx="1">
                  <c:v>Age 8</c:v>
                </c:pt>
                <c:pt idx="2">
                  <c:v>Age 10</c:v>
                </c:pt>
              </c:strCache>
            </c:strRef>
          </c:cat>
          <c:val>
            <c:numRef>
              <c:f>Sheet2!$F$29:$H$29</c:f>
              <c:numCache>
                <c:formatCode>General</c:formatCode>
                <c:ptCount val="3"/>
                <c:pt idx="0">
                  <c:v>22</c:v>
                </c:pt>
                <c:pt idx="1">
                  <c:v>24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F4-44C1-A77A-A5B6D747F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719968"/>
        <c:axId val="518719312"/>
      </c:lineChart>
      <c:catAx>
        <c:axId val="5187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8719312"/>
        <c:crosses val="autoZero"/>
        <c:auto val="1"/>
        <c:lblAlgn val="ctr"/>
        <c:lblOffset val="100"/>
        <c:noMultiLvlLbl val="0"/>
      </c:catAx>
      <c:valAx>
        <c:axId val="51871931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871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D182D-958E-44FF-9872-C7F35F06988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4CCA9-D9FC-4D2E-8470-2EC35D2E2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73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414-0080-4612-A931-82BD4729FDA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F957-BDFF-47E8-9214-FEEF451B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9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3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7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8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0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0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4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utrition.org.uk/healthyliving/find-your-balance/portionwise.html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.org.uk/healthyliving/toddlers/new5532.html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ndns-results-from-years-7-and-8-combine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14-16-years/quizzes/interactive-class-quizzes/#HE" TargetMode="External"/><Relationship Id="rId3" Type="http://schemas.openxmlformats.org/officeDocument/2006/relationships/hyperlink" Target="https://www.foodstandards.gov.scot/education-resources/P12#in-the-classroom" TargetMode="External"/><Relationship Id="rId7" Type="http://schemas.openxmlformats.org/officeDocument/2006/relationships/hyperlink" Target="https://www.foodafactoflife.org.uk/14-16-years/healthy-eating/nutritional-needs-through-life/#EG" TargetMode="External"/><Relationship Id="rId2" Type="http://schemas.openxmlformats.org/officeDocument/2006/relationships/hyperlink" Target="https://www.foodstandards.gov.sco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oodafactoflife.org.uk/5-7-years/healthy-eating/eat-well/" TargetMode="External"/><Relationship Id="rId5" Type="http://schemas.openxmlformats.org/officeDocument/2006/relationships/hyperlink" Target="https://www.gov.uk/government/groups/scientific-advisory-committee-on-nutrition" TargetMode="External"/><Relationship Id="rId10" Type="http://schemas.openxmlformats.org/officeDocument/2006/relationships/hyperlink" Target="https://www.foodafactoflife.org.uk/media/2456/eatwell-guide.pdf" TargetMode="External"/><Relationship Id="rId4" Type="http://schemas.openxmlformats.org/officeDocument/2006/relationships/hyperlink" Target="https://www.nutrition.org.uk/" TargetMode="External"/><Relationship Id="rId9" Type="http://schemas.openxmlformats.org/officeDocument/2006/relationships/hyperlink" Target="https://www.foodafactoflife.org.uk/resources/?q=eatwell%20guid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scot/publications/growing-up-scotland-overweight-obesity-age-10/pages/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scot/publications/growing-up-scotland-overweight-obesity-age-10/pages/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scot/publications/growing-up-scotland-overweight-obesity-age-10/pages/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355631"/>
            <a:ext cx="9144000" cy="733096"/>
          </a:xfrm>
        </p:spPr>
        <p:txBody>
          <a:bodyPr/>
          <a:lstStyle/>
          <a:p>
            <a:r>
              <a:rPr lang="en-GB" dirty="0"/>
              <a:t>Healthy Eating: bringing the </a:t>
            </a:r>
            <a:r>
              <a:rPr lang="en-GB" dirty="0" err="1"/>
              <a:t>Eatwell</a:t>
            </a:r>
            <a:r>
              <a:rPr lang="en-GB" dirty="0"/>
              <a:t> Guide to life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0906" y="462505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White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Nutrition Foundation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</a:t>
            </a:r>
            <a:r>
              <a:rPr lang="en-GB" dirty="0" smtClean="0"/>
              <a:t>Guide – main groups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18584" y="2433607"/>
            <a:ext cx="11034183" cy="3605213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en-GB" sz="20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Fruit and vegetables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C9C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Potatoes, bread, rice, pasta and other starchy carbohydrates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Beans, pulses, fish, eggs, meat and other proteins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Dairy and alternatives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Oil </a:t>
            </a:r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spreads</a:t>
            </a: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5" name="Picture 3" descr="Eatwell pie-2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719" y="2066162"/>
            <a:ext cx="1102372" cy="114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atwell pie-1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1498" y="2755723"/>
            <a:ext cx="1001269" cy="115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atwell pie-3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81" y="3777454"/>
            <a:ext cx="1263947" cy="11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atwell pie-5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1464">
            <a:off x="7690375" y="4481451"/>
            <a:ext cx="1296429" cy="14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Eatwell pie-4.ps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044" y="5334421"/>
            <a:ext cx="2364316" cy="114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6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Guide – main groups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169276" y="2476699"/>
            <a:ext cx="4680000" cy="3600000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 smtClean="0"/>
              <a:t>Fruit and vegetables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398461" y="2476699"/>
            <a:ext cx="4320000" cy="324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Potatoes, bread, rice, pasta and other starchy carbohydrates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69276" y="5782252"/>
            <a:ext cx="41729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Eat at least 5 portions of a variety of fruit and vegetables every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Eatwell pie-2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788" y="2806289"/>
            <a:ext cx="2402055" cy="2913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5047" y="5474475"/>
            <a:ext cx="511774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Base meals on potatoes, bread, rice, pasta or other starchy carbohydrates; choosing wholegrain versions where possible</a:t>
            </a:r>
          </a:p>
        </p:txBody>
      </p:sp>
      <p:pic>
        <p:nvPicPr>
          <p:cNvPr id="10" name="Picture 9" descr="Eatwell pie-1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108" y="3057524"/>
            <a:ext cx="1962819" cy="24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Guide – main groups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169274" y="2473660"/>
            <a:ext cx="4680000" cy="3600000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000" b="1" dirty="0" smtClean="0"/>
              <a:t>Beans, pulses, fish, eggs, meat and other proteins</a:t>
            </a:r>
            <a:endParaRPr lang="en-US" sz="2000" b="1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513323" y="2448669"/>
            <a:ext cx="4320000" cy="324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Dairy and alternatives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2386" y="5395017"/>
            <a:ext cx="5404513" cy="1015663"/>
          </a:xfrm>
          <a:prstGeom prst="rect">
            <a:avLst/>
          </a:prstGeom>
          <a:solidFill>
            <a:srgbClr val="EEAAE4"/>
          </a:solidFill>
          <a:ln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Eat some beans, pulses, fish, eggs, meat and other proteins (including 2 portions of fish every week, one of which should be oily)</a:t>
            </a:r>
          </a:p>
        </p:txBody>
      </p:sp>
      <p:pic>
        <p:nvPicPr>
          <p:cNvPr id="14" name="Picture 13" descr="Eatwell pie-3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724" y="2828394"/>
            <a:ext cx="2647302" cy="25666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3323" y="5404897"/>
            <a:ext cx="467954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Have some dairy or dairy alternatives (such as soya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drinks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); choosing lower fat and lower sugar options.</a:t>
            </a:r>
          </a:p>
        </p:txBody>
      </p:sp>
      <p:pic>
        <p:nvPicPr>
          <p:cNvPr id="16" name="Picture 15" descr="Eatwell pie-5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264" y="2759673"/>
            <a:ext cx="2180469" cy="28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Guide – main groups</a:t>
            </a:r>
          </a:p>
        </p:txBody>
      </p:sp>
      <p:pic>
        <p:nvPicPr>
          <p:cNvPr id="9" name="Picture 8" descr="Eatwell pie-4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6" y="2379172"/>
            <a:ext cx="5457849" cy="3342283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1223867" y="2571092"/>
            <a:ext cx="4680000" cy="3600000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 smtClean="0"/>
              <a:t>Oils and spreads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23867" y="5817149"/>
            <a:ext cx="4494544" cy="707886"/>
          </a:xfrm>
          <a:prstGeom prst="rect">
            <a:avLst/>
          </a:prstGeom>
          <a:solidFill>
            <a:srgbClr val="C283E9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Choose unsaturated oils and spreads and eat in small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amounts.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8815" y="2126512"/>
            <a:ext cx="4016534" cy="40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170854" y="6206726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Find your balance - get portion wise!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Foods high in fat, salt and </a:t>
            </a:r>
            <a:r>
              <a:rPr lang="en-GB" dirty="0" smtClean="0"/>
              <a:t>sugars</a:t>
            </a: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525823" y="2238548"/>
            <a:ext cx="4156285" cy="2877330"/>
            <a:chOff x="6347460" y="4529436"/>
            <a:chExt cx="2515809" cy="1783199"/>
          </a:xfrm>
        </p:grpSpPr>
        <p:pic>
          <p:nvPicPr>
            <p:cNvPr id="5" name="Picture 4" descr="Eatwell guide 2016 sugary items-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8616" y="4529436"/>
              <a:ext cx="796626" cy="107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Eatwell guide 2016 sugary items-2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780" y="4710991"/>
              <a:ext cx="844906" cy="98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Eatwell guide 2016 sugary items-4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790" y="5479230"/>
              <a:ext cx="714895" cy="739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Eatwell guide 2016 sugary items-5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175" y="5157026"/>
              <a:ext cx="865022" cy="80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Eatwell guide 2016 sugary items-6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460" y="5633693"/>
              <a:ext cx="865022" cy="678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Eatwell guide 2016 sugary items-7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153" y="5568875"/>
              <a:ext cx="865022" cy="67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Eatwell guide 2016 sugary items-3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745" y="5527836"/>
              <a:ext cx="951524" cy="669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7525823" y="5348332"/>
            <a:ext cx="427137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consuming foods and drinks high in fat, salt or sugar have these less often and in small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amounts.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C:\Users\AWhite\Downloads\shutterstock_1022508910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477" y="4429819"/>
            <a:ext cx="1887824" cy="16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White\Downloads\shutterstock_1078348925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7075" y="4429819"/>
            <a:ext cx="1746912" cy="16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69274" y="2524420"/>
            <a:ext cx="4276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 UK we consume excess amounts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aturated fat;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 Sugars.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:\Users\AWhite\Downloads\shutterstock_1030325215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274" y="4334694"/>
            <a:ext cx="2066271" cy="22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Drink 6-8 cups/glasses of fluid a day</a:t>
            </a:r>
          </a:p>
        </p:txBody>
      </p:sp>
      <p:pic>
        <p:nvPicPr>
          <p:cNvPr id="4" name="Picture 8" descr="water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4829" y="1588108"/>
            <a:ext cx="1664258" cy="374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001" y="2069689"/>
            <a:ext cx="3098465" cy="4642223"/>
          </a:xfrm>
          <a:prstGeom prst="rect">
            <a:avLst/>
          </a:prstGeom>
        </p:spPr>
      </p:pic>
      <p:pic>
        <p:nvPicPr>
          <p:cNvPr id="4098" name="Picture 2" descr="C:\Users\AWhite\Downloads\shutterstock_3135884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404" y="2413589"/>
            <a:ext cx="2926518" cy="42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Eatwell race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95" y="2057695"/>
            <a:ext cx="6381750" cy="4514850"/>
          </a:xfrm>
          <a:prstGeom prst="rect">
            <a:avLst/>
          </a:prstGeom>
        </p:spPr>
      </p:pic>
      <p:pic>
        <p:nvPicPr>
          <p:cNvPr id="3074" name="Picture 2" descr="S:\Shared\EDUCATION TEAM FILES\AHDB Education\Website\3-16 Years (MULTI RESOURCE FOLDER) updates for 2018\Cards\eatwell c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3945" y="1653658"/>
            <a:ext cx="2624335" cy="28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Shared\EDUCATION TEAM FILES\AHDB Education\Website\3-16 Years (MULTI RESOURCE FOLDER) updates for 2018\Cards\eatwell c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09340" y="3557328"/>
            <a:ext cx="2628242" cy="28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Energy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:\Shared\BNF Photographs\Eatwell Guide 2016\UPDATED Eatwell guide 2016 FINAL MAR23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935" y="2071942"/>
            <a:ext cx="6783263" cy="45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Shared\BNF Photographs\Eatwell Guide 2016\UPDATED Eatwell guide 2016 FINAL MAR23-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8710" y="5528173"/>
            <a:ext cx="4084624" cy="3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607808" y="5896081"/>
            <a:ext cx="1584960" cy="44375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01184" y="6171092"/>
            <a:ext cx="2894014" cy="424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028" y="1588174"/>
            <a:ext cx="3037857" cy="3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White\Downloads\shutterstock_118407504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85696" y="3548418"/>
            <a:ext cx="1919397" cy="28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Labelling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:\Shared\BNF Photographs\Eatwell Guide 2016\UPDATED Eatwell guide 2016 FINAL MAR23-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74" y="2065485"/>
            <a:ext cx="6783263" cy="45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Shared\BNF Photographs\Eatwell Guide 2016\UPDATED Eatwell guide 2016 FINAL MAR23-0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7557" y="2065485"/>
            <a:ext cx="2906250" cy="265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780031" y="2923517"/>
            <a:ext cx="6315456" cy="1363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1247" y="2302507"/>
            <a:ext cx="1328928" cy="1123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7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about for </a:t>
            </a:r>
            <a:r>
              <a:rPr lang="en-GB" dirty="0" smtClean="0"/>
              <a:t>children 1-3 years?</a:t>
            </a:r>
            <a:endParaRPr lang="en-GB" dirty="0"/>
          </a:p>
        </p:txBody>
      </p:sp>
      <p:pic>
        <p:nvPicPr>
          <p:cNvPr id="10242" name="Picture 2" descr="https://www.nutrition.org.uk/images/cache/42e3634a86ec02d1573482dc880ac2a1_w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942" y="1563798"/>
            <a:ext cx="23145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916" y="3760858"/>
            <a:ext cx="380264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Starchy foods x 5-a-day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Fruit &amp; vegetables x 5-a-day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Dairy foods x 3-a-day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Protein foods x 2-a-day*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5532-a-day!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*3 portions if child is vegetarian.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307998" y="614612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5532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18" y="2108092"/>
            <a:ext cx="6609705" cy="46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1096" y="2559203"/>
            <a:ext cx="4593159" cy="1622912"/>
            <a:chOff x="3798807" y="4932113"/>
            <a:chExt cx="4593159" cy="1622912"/>
          </a:xfrm>
        </p:grpSpPr>
        <p:sp>
          <p:nvSpPr>
            <p:cNvPr id="13" name="TextBox 12"/>
            <p:cNvSpPr txBox="1"/>
            <p:nvPr/>
          </p:nvSpPr>
          <p:spPr>
            <a:xfrm>
              <a:off x="5623565" y="5231586"/>
              <a:ext cx="27684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Excess consumption of free sugars, salt, saturated fat and energy.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7" name="Picture 5" descr="C:\Users\AWhite\Downloads\shutterstock_1022508910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98807" y="4932113"/>
              <a:ext cx="1697486" cy="1507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 Placeholder 1"/>
          <p:cNvSpPr txBox="1">
            <a:spLocks/>
          </p:cNvSpPr>
          <p:nvPr/>
        </p:nvSpPr>
        <p:spPr>
          <a:xfrm>
            <a:off x="11106030" y="6225455"/>
            <a:ext cx="906676" cy="201928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200" dirty="0" smtClean="0">
                <a:hlinkClick r:id="rId3"/>
              </a:rPr>
              <a:t>NDNS 2018</a:t>
            </a: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33091" y="2824773"/>
            <a:ext cx="416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intakes of some vitamins and minerals in some groups.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37545" y="3897330"/>
            <a:ext cx="3417305" cy="2153105"/>
            <a:chOff x="8193891" y="2076736"/>
            <a:chExt cx="3417305" cy="2153105"/>
          </a:xfrm>
        </p:grpSpPr>
        <p:pic>
          <p:nvPicPr>
            <p:cNvPr id="20" name="Picture 4" descr="C:\Users\AWhite\Downloads\shutterstock_531958480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88851" y="2076736"/>
              <a:ext cx="1322345" cy="2153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193891" y="2958014"/>
              <a:ext cx="23342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Low intake of fibre and wholegrains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08680" y="4702583"/>
            <a:ext cx="3535733" cy="1642154"/>
            <a:chOff x="8393128" y="3862410"/>
            <a:chExt cx="3535733" cy="16421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93128" y="3862410"/>
              <a:ext cx="1355595" cy="164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725437" y="4281459"/>
              <a:ext cx="22034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31% adults &amp; 8% teens meet 5 A 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DAY.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Nutrient line up!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309" y="2283798"/>
            <a:ext cx="4281056" cy="292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9654" y="2782594"/>
            <a:ext cx="4270894" cy="29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7200" y="3745889"/>
            <a:ext cx="3810000" cy="258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7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Reading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fr-FR" sz="2000" dirty="0" smtClean="0">
                <a:hlinkClick r:id="rId2"/>
              </a:rPr>
              <a:t>Food Standards Scotland (FSS)</a:t>
            </a:r>
            <a:endParaRPr lang="fr-FR" sz="2000" dirty="0"/>
          </a:p>
          <a:p>
            <a:r>
              <a:rPr lang="fr-FR" sz="2000" dirty="0" smtClean="0">
                <a:hlinkClick r:id="rId3"/>
              </a:rPr>
              <a:t>FSS </a:t>
            </a:r>
            <a:r>
              <a:rPr lang="fr-FR" sz="2000" dirty="0" err="1" smtClean="0">
                <a:hlinkClick r:id="rId3"/>
              </a:rPr>
              <a:t>education</a:t>
            </a:r>
            <a:r>
              <a:rPr lang="fr-FR" sz="2000" dirty="0" smtClean="0">
                <a:hlinkClick r:id="rId3"/>
              </a:rPr>
              <a:t> resources</a:t>
            </a:r>
            <a:endParaRPr lang="fr-FR" sz="2000" dirty="0"/>
          </a:p>
          <a:p>
            <a:r>
              <a:rPr lang="fr-FR" sz="2000" dirty="0" smtClean="0">
                <a:hlinkClick r:id="rId4"/>
              </a:rPr>
              <a:t>British Nutrition </a:t>
            </a:r>
            <a:r>
              <a:rPr lang="fr-FR" sz="2000" dirty="0" err="1" smtClean="0">
                <a:hlinkClick r:id="rId4"/>
              </a:rPr>
              <a:t>Foundation</a:t>
            </a:r>
            <a:r>
              <a:rPr lang="fr-FR" sz="2000" dirty="0" smtClean="0">
                <a:hlinkClick r:id="rId4"/>
              </a:rPr>
              <a:t> (BNF)</a:t>
            </a:r>
            <a:endParaRPr lang="fr-FR" sz="2000" dirty="0" smtClean="0"/>
          </a:p>
          <a:p>
            <a:r>
              <a:rPr lang="en-GB" sz="2000" dirty="0">
                <a:hlinkClick r:id="rId5"/>
              </a:rPr>
              <a:t>Scientific Advisory Committee on Nutrition (SACN</a:t>
            </a:r>
            <a:r>
              <a:rPr lang="en-GB" sz="2000" dirty="0" smtClean="0">
                <a:hlinkClick r:id="rId5"/>
              </a:rPr>
              <a:t>)</a:t>
            </a:r>
            <a:endParaRPr lang="fr-FR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Resources</a:t>
            </a:r>
          </a:p>
          <a:p>
            <a:endParaRPr lang="en-US" sz="2000" dirty="0"/>
          </a:p>
          <a:p>
            <a:r>
              <a:rPr lang="en-US" sz="2000" dirty="0" smtClean="0">
                <a:hlinkClick r:id="rId6"/>
              </a:rPr>
              <a:t>The Eatwell Challenge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Eatwell Guide videos</a:t>
            </a:r>
            <a:endParaRPr lang="en-US" sz="2000" dirty="0" smtClean="0"/>
          </a:p>
          <a:p>
            <a:r>
              <a:rPr lang="en-US" sz="2000" dirty="0" smtClean="0">
                <a:hlinkClick r:id="rId8"/>
              </a:rPr>
              <a:t>Eatwell Guide Kahoot quizzes</a:t>
            </a:r>
            <a:endParaRPr lang="en-US" sz="2000" dirty="0" smtClean="0"/>
          </a:p>
          <a:p>
            <a:r>
              <a:rPr lang="en-US" sz="2000" dirty="0" smtClean="0">
                <a:hlinkClick r:id="rId9"/>
              </a:rPr>
              <a:t>Eatwell Guide presentation and worksheets</a:t>
            </a:r>
            <a:endParaRPr lang="en-US" sz="2000" dirty="0" smtClean="0"/>
          </a:p>
          <a:p>
            <a:r>
              <a:rPr lang="en-US" sz="2000" dirty="0" smtClean="0">
                <a:hlinkClick r:id="rId10"/>
              </a:rPr>
              <a:t>Eatwell Guide posters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Healthy Eating: bringing the </a:t>
            </a:r>
            <a:r>
              <a:rPr lang="en-GB" dirty="0" err="1"/>
              <a:t>Eatwell</a:t>
            </a:r>
            <a:r>
              <a:rPr lang="en-GB" dirty="0"/>
              <a:t> Guide to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806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Primary overweight and obesity in Scotland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605698"/>
              </p:ext>
            </p:extLst>
          </p:nvPr>
        </p:nvGraphicFramePr>
        <p:xfrm>
          <a:off x="756139" y="2276122"/>
          <a:ext cx="5794130" cy="387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425410"/>
              </p:ext>
            </p:extLst>
          </p:nvPr>
        </p:nvGraphicFramePr>
        <p:xfrm>
          <a:off x="5882054" y="2268447"/>
          <a:ext cx="5794131" cy="388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98710" y="6169966"/>
            <a:ext cx="667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Growing up in Scotland: overweight and obesity at age 10 (November 2018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https://www.gov.scot/publications/growing-up-scotland-overweight-obesity-age-10/pages/3/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86200" y="4469423"/>
            <a:ext cx="6286499" cy="905608"/>
            <a:chOff x="3886200" y="4469423"/>
            <a:chExt cx="6286499" cy="905608"/>
          </a:xfrm>
        </p:grpSpPr>
        <p:sp>
          <p:nvSpPr>
            <p:cNvPr id="3" name="Oval 2"/>
            <p:cNvSpPr/>
            <p:nvPr/>
          </p:nvSpPr>
          <p:spPr>
            <a:xfrm>
              <a:off x="3886200" y="4469423"/>
              <a:ext cx="984738" cy="9056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9187961" y="4469423"/>
              <a:ext cx="984738" cy="9056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Arrow Connector 8"/>
            <p:cNvCxnSpPr>
              <a:stCxn id="3" idx="6"/>
              <a:endCxn id="7" idx="2"/>
            </p:cNvCxnSpPr>
            <p:nvPr/>
          </p:nvCxnSpPr>
          <p:spPr>
            <a:xfrm>
              <a:off x="4870938" y="4922227"/>
              <a:ext cx="431702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75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Child </a:t>
            </a:r>
            <a:r>
              <a:rPr lang="en-GB" dirty="0"/>
              <a:t>overweight and obesity in Scotland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04" y="2839968"/>
            <a:ext cx="5891979" cy="3372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0559" y="2613483"/>
            <a:ext cx="5815028" cy="373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832" y="2413428"/>
            <a:ext cx="80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Boys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6404" y="2386998"/>
            <a:ext cx="80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Girls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10" y="6169966"/>
            <a:ext cx="667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Growing up in Scotland: overweight and obesity at age 10 (November 2018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https://www.gov.scot/publications/growing-up-scotland-overweight-obesity-age-10/pages/3/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38332" y="3369708"/>
            <a:ext cx="4193930" cy="905608"/>
            <a:chOff x="3943481" y="4357901"/>
            <a:chExt cx="6830660" cy="905608"/>
          </a:xfrm>
        </p:grpSpPr>
        <p:sp>
          <p:nvSpPr>
            <p:cNvPr id="11" name="Oval 10"/>
            <p:cNvSpPr/>
            <p:nvPr/>
          </p:nvSpPr>
          <p:spPr>
            <a:xfrm>
              <a:off x="3943481" y="4357901"/>
              <a:ext cx="1632485" cy="9056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9230922" y="4357901"/>
              <a:ext cx="1543219" cy="9056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>
              <a:stCxn id="11" idx="6"/>
              <a:endCxn id="12" idx="2"/>
            </p:cNvCxnSpPr>
            <p:nvPr/>
          </p:nvCxnSpPr>
          <p:spPr>
            <a:xfrm>
              <a:off x="5575966" y="4810705"/>
              <a:ext cx="365495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205201" y="3208508"/>
            <a:ext cx="4193930" cy="905608"/>
            <a:chOff x="3943481" y="4357901"/>
            <a:chExt cx="6830660" cy="905608"/>
          </a:xfrm>
        </p:grpSpPr>
        <p:sp>
          <p:nvSpPr>
            <p:cNvPr id="18" name="Oval 17"/>
            <p:cNvSpPr/>
            <p:nvPr/>
          </p:nvSpPr>
          <p:spPr>
            <a:xfrm>
              <a:off x="3943481" y="4357901"/>
              <a:ext cx="1632485" cy="9056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9230922" y="4357901"/>
              <a:ext cx="1543219" cy="9056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Arrow Connector 19"/>
            <p:cNvCxnSpPr>
              <a:stCxn id="18" idx="6"/>
              <a:endCxn id="19" idx="2"/>
            </p:cNvCxnSpPr>
            <p:nvPr/>
          </p:nvCxnSpPr>
          <p:spPr>
            <a:xfrm>
              <a:off x="5575966" y="4810705"/>
              <a:ext cx="365495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45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Obesity </a:t>
            </a:r>
            <a:r>
              <a:rPr lang="en-GB" dirty="0" smtClean="0"/>
              <a:t>increases </a:t>
            </a:r>
            <a:r>
              <a:rPr lang="en-GB" dirty="0"/>
              <a:t>in the most deprived </a:t>
            </a:r>
            <a:r>
              <a:rPr lang="en-GB" dirty="0" smtClean="0"/>
              <a:t>areas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207557"/>
              </p:ext>
            </p:extLst>
          </p:nvPr>
        </p:nvGraphicFramePr>
        <p:xfrm>
          <a:off x="882161" y="2460719"/>
          <a:ext cx="5316415" cy="363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751546"/>
              </p:ext>
            </p:extLst>
          </p:nvPr>
        </p:nvGraphicFramePr>
        <p:xfrm>
          <a:off x="6317273" y="2533260"/>
          <a:ext cx="5358911" cy="356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70835" y="6094144"/>
            <a:ext cx="667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Growing up in Scotland: overweight and obesity at age 10 (November 2018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https://www.gov.scot/publications/growing-up-scotland-overweight-obesity-age-10/pages/3/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progression </a:t>
            </a:r>
            <a:r>
              <a:rPr lang="en-GB" smtClean="0"/>
              <a:t>of UK food </a:t>
            </a:r>
            <a:r>
              <a:rPr lang="en-GB" dirty="0" smtClean="0"/>
              <a:t>based models</a:t>
            </a:r>
            <a:endParaRPr lang="en-GB" dirty="0"/>
          </a:p>
        </p:txBody>
      </p:sp>
      <p:pic>
        <p:nvPicPr>
          <p:cNvPr id="1026" name="Picture 2" descr="Image result for the balance of good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14" y="2682214"/>
            <a:ext cx="3805174" cy="29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 balance of good healt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836" y="2682214"/>
            <a:ext cx="4089451" cy="28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104" y="2705057"/>
            <a:ext cx="4106713" cy="2903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19166" y="564356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1267" y="565024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5207" y="5685651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blank Eatwell Guide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2057695"/>
            <a:ext cx="63817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Guide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S:\Shared\BNF Photographs\Eatwell Guide 2016\UPDATED Eatwell guide 2016 FINAL MAR23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935" y="2071942"/>
            <a:ext cx="6783263" cy="45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 does the Eatwell Guide apply to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274" y="2198454"/>
            <a:ext cx="8192395" cy="42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537</Words>
  <Application>Microsoft Office PowerPoint</Application>
  <PresentationFormat>Widescreen</PresentationFormat>
  <Paragraphs>103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Custom Design</vt:lpstr>
      <vt:lpstr>1_Custom Design</vt:lpstr>
      <vt:lpstr>3_Custom Design</vt:lpstr>
      <vt:lpstr>Healthy Eating: bringing the Eatwell Guide to life</vt:lpstr>
      <vt:lpstr>Context</vt:lpstr>
      <vt:lpstr>Primary overweight and obesity in Scotland</vt:lpstr>
      <vt:lpstr>Child overweight and obesity in Scotland</vt:lpstr>
      <vt:lpstr>Obesity increases in the most deprived areas</vt:lpstr>
      <vt:lpstr>The progression of UK food based models</vt:lpstr>
      <vt:lpstr>The blank Eatwell Guide</vt:lpstr>
      <vt:lpstr>The Eatwell Guide </vt:lpstr>
      <vt:lpstr>Who does the Eatwell Guide apply to?</vt:lpstr>
      <vt:lpstr>The Eatwell Guide – main groups</vt:lpstr>
      <vt:lpstr>The Eatwell Guide – main groups</vt:lpstr>
      <vt:lpstr>The Eatwell Guide – main groups</vt:lpstr>
      <vt:lpstr>The Eatwell Guide – main groups</vt:lpstr>
      <vt:lpstr>Foods high in fat, salt and sugars</vt:lpstr>
      <vt:lpstr>Drink 6-8 cups/glasses of fluid a day</vt:lpstr>
      <vt:lpstr>The Eatwell race</vt:lpstr>
      <vt:lpstr>Energy</vt:lpstr>
      <vt:lpstr>Labelling</vt:lpstr>
      <vt:lpstr>What about for children 1-3 years?</vt:lpstr>
      <vt:lpstr>Nutrient line up!</vt:lpstr>
      <vt:lpstr>Further information</vt:lpstr>
      <vt:lpstr>Healthy Eating: bringing the Eatwell Guide to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95</cp:revision>
  <cp:lastPrinted>2019-10-31T08:56:49Z</cp:lastPrinted>
  <dcterms:created xsi:type="dcterms:W3CDTF">2018-10-10T09:22:08Z</dcterms:created>
  <dcterms:modified xsi:type="dcterms:W3CDTF">2019-11-18T09:24:30Z</dcterms:modified>
</cp:coreProperties>
</file>