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  <p:sldMasterId id="2147483738" r:id="rId3"/>
    <p:sldMasterId id="2147483722" r:id="rId4"/>
  </p:sldMasterIdLst>
  <p:notesMasterIdLst>
    <p:notesMasterId r:id="rId29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7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/>
    <p:restoredTop sz="94707"/>
  </p:normalViewPr>
  <p:slideViewPr>
    <p:cSldViewPr snapToGrid="0" snapToObjects="1">
      <p:cViewPr varScale="1">
        <p:scale>
          <a:sx n="109" d="100"/>
          <a:sy n="109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22DF2-0A9C-4CB7-9456-9B101589EF3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61E2E-EE4C-414C-84E1-FC4EA7744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4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93F2-84BF-4895-B078-CA0EA208B8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6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93F2-84BF-4895-B078-CA0EA208B8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3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47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804" y="903446"/>
            <a:ext cx="7678744" cy="56570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250" y="1867438"/>
            <a:ext cx="10963767" cy="409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4294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" y="5481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.org.uk/findyourbalanc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odafactoflife.org.uk/resources/?q=por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factoflife.org.uk/" TargetMode="External"/><Relationship Id="rId2" Type="http://schemas.openxmlformats.org/officeDocument/2006/relationships/hyperlink" Target="http://www.nutrition.org.u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46" y="2705060"/>
            <a:ext cx="1138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Get portion wise!</a:t>
            </a:r>
            <a:endParaRPr lang="en-US" sz="5400" b="1" i="0" dirty="0">
              <a:solidFill>
                <a:schemeClr val="bg1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145" y="4622333"/>
            <a:ext cx="38828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Roy Ballam</a:t>
            </a:r>
            <a:endParaRPr lang="en-US" sz="2400" b="0" i="0" dirty="0">
              <a:solidFill>
                <a:schemeClr val="bg1"/>
              </a:solidFill>
              <a:latin typeface="Arial"/>
              <a:ea typeface="Verdana" charset="0"/>
              <a:cs typeface="Arial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November 2019</a:t>
            </a:r>
            <a:endParaRPr lang="en-US" b="0" i="0" dirty="0">
              <a:solidFill>
                <a:schemeClr val="bg1"/>
              </a:solidFill>
              <a:latin typeface="Arial"/>
              <a:ea typeface="Verdan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2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Retail portion sizes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1" y="1867438"/>
            <a:ext cx="4370560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Review of portion sizes available in the 4 biggest retailers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976" y="1867438"/>
            <a:ext cx="5546341" cy="37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diets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1" y="1867438"/>
            <a:ext cx="5560821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7-day diets</a:t>
            </a:r>
            <a:r>
              <a:rPr lang="en-GB" dirty="0"/>
              <a:t>, different dietary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Meet nutrient and food-based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Aiming to see how portion sizes work in </a:t>
            </a:r>
            <a:r>
              <a:rPr lang="en-US" dirty="0" smtClean="0"/>
              <a:t>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draft frequencies for each food group and reviewed likely calorie intakes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Reviewed variation within the food groups – foods eaten in different amounts and in different ways, e.g. main meals vs snacks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53" y="1867438"/>
            <a:ext cx="4630173" cy="30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254" y="2984343"/>
            <a:ext cx="4342659" cy="289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often for each food group?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0" y="1746252"/>
            <a:ext cx="10963767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Starchy carbohydrates: </a:t>
            </a:r>
            <a:r>
              <a:rPr lang="en-US" b="1" dirty="0" smtClean="0"/>
              <a:t>3-4 portions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Beans, pulses, fish, eggs, meat and other proteins: </a:t>
            </a:r>
            <a:r>
              <a:rPr lang="en-US" b="1" dirty="0" smtClean="0"/>
              <a:t>2-3 portions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Dairy and alternatives: </a:t>
            </a:r>
            <a:r>
              <a:rPr lang="en-US" b="1" dirty="0" smtClean="0"/>
              <a:t>2-3 portions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Fruit and vegetables: </a:t>
            </a:r>
            <a:r>
              <a:rPr lang="en-US" b="1" dirty="0" smtClean="0"/>
              <a:t>5+ portions a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Unsaturated oils and spreads: </a:t>
            </a:r>
            <a:r>
              <a:rPr lang="en-US" b="1" dirty="0" smtClean="0"/>
              <a:t>small amounts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25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portion sizes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0" y="1724219"/>
            <a:ext cx="6750203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on a case-by-case basis – for example:</a:t>
            </a:r>
          </a:p>
          <a:p>
            <a:pPr marL="715963" lvl="1" indent="-3524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Bagels – based on retail average</a:t>
            </a:r>
          </a:p>
          <a:p>
            <a:pPr marL="715963" lvl="1" indent="-3524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Breakfast cereals – based on NDNS data</a:t>
            </a:r>
          </a:p>
          <a:p>
            <a:pPr marL="715963" lvl="1" indent="-3524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Chicken breast – based on NDNS data</a:t>
            </a:r>
          </a:p>
          <a:p>
            <a:pPr marL="715963" lvl="1" indent="-3524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Veggie burgers – range given based on retail data</a:t>
            </a:r>
          </a:p>
          <a:p>
            <a:pPr marL="715963" lvl="1" indent="-35242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Nuts – based on NDNS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24" y="4753270"/>
            <a:ext cx="1605784" cy="1066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262" y="1082425"/>
            <a:ext cx="2313542" cy="2065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376" y="3994971"/>
            <a:ext cx="2704272" cy="1824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804" y="3327397"/>
            <a:ext cx="3048000" cy="2033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693" y="4198843"/>
            <a:ext cx="1570361" cy="15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47" y="829913"/>
            <a:ext cx="5759058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Portion size categories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6247" y="1638475"/>
            <a:ext cx="9954182" cy="40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 variation within food groups – so, portion size categories developed to reflect this.</a:t>
            </a:r>
          </a:p>
          <a:p>
            <a:r>
              <a:rPr lang="en-US" b="1" dirty="0" smtClean="0"/>
              <a:t>Starchy carbohydrates and protein foods: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Less than 200kcal – lighter meals and breakfasts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than 200kcal – mostly for main meals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Snacks – less than 150kcal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Dairy and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Lower fat (low or medium for fat on food labels)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fat (high for fat on food labels)</a:t>
            </a:r>
          </a:p>
          <a:p>
            <a:endParaRPr lang="en-US" dirty="0" smtClean="0"/>
          </a:p>
          <a:p>
            <a:r>
              <a:rPr lang="en-US" dirty="0" smtClean="0"/>
              <a:t>Individuals can choose within these categories depending on their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561" y="1751682"/>
            <a:ext cx="3321615" cy="441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research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Focus groups looking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Views on portion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portion size approached for different 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guidance on portion size could be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portion sizes could be measured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Visual ways to communicate portion size in a healthy diet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0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research outcomes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5766" y="1713774"/>
            <a:ext cx="5265546" cy="3819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Portion size message alone </a:t>
            </a:r>
            <a:r>
              <a:rPr lang="en-US" dirty="0" smtClean="0"/>
              <a:t>often viewed </a:t>
            </a:r>
            <a:r>
              <a:rPr lang="en-US" dirty="0"/>
              <a:t>as restrictive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on ‘a balanced </a:t>
            </a:r>
            <a:r>
              <a:rPr lang="en-US" dirty="0" smtClean="0"/>
              <a:t>diet’ welcomed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Both hands and spoons seen as practical ways to measure portion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Recognising individual variation important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99570" y="3879846"/>
            <a:ext cx="4092430" cy="2124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389" y="1811129"/>
            <a:ext cx="2789472" cy="28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Find your balance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Set of 3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A4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Short booklet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Full portion size list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423" y="3073400"/>
            <a:ext cx="4075298" cy="2889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7545" y="5411435"/>
            <a:ext cx="5086656" cy="565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0" dirty="0" smtClean="0"/>
              <a:t>All available at </a:t>
            </a:r>
            <a:r>
              <a:rPr lang="en-US" sz="1600" b="0" dirty="0" smtClean="0">
                <a:hlinkClick r:id="rId3"/>
              </a:rPr>
              <a:t>www.nutrition.org.uk/findyourbalance</a:t>
            </a:r>
            <a:r>
              <a:rPr lang="en-US" sz="1600" b="0" dirty="0" smtClean="0"/>
              <a:t> </a:t>
            </a:r>
            <a:endParaRPr lang="en-GB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306" y="1853214"/>
            <a:ext cx="2612411" cy="35439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98" y="1700127"/>
            <a:ext cx="7111049" cy="43204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074" y="1026702"/>
            <a:ext cx="9562815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Anchored on balancing the diet as a whole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5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11" y="892492"/>
            <a:ext cx="7446273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 measures for portion sizes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42" y="1458200"/>
            <a:ext cx="54768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3777" y="1630371"/>
            <a:ext cx="4250455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 worry about portion size?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Existing portion size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BNF project on portion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Developing the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Consumer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33" y="1969477"/>
            <a:ext cx="5351841" cy="3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85" y="438015"/>
            <a:ext cx="6508242" cy="5579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108" y="1654639"/>
            <a:ext cx="5823200" cy="43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83" y="1424426"/>
            <a:ext cx="3013074" cy="4300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363" y="1611050"/>
            <a:ext cx="3211869" cy="4312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83" y="858718"/>
            <a:ext cx="5759058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detailed info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428" y="1412747"/>
            <a:ext cx="3045993" cy="430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232" y="3574825"/>
            <a:ext cx="5936873" cy="2408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47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44" y="833497"/>
            <a:ext cx="7416777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Guidance on other food groups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49" y="1542362"/>
            <a:ext cx="3931173" cy="4463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61" y="4652826"/>
            <a:ext cx="1115749" cy="111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275" y="1532500"/>
            <a:ext cx="5618602" cy="1487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152" y="4664963"/>
            <a:ext cx="1775885" cy="1184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55" y="4758405"/>
            <a:ext cx="1355002" cy="903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440" y="3285091"/>
            <a:ext cx="1692501" cy="9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743" y="3590036"/>
            <a:ext cx="2377441" cy="1987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– 6 ideas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084" y="1469154"/>
            <a:ext cx="1998738" cy="192593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1" y="1867438"/>
            <a:ext cx="6851649" cy="40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a diet and compare to the ‘number of portions’ of each food group (spot gaps, suggest changes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Weigh typical portion sizes, e.g. breakfast cereals (look at differences in weight, nutrition implications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the cost of different portion sizes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Portion size and nutrient intake – using front-of-pack and back-of-back labels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Nutritional analysis of recipes/dishes, investigating portion size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Consider food waste and portion size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0486" y="5685782"/>
            <a:ext cx="4546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https://www.foodafactoflife.org.uk/resources/?q=portion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45" y="2762210"/>
            <a:ext cx="43858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i="0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Thanks for listening</a:t>
            </a:r>
            <a:endParaRPr lang="en-US" sz="3600" b="1" i="0" dirty="0">
              <a:solidFill>
                <a:schemeClr val="bg1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145" y="5073183"/>
            <a:ext cx="92530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For further information, go to: </a:t>
            </a:r>
            <a:r>
              <a:rPr lang="en-US" sz="2000" b="0" i="0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  <a:hlinkClick r:id="rId2"/>
              </a:rPr>
              <a:t>www.nutrition.org.uk</a:t>
            </a:r>
            <a:r>
              <a:rPr lang="en-US" sz="2000" b="0" i="0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 and </a:t>
            </a:r>
            <a:r>
              <a:rPr lang="en-US" sz="2000" b="0" i="0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  <a:hlinkClick r:id="rId3"/>
              </a:rPr>
              <a:t>www.foodafactoflife.org.uk</a:t>
            </a:r>
            <a:r>
              <a:rPr lang="en-US" sz="2000" b="0" i="0" dirty="0" smtClean="0">
                <a:solidFill>
                  <a:schemeClr val="bg1"/>
                </a:solidFill>
                <a:latin typeface="Arial"/>
                <a:ea typeface="Verdana" charset="0"/>
                <a:cs typeface="Arial"/>
              </a:rPr>
              <a:t> </a:t>
            </a:r>
            <a:endParaRPr lang="en-US" sz="2000" b="0" i="0" dirty="0">
              <a:solidFill>
                <a:schemeClr val="bg1"/>
              </a:solidFill>
              <a:latin typeface="Arial"/>
              <a:ea typeface="Verdan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5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portion size?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0" y="1867438"/>
            <a:ext cx="5119707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64% UK adults overweight or obese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average, adults overconsume by 200-300kcal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Consistent evidence that larger portions encourage people to eat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Portion size one (of many) important targets in tackling obesity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3" y="2078383"/>
            <a:ext cx="4977651" cy="33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84" y="891119"/>
            <a:ext cx="5759058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Guidance in other countries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16" y="1462422"/>
            <a:ext cx="4800394" cy="2879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647" y="1655968"/>
            <a:ext cx="3305510" cy="4131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6526" y="2696594"/>
            <a:ext cx="3342967" cy="32896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7834" y="2472677"/>
            <a:ext cx="2648583" cy="35136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UK guidance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115" y="1734795"/>
            <a:ext cx="4714385" cy="4095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E</a:t>
            </a:r>
            <a:r>
              <a:rPr lang="en-US" dirty="0" err="1" smtClean="0"/>
              <a:t>atwell</a:t>
            </a:r>
            <a:r>
              <a:rPr lang="en-US" dirty="0" smtClean="0"/>
              <a:t>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80g portion for 5  A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140g portion (cooked weight) for fish (x2/week)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Those eating more than 90g red and processed meat a day advised to cut down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371" y="1867302"/>
            <a:ext cx="5642350" cy="396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BNF project on portion size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9556" y="1654451"/>
            <a:ext cx="5847346" cy="36031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For healthy adults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Provision of practical portion sizes for a range of </a:t>
            </a:r>
            <a:r>
              <a:rPr lang="en-GB" dirty="0" smtClean="0"/>
              <a:t>food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Suggestions for frequency of consumption by food </a:t>
            </a:r>
            <a:r>
              <a:rPr lang="en-GB" dirty="0" smtClean="0"/>
              <a:t>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Aiming to complement the UK Government’s Eatwell Guide</a:t>
            </a:r>
            <a:endParaRPr lang="en-GB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GUIDANCE, </a:t>
            </a:r>
            <a:r>
              <a:rPr lang="en-US" b="1" u="sng" dirty="0"/>
              <a:t>NOT</a:t>
            </a:r>
            <a:r>
              <a:rPr lang="en-US" b="1" dirty="0"/>
              <a:t> RECOMMENDATIONS!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119" y="2089413"/>
            <a:ext cx="4899257" cy="344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Roles and responsibilities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251" y="1867438"/>
            <a:ext cx="5048758" cy="4095481"/>
          </a:xfrm>
        </p:spPr>
        <p:txBody>
          <a:bodyPr>
            <a:normAutofit/>
          </a:bodyPr>
          <a:lstStyle/>
          <a:p>
            <a:r>
              <a:rPr lang="en-GB" b="1" dirty="0"/>
              <a:t>BNF</a:t>
            </a:r>
            <a:r>
              <a:rPr lang="en-GB" dirty="0"/>
              <a:t> – leading on the project – taking final decision on all aspects of the work</a:t>
            </a:r>
          </a:p>
          <a:p>
            <a:endParaRPr lang="en-GB" dirty="0"/>
          </a:p>
          <a:p>
            <a:r>
              <a:rPr lang="en-GB" b="1" dirty="0"/>
              <a:t>Working group </a:t>
            </a:r>
            <a:r>
              <a:rPr lang="en-GB" dirty="0"/>
              <a:t>– funding, comment on approach, provide data where possible</a:t>
            </a:r>
          </a:p>
          <a:p>
            <a:endParaRPr lang="en-GB" dirty="0"/>
          </a:p>
          <a:p>
            <a:r>
              <a:rPr lang="en-GB" b="1" dirty="0"/>
              <a:t>Expert panel </a:t>
            </a:r>
            <a:r>
              <a:rPr lang="en-GB" dirty="0"/>
              <a:t>– advice on methods and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823" y="1937776"/>
            <a:ext cx="5400165" cy="34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Reviewing other guidance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6730" y="1710931"/>
            <a:ext cx="4502216" cy="3613008"/>
          </a:xfrm>
        </p:spPr>
        <p:txBody>
          <a:bodyPr/>
          <a:lstStyle/>
          <a:p>
            <a:r>
              <a:rPr lang="en-US" dirty="0" smtClean="0"/>
              <a:t>Guidance from Australia, Canada, Ireland, Germany and the 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Publications on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Portion sizes and food group frequencies used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2920" y="1710931"/>
            <a:ext cx="3836612" cy="37754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118" y="3441058"/>
            <a:ext cx="3296145" cy="24771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62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8" y="1186300"/>
            <a:ext cx="7627676" cy="565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Portion size in the UK National Diet and Nutrition Survey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3909" y="1931444"/>
            <a:ext cx="5552318" cy="3848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Raw food diary data from sample of approx. 1,200 adults (data from 19-64 year olds)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on portion size for a range of food types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Basic statistics collated to look at average portion sizes and the ranges consumed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44" y="2048966"/>
            <a:ext cx="4544127" cy="34714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31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315</TotalTime>
  <Words>740</Words>
  <Application>Microsoft Office PowerPoint</Application>
  <PresentationFormat>Widescreen</PresentationFormat>
  <Paragraphs>110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Verdana</vt:lpstr>
      <vt:lpstr>Custom Design</vt:lpstr>
      <vt:lpstr>1_Custom Design</vt:lpstr>
      <vt:lpstr>2_Custom Design</vt:lpstr>
      <vt:lpstr>7_Custom Design</vt:lpstr>
      <vt:lpstr>PowerPoint Presentation</vt:lpstr>
      <vt:lpstr>Overview</vt:lpstr>
      <vt:lpstr>Why portion size?</vt:lpstr>
      <vt:lpstr>Guidance in other countries</vt:lpstr>
      <vt:lpstr>Existing UK guidance</vt:lpstr>
      <vt:lpstr>BNF project on portion size</vt:lpstr>
      <vt:lpstr>Roles and responsibilities</vt:lpstr>
      <vt:lpstr>Reviewing other guidance</vt:lpstr>
      <vt:lpstr>Portion size in the UK National Diet and Nutrition Survey  </vt:lpstr>
      <vt:lpstr>Retail portion sizes</vt:lpstr>
      <vt:lpstr>Test diets</vt:lpstr>
      <vt:lpstr>How often for each food group?</vt:lpstr>
      <vt:lpstr>The portion sizes</vt:lpstr>
      <vt:lpstr>Portion size categories</vt:lpstr>
      <vt:lpstr>Consumer research </vt:lpstr>
      <vt:lpstr>Consumer research outcomes</vt:lpstr>
      <vt:lpstr>Find your balance</vt:lpstr>
      <vt:lpstr>Anchored on balancing the diet as a whole</vt:lpstr>
      <vt:lpstr>Hand measures for portion sizes</vt:lpstr>
      <vt:lpstr>PowerPoint Presentation</vt:lpstr>
      <vt:lpstr>More detailed info</vt:lpstr>
      <vt:lpstr>Guidance on other food groups</vt:lpstr>
      <vt:lpstr>Activities – 6 ideas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25</cp:revision>
  <dcterms:created xsi:type="dcterms:W3CDTF">2017-10-26T16:07:58Z</dcterms:created>
  <dcterms:modified xsi:type="dcterms:W3CDTF">2019-11-18T09:23:46Z</dcterms:modified>
</cp:coreProperties>
</file>