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18"/>
  </p:notesMasterIdLst>
  <p:handoutMasterIdLst>
    <p:handoutMasterId r:id="rId19"/>
  </p:handoutMasterIdLst>
  <p:sldIdLst>
    <p:sldId id="313" r:id="rId5"/>
    <p:sldId id="29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14" r:id="rId14"/>
    <p:sldId id="325" r:id="rId15"/>
    <p:sldId id="299" r:id="rId16"/>
    <p:sldId id="261" r:id="rId1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921277-8216-4F63-8DA5-27A3305F1574}">
          <p14:sldIdLst>
            <p14:sldId id="313"/>
            <p14:sldId id="296"/>
            <p14:sldId id="318"/>
            <p14:sldId id="319"/>
            <p14:sldId id="320"/>
            <p14:sldId id="321"/>
            <p14:sldId id="322"/>
            <p14:sldId id="323"/>
            <p14:sldId id="324"/>
            <p14:sldId id="314"/>
            <p14:sldId id="325"/>
            <p14:sldId id="299"/>
          </p14:sldIdLst>
        </p14:section>
        <p14:section name="Untitled Section" id="{F0C0AB8A-F50C-4B6A-9B70-49B73A8D7AE4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D86"/>
    <a:srgbClr val="ED6B17"/>
    <a:srgbClr val="F2E2E9"/>
    <a:srgbClr val="EEAAE4"/>
    <a:srgbClr val="FF6699"/>
    <a:srgbClr val="C283E9"/>
    <a:srgbClr val="F9D4B6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9486" autoAdjust="0"/>
  </p:normalViewPr>
  <p:slideViewPr>
    <p:cSldViewPr snapToGrid="0" snapToObjects="1">
      <p:cViewPr varScale="1">
        <p:scale>
          <a:sx n="103" d="100"/>
          <a:sy n="103" d="100"/>
        </p:scale>
        <p:origin x="9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E2494-9506-4F89-ACA7-B4BA887456C8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169-9998-479F-B6E4-262D68240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414-0080-4612-A931-82BD4729FDA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F957-BDFF-47E8-9214-FEEF451B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1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factoflife.org.uk/training/training-courses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odafactoflife.org.uk/professional-development/teaching-and-learn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foodafactoflife.org.uk/professional-development/ffl-trainin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85" y="3220191"/>
            <a:ext cx="11156553" cy="733096"/>
          </a:xfrm>
        </p:spPr>
        <p:txBody>
          <a:bodyPr/>
          <a:lstStyle/>
          <a:p>
            <a:r>
              <a:rPr lang="en-GB" dirty="0" smtClean="0"/>
              <a:t>Resources and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Frances Meek</a:t>
            </a:r>
            <a:br>
              <a:rPr lang="en-US" sz="1600" dirty="0" smtClean="0"/>
            </a:br>
            <a:r>
              <a:rPr lang="en-US" sz="1600" dirty="0" smtClean="0"/>
              <a:t>British </a:t>
            </a:r>
            <a:r>
              <a:rPr lang="en-US" sz="1600" dirty="0"/>
              <a:t>Nutrition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1169274" y="2197876"/>
            <a:ext cx="7241792" cy="300065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ICT, literacy and numeracy in food and nutrition </a:t>
            </a:r>
            <a:r>
              <a:rPr lang="en-GB" sz="2000" b="1" dirty="0" smtClean="0"/>
              <a:t>lessons </a:t>
            </a:r>
            <a:r>
              <a:rPr lang="en-GB" sz="2000" dirty="0" smtClean="0"/>
              <a:t>- </a:t>
            </a:r>
            <a:r>
              <a:rPr lang="en-GB" sz="2000" dirty="0"/>
              <a:t>Tuesday 3 December </a:t>
            </a:r>
            <a:r>
              <a:rPr lang="en-GB" sz="2000" dirty="0" smtClean="0"/>
              <a:t>2019</a:t>
            </a:r>
            <a:endParaRPr lang="en-US" sz="2000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Functional </a:t>
            </a:r>
            <a:r>
              <a:rPr lang="en-GB" sz="2000" b="1" dirty="0"/>
              <a:t>properties of food </a:t>
            </a:r>
            <a:r>
              <a:rPr lang="en-GB" sz="2000" b="1" dirty="0" smtClean="0"/>
              <a:t>– carbohydrates </a:t>
            </a:r>
            <a:r>
              <a:rPr lang="en-GB" sz="2000" dirty="0" smtClean="0"/>
              <a:t>- </a:t>
            </a:r>
            <a:r>
              <a:rPr lang="en-GB" sz="2000" dirty="0"/>
              <a:t>Thursday 16 January 2020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715" y="1673058"/>
            <a:ext cx="2785032" cy="1722072"/>
          </a:xfrm>
          <a:prstGeom prst="rect">
            <a:avLst/>
          </a:prstGeom>
        </p:spPr>
      </p:pic>
      <p:sp>
        <p:nvSpPr>
          <p:cNvPr id="12" name="Subtitle 57"/>
          <p:cNvSpPr txBox="1">
            <a:spLocks/>
          </p:cNvSpPr>
          <p:nvPr/>
        </p:nvSpPr>
        <p:spPr>
          <a:xfrm>
            <a:off x="1174053" y="3879031"/>
            <a:ext cx="7413839" cy="82713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sz="2000" dirty="0" smtClean="0"/>
              <a:t>For more details and to book, go to: </a:t>
            </a:r>
            <a:r>
              <a:rPr lang="en-GB" sz="2000" b="1" dirty="0" smtClean="0">
                <a:solidFill>
                  <a:srgbClr val="C33D86"/>
                </a:solidFill>
                <a:hlinkClick r:id="rId3"/>
              </a:rPr>
              <a:t>www.foodafactoflife.org.uk </a:t>
            </a:r>
            <a:r>
              <a:rPr lang="en-GB" sz="2000" b="1" dirty="0" smtClean="0">
                <a:solidFill>
                  <a:srgbClr val="C33D86"/>
                </a:solidFill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87892" y="5190067"/>
            <a:ext cx="3374855" cy="923330"/>
          </a:xfrm>
          <a:prstGeom prst="rect">
            <a:avLst/>
          </a:prstGeom>
          <a:noFill/>
          <a:ln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Webinar recordings available online: </a:t>
            </a:r>
          </a:p>
          <a:p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www.foodafactoflife.org.uk</a:t>
            </a: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FFL training - webinars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69274" y="4836124"/>
            <a:ext cx="7111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FFL training has real impact!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 –event evaluation shows that 71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teachers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used the training received with other colleagues at school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plan to)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a result of attending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of our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webinars.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FFL training – online courses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83798"/>
            <a:ext cx="7873124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Functional properties of food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Spoilage, hygiene and safety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Sensory science – coming soon!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Characteristics of good practice in teaching food and nutrition education (secondary)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Food teaching in primary schools (Scotland), Gaelic version coming soon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Free access to these courses for a limited number of teachers – register now to secure your place! </a:t>
            </a:r>
            <a:r>
              <a:rPr lang="en-GB" sz="2000" dirty="0" smtClean="0">
                <a:hlinkClick r:id="rId2"/>
              </a:rPr>
              <a:t>www.foodafactoflife.org.uk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165" y="1906518"/>
            <a:ext cx="3552458" cy="33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94" y="1651451"/>
            <a:ext cx="2276343" cy="3253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97" y="1668650"/>
            <a:ext cx="2285177" cy="3235845"/>
          </a:xfrm>
          <a:prstGeom prst="rect">
            <a:avLst/>
          </a:prstGeom>
        </p:spPr>
      </p:pic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1135925" y="2283798"/>
            <a:ext cx="555364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8 – 14 June 2020</a:t>
            </a:r>
            <a:endParaRPr lang="en-US" sz="2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Free </a:t>
            </a:r>
            <a:r>
              <a:rPr lang="en-US" sz="2000" dirty="0"/>
              <a:t>downloadable </a:t>
            </a:r>
            <a:r>
              <a:rPr lang="en-US" sz="2000" dirty="0" smtClean="0"/>
              <a:t>resources and printed posters to support your week.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Challenges every day – including the weekend!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Ideal to support HWB in your school!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Register </a:t>
            </a:r>
            <a:r>
              <a:rPr lang="en-US" sz="2000" dirty="0"/>
              <a:t>at: </a:t>
            </a:r>
            <a:r>
              <a:rPr lang="en-US" sz="2000" b="1" dirty="0">
                <a:solidFill>
                  <a:srgbClr val="C33D86"/>
                </a:solidFill>
              </a:rPr>
              <a:t>www.foodafactoflife.org.uk</a:t>
            </a:r>
            <a:endParaRPr lang="en-GB" sz="2000" b="1" dirty="0">
              <a:solidFill>
                <a:srgbClr val="C33D8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BNF Healthy Eating Week </a:t>
            </a:r>
            <a:r>
              <a:rPr lang="en-GB" dirty="0" smtClean="0"/>
              <a:t>2020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02" y="2691008"/>
            <a:ext cx="2964172" cy="2088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123" y="3376182"/>
            <a:ext cx="2969075" cy="210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184" y="4072212"/>
            <a:ext cx="2957766" cy="2008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66015" y="4667328"/>
            <a:ext cx="1354113" cy="1896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974" y="4904495"/>
            <a:ext cx="1484464" cy="1602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638" y="4864198"/>
            <a:ext cx="1445599" cy="16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19" y="513332"/>
            <a:ext cx="9144000" cy="635491"/>
          </a:xfrm>
        </p:spPr>
        <p:txBody>
          <a:bodyPr/>
          <a:lstStyle/>
          <a:p>
            <a:r>
              <a:rPr lang="en-US" sz="3400" dirty="0" smtClean="0"/>
              <a:t>Resources and training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22" y="1572161"/>
            <a:ext cx="9720000" cy="720000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can </a:t>
            </a:r>
            <a:r>
              <a:rPr lang="en-GB" dirty="0" smtClean="0"/>
              <a:t>we </a:t>
            </a:r>
            <a:r>
              <a:rPr lang="en-GB" dirty="0"/>
              <a:t>help?</a:t>
            </a:r>
          </a:p>
        </p:txBody>
      </p:sp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740135" y="2302523"/>
            <a:ext cx="4746265" cy="3600000"/>
          </a:xfrm>
        </p:spPr>
        <p:txBody>
          <a:bodyPr/>
          <a:lstStyle/>
          <a:p>
            <a:r>
              <a:rPr lang="en-US" sz="2000" i="1" dirty="0"/>
              <a:t>Food – fact of life </a:t>
            </a:r>
            <a:r>
              <a:rPr lang="en-US" sz="2000" dirty="0" smtClean="0"/>
              <a:t>website.</a:t>
            </a:r>
            <a:endParaRPr lang="en-US" sz="2000" dirty="0"/>
          </a:p>
          <a:p>
            <a:r>
              <a:rPr lang="en-US" sz="2000" dirty="0"/>
              <a:t>Resources for 3 – 16 </a:t>
            </a:r>
            <a:r>
              <a:rPr lang="en-US" sz="2000" dirty="0" smtClean="0"/>
              <a:t>years.</a:t>
            </a:r>
            <a:endParaRPr lang="en-US" sz="2000" dirty="0"/>
          </a:p>
          <a:p>
            <a:r>
              <a:rPr lang="en-US" sz="2000" dirty="0"/>
              <a:t>Progressive </a:t>
            </a:r>
            <a:r>
              <a:rPr lang="en-US" sz="2000" dirty="0" smtClean="0"/>
              <a:t>approach. </a:t>
            </a:r>
            <a:endParaRPr lang="en-US" sz="2000" dirty="0"/>
          </a:p>
          <a:p>
            <a:r>
              <a:rPr lang="en-US" sz="2000" dirty="0"/>
              <a:t>Supporting teaching about healthy eating, cooking, where food comes </a:t>
            </a:r>
            <a:r>
              <a:rPr lang="en-US" sz="2000" dirty="0" smtClean="0"/>
              <a:t>from.</a:t>
            </a:r>
            <a:endParaRPr lang="en-US" sz="2000" dirty="0"/>
          </a:p>
          <a:p>
            <a:r>
              <a:rPr lang="en-US" sz="2000" dirty="0"/>
              <a:t>Curriculum </a:t>
            </a:r>
            <a:r>
              <a:rPr lang="en-US" sz="2000" dirty="0" smtClean="0"/>
              <a:t>compliant.</a:t>
            </a:r>
          </a:p>
          <a:p>
            <a:r>
              <a:rPr lang="en-US" sz="2000" dirty="0" smtClean="0"/>
              <a:t>Personal and professional development (PPD) for teachers.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solidFill>
                <a:srgbClr val="C33D86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33D86"/>
                </a:solidFill>
                <a:hlinkClick r:id="rId2"/>
              </a:rPr>
              <a:t>www.foodafactoflife.org.uk</a:t>
            </a:r>
            <a:r>
              <a:rPr lang="en-US" sz="2800" b="1" dirty="0" smtClean="0">
                <a:solidFill>
                  <a:srgbClr val="C33D86"/>
                </a:solidFill>
              </a:rPr>
              <a:t> </a:t>
            </a:r>
            <a:endParaRPr lang="en-US" sz="2800" b="1" dirty="0">
              <a:solidFill>
                <a:srgbClr val="C33D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639" y="2812893"/>
            <a:ext cx="2835965" cy="2126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557" y="1056640"/>
            <a:ext cx="1835544" cy="54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i="1" dirty="0" smtClean="0"/>
              <a:t>Food – a fact of life </a:t>
            </a:r>
            <a:r>
              <a:rPr lang="en-US" dirty="0" smtClean="0"/>
              <a:t>website!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33081" cy="3600000"/>
          </a:xfrm>
        </p:spPr>
        <p:txBody>
          <a:bodyPr/>
          <a:lstStyle/>
          <a:p>
            <a:r>
              <a:rPr lang="en-US" sz="2000" dirty="0" smtClean="0"/>
              <a:t>All resources for teaching pupils aged 3-16 reviewed and updated.</a:t>
            </a:r>
          </a:p>
          <a:p>
            <a:r>
              <a:rPr lang="en-US" sz="2000" dirty="0" smtClean="0"/>
              <a:t>New resources created.</a:t>
            </a:r>
          </a:p>
          <a:p>
            <a:r>
              <a:rPr lang="en-US" sz="2000" dirty="0" smtClean="0"/>
              <a:t>Resources from Grain Chain, Meat and Education and Cook your own potatoes reviewed and updated.</a:t>
            </a:r>
          </a:p>
          <a:p>
            <a:r>
              <a:rPr lang="en-US" sz="2000" dirty="0" smtClean="0"/>
              <a:t>Areas of key learning identified and activities developed for each area with supporting resources (11-14 years).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00171" y="5533502"/>
            <a:ext cx="369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www.foodafactoflife.org.uk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79" y="2571092"/>
            <a:ext cx="5133128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Areas of key learning – Healthy eating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1037" cy="3600000"/>
          </a:xfrm>
        </p:spPr>
        <p:txBody>
          <a:bodyPr/>
          <a:lstStyle/>
          <a:p>
            <a:r>
              <a:rPr lang="en-US" sz="2000" dirty="0" smtClean="0"/>
              <a:t>Eat well</a:t>
            </a:r>
          </a:p>
          <a:p>
            <a:r>
              <a:rPr lang="en-US" sz="2000" dirty="0" smtClean="0"/>
              <a:t>Energy and nutrients</a:t>
            </a:r>
          </a:p>
          <a:p>
            <a:r>
              <a:rPr lang="en-US" sz="2000" dirty="0" smtClean="0"/>
              <a:t>Diet and health</a:t>
            </a:r>
          </a:p>
          <a:p>
            <a:r>
              <a:rPr lang="en-US" sz="2000" dirty="0" smtClean="0"/>
              <a:t>Nutrition labels</a:t>
            </a:r>
          </a:p>
          <a:p>
            <a:r>
              <a:rPr lang="en-US" sz="2000" dirty="0" smtClean="0"/>
              <a:t>Digestion</a:t>
            </a:r>
          </a:p>
          <a:p>
            <a:r>
              <a:rPr lang="en-US" sz="2000" dirty="0" smtClean="0"/>
              <a:t>Activity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067" y="1923798"/>
            <a:ext cx="2579021" cy="3769339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980" y="2054025"/>
            <a:ext cx="2784701" cy="3966748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315" y="2154128"/>
            <a:ext cx="2784476" cy="403749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704" y="2369100"/>
            <a:ext cx="2839411" cy="4046892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548" y="2437468"/>
            <a:ext cx="2880142" cy="4154341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349" y="4108174"/>
            <a:ext cx="4573557" cy="2552003"/>
          </a:xfrm>
          <a:prstGeom prst="rect">
            <a:avLst/>
          </a:prstGeom>
          <a:ln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18718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Areas of key learning – Cooking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59176" cy="3600000"/>
          </a:xfrm>
        </p:spPr>
        <p:txBody>
          <a:bodyPr/>
          <a:lstStyle/>
          <a:p>
            <a:r>
              <a:rPr lang="en-US" sz="2000" dirty="0" smtClean="0"/>
              <a:t>Planning what to cook</a:t>
            </a:r>
          </a:p>
          <a:p>
            <a:r>
              <a:rPr lang="en-US" sz="2000" dirty="0" smtClean="0"/>
              <a:t>Ingredients</a:t>
            </a:r>
          </a:p>
          <a:p>
            <a:r>
              <a:rPr lang="en-US" sz="2000" dirty="0" smtClean="0"/>
              <a:t>Cooking for health</a:t>
            </a:r>
          </a:p>
          <a:p>
            <a:r>
              <a:rPr lang="en-US" sz="2000" dirty="0" smtClean="0"/>
              <a:t>Hygiene and safety</a:t>
            </a:r>
          </a:p>
          <a:p>
            <a:r>
              <a:rPr lang="en-US" sz="2000" dirty="0" smtClean="0"/>
              <a:t>Cooking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662" y="2123979"/>
            <a:ext cx="4676545" cy="2630556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223" y="2309886"/>
            <a:ext cx="5050253" cy="2844822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184" y="2538223"/>
            <a:ext cx="5371892" cy="3029223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857" y="2780257"/>
            <a:ext cx="5428940" cy="3015525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471" y="3088317"/>
            <a:ext cx="5526187" cy="306167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366" y="3357539"/>
            <a:ext cx="5332519" cy="2981007"/>
          </a:xfrm>
          <a:prstGeom prst="rect">
            <a:avLst/>
          </a:prstGeom>
          <a:ln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28301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8245182" cy="720000"/>
          </a:xfrm>
        </p:spPr>
        <p:txBody>
          <a:bodyPr/>
          <a:lstStyle/>
          <a:p>
            <a:r>
              <a:rPr lang="en-US" dirty="0" smtClean="0"/>
              <a:t>Areas of key learning – Where food comes from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875892"/>
            <a:ext cx="6159176" cy="3600000"/>
          </a:xfrm>
        </p:spPr>
        <p:txBody>
          <a:bodyPr/>
          <a:lstStyle/>
          <a:p>
            <a:r>
              <a:rPr lang="en-US" sz="2000" dirty="0" smtClean="0"/>
              <a:t>Food origins</a:t>
            </a:r>
          </a:p>
          <a:p>
            <a:r>
              <a:rPr lang="en-US" sz="2000" dirty="0" smtClean="0"/>
              <a:t>Farming and processing</a:t>
            </a:r>
          </a:p>
          <a:p>
            <a:r>
              <a:rPr lang="en-US" sz="2000" dirty="0" smtClean="0"/>
              <a:t>Food availability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Plus videos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594" y="2145903"/>
            <a:ext cx="6216016" cy="343442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427" y="2329699"/>
            <a:ext cx="6162836" cy="3408463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499" y="2526345"/>
            <a:ext cx="6185038" cy="3442161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814" y="2710619"/>
            <a:ext cx="6132071" cy="3430108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098" y="2953266"/>
            <a:ext cx="5978386" cy="3324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2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Areas of key learning – Commodities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875892"/>
            <a:ext cx="6159176" cy="3600000"/>
          </a:xfrm>
        </p:spPr>
        <p:txBody>
          <a:bodyPr/>
          <a:lstStyle/>
          <a:p>
            <a:r>
              <a:rPr lang="en-US" sz="2000" dirty="0" smtClean="0"/>
              <a:t>Cereals</a:t>
            </a:r>
          </a:p>
          <a:p>
            <a:r>
              <a:rPr lang="en-US" sz="2000" dirty="0" smtClean="0"/>
              <a:t>Dairy</a:t>
            </a:r>
          </a:p>
          <a:p>
            <a:r>
              <a:rPr lang="en-US" sz="2000" dirty="0" smtClean="0"/>
              <a:t>Meat</a:t>
            </a:r>
          </a:p>
          <a:p>
            <a:r>
              <a:rPr lang="en-US" sz="2000" dirty="0" smtClean="0"/>
              <a:t>Potatoes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More to come!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921" y="2283798"/>
            <a:ext cx="6294783" cy="353503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591" y="2588637"/>
            <a:ext cx="6455879" cy="3599713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210" y="2807442"/>
            <a:ext cx="6222724" cy="3524679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35" y="3170449"/>
            <a:ext cx="5954829" cy="3322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1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14-16 years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65" y="1657436"/>
            <a:ext cx="3666400" cy="48431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556" y="2278994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Areas</a:t>
            </a:r>
          </a:p>
          <a:p>
            <a:r>
              <a:rPr lang="en-US" sz="2000" dirty="0" smtClean="0"/>
              <a:t>Healthy eating</a:t>
            </a:r>
          </a:p>
          <a:p>
            <a:r>
              <a:rPr lang="en-US" sz="2000" dirty="0" smtClean="0"/>
              <a:t>Cooking</a:t>
            </a:r>
          </a:p>
          <a:p>
            <a:r>
              <a:rPr lang="en-US" sz="2000" dirty="0" smtClean="0"/>
              <a:t>Food science and sensory science</a:t>
            </a:r>
          </a:p>
          <a:p>
            <a:r>
              <a:rPr lang="en-US" sz="2000" dirty="0" smtClean="0"/>
              <a:t>Consumer awareness</a:t>
            </a:r>
          </a:p>
          <a:p>
            <a:r>
              <a:rPr lang="en-US" sz="2000" dirty="0" smtClean="0"/>
              <a:t>Where food comes from</a:t>
            </a:r>
          </a:p>
          <a:p>
            <a:r>
              <a:rPr lang="en-US" sz="2000" dirty="0"/>
              <a:t>Food commodities</a:t>
            </a:r>
          </a:p>
          <a:p>
            <a:r>
              <a:rPr lang="en-US" sz="2000" dirty="0" smtClean="0"/>
              <a:t>Activity packs (Food route and BNF HEW)</a:t>
            </a:r>
          </a:p>
          <a:p>
            <a:r>
              <a:rPr lang="en-US" sz="2000" dirty="0" smtClean="0"/>
              <a:t>Quizzes</a:t>
            </a:r>
          </a:p>
          <a:p>
            <a:r>
              <a:rPr lang="en-US" sz="2000" dirty="0" smtClean="0"/>
              <a:t>Nutritional analysis for schools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9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and professional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14884" cy="36000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 smtClean="0"/>
              <a:t>New area on the FFL website</a:t>
            </a:r>
          </a:p>
          <a:p>
            <a:pPr marL="0" lvl="0" indent="0">
              <a:buNone/>
            </a:pPr>
            <a:r>
              <a:rPr lang="en-US" sz="2000" b="1" dirty="0" smtClean="0"/>
              <a:t>FFL </a:t>
            </a:r>
            <a:r>
              <a:rPr lang="en-US" sz="2000" b="1" dirty="0"/>
              <a:t>Training</a:t>
            </a:r>
            <a:r>
              <a:rPr lang="en-US" sz="2000" dirty="0"/>
              <a:t> – book a range of training delivered via webinars, online courses, practical workshops and </a:t>
            </a:r>
            <a:r>
              <a:rPr lang="en-US" sz="2000" dirty="0" smtClean="0"/>
              <a:t>conferences.</a:t>
            </a:r>
            <a:endParaRPr lang="en-GB" sz="2000" dirty="0"/>
          </a:p>
          <a:p>
            <a:pPr marL="0" lvl="0" indent="0">
              <a:buNone/>
            </a:pPr>
            <a:r>
              <a:rPr lang="en-US" sz="2000" b="1" dirty="0" smtClean="0"/>
              <a:t>Personal </a:t>
            </a:r>
            <a:r>
              <a:rPr lang="en-US" sz="2000" b="1" dirty="0"/>
              <a:t>and professional development toolkit</a:t>
            </a:r>
            <a:r>
              <a:rPr lang="en-US" sz="2000" dirty="0"/>
              <a:t> – support for planning, implementing and monitoring your own professional development.</a:t>
            </a:r>
            <a:endParaRPr lang="en-GB" sz="2000" dirty="0"/>
          </a:p>
          <a:p>
            <a:pPr marL="0" lvl="0" indent="0">
              <a:buNone/>
            </a:pPr>
            <a:r>
              <a:rPr lang="en-US" sz="2000" b="1" dirty="0"/>
              <a:t>Teaching and learning</a:t>
            </a:r>
            <a:r>
              <a:rPr lang="en-US" sz="2000" dirty="0"/>
              <a:t> – advice and support around planning, managing and teaching food, as well as the knowledge and skills required.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331" y="2283798"/>
            <a:ext cx="4224007" cy="37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494</Words>
  <Application>Microsoft Office PowerPoint</Application>
  <PresentationFormat>Widescreen</PresentationFormat>
  <Paragraphs>99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1_Custom Design</vt:lpstr>
      <vt:lpstr>3_Custom Design</vt:lpstr>
      <vt:lpstr>Resources and training  Frances Meek British Nutrition Foundation</vt:lpstr>
      <vt:lpstr>How can we help?</vt:lpstr>
      <vt:lpstr>New Food – a fact of life website!</vt:lpstr>
      <vt:lpstr>Areas of key learning – Healthy eating</vt:lpstr>
      <vt:lpstr>Areas of key learning – Cooking</vt:lpstr>
      <vt:lpstr>Areas of key learning – Where food comes from</vt:lpstr>
      <vt:lpstr>Areas of key learning – Commodities</vt:lpstr>
      <vt:lpstr>14-16 years</vt:lpstr>
      <vt:lpstr>Personal and professional development</vt:lpstr>
      <vt:lpstr>FFL training - webinars</vt:lpstr>
      <vt:lpstr>FFL training – online courses</vt:lpstr>
      <vt:lpstr>BNF Healthy Eating Week 2020</vt:lpstr>
      <vt:lpstr>Resources and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221</cp:revision>
  <cp:lastPrinted>2019-01-29T14:37:27Z</cp:lastPrinted>
  <dcterms:created xsi:type="dcterms:W3CDTF">2018-10-10T09:22:08Z</dcterms:created>
  <dcterms:modified xsi:type="dcterms:W3CDTF">2019-11-18T09:24:09Z</dcterms:modified>
</cp:coreProperties>
</file>