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1" r:id="rId2"/>
    <p:sldId id="307" r:id="rId3"/>
    <p:sldId id="308" r:id="rId4"/>
    <p:sldId id="309" r:id="rId5"/>
    <p:sldId id="264" r:id="rId6"/>
    <p:sldId id="265" r:id="rId7"/>
    <p:sldId id="266" r:id="rId8"/>
    <p:sldId id="276" r:id="rId9"/>
    <p:sldId id="267" r:id="rId10"/>
    <p:sldId id="277" r:id="rId11"/>
    <p:sldId id="305" r:id="rId12"/>
    <p:sldId id="304" r:id="rId13"/>
    <p:sldId id="279" r:id="rId14"/>
    <p:sldId id="302" r:id="rId15"/>
    <p:sldId id="281" r:id="rId16"/>
    <p:sldId id="280" r:id="rId17"/>
    <p:sldId id="310" r:id="rId18"/>
    <p:sldId id="284" r:id="rId19"/>
    <p:sldId id="285" r:id="rId20"/>
    <p:sldId id="286" r:id="rId21"/>
    <p:sldId id="287" r:id="rId22"/>
    <p:sldId id="288" r:id="rId23"/>
    <p:sldId id="292" r:id="rId24"/>
    <p:sldId id="269" r:id="rId25"/>
    <p:sldId id="293" r:id="rId26"/>
    <p:sldId id="271" r:id="rId27"/>
    <p:sldId id="294" r:id="rId28"/>
    <p:sldId id="313" r:id="rId29"/>
    <p:sldId id="297" r:id="rId30"/>
    <p:sldId id="298" r:id="rId31"/>
    <p:sldId id="300" r:id="rId32"/>
    <p:sldId id="301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1471" autoAdjust="0"/>
  </p:normalViewPr>
  <p:slideViewPr>
    <p:cSldViewPr snapToGrid="0" snapToObjects="1">
      <p:cViewPr varScale="1">
        <p:scale>
          <a:sx n="77" d="100"/>
          <a:sy n="77" d="100"/>
        </p:scale>
        <p:origin x="157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F6883-C3EA-4691-AEE0-4CFD97F11AA3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42055-0172-4D6A-B741-B3502265F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7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995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0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11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279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341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149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34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88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37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4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7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8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12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58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4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2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42055-0172-4D6A-B741-B3502265F46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16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_branding_powerpoint_slides_v4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33DE18-E72A-224B-AE12-5F357CBF1C1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14E59D-CA00-E348-8C17-DA7BD766E3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OC192 - powerpoint - V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57" y="-3673"/>
            <a:ext cx="9246057" cy="6861673"/>
          </a:xfrm>
          <a:prstGeom prst="rect">
            <a:avLst/>
          </a:prstGeom>
        </p:spPr>
      </p:pic>
      <p:pic>
        <p:nvPicPr>
          <p:cNvPr id="8" name="Picture 7" descr="SQA_branding_powerpoint_slides_v6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57" y="0"/>
            <a:ext cx="9246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2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C192 - powerpoint - V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6" y="0"/>
            <a:ext cx="9283583" cy="6883350"/>
          </a:xfrm>
          <a:prstGeom prst="rect">
            <a:avLst/>
          </a:prstGeom>
        </p:spPr>
      </p:pic>
      <p:pic>
        <p:nvPicPr>
          <p:cNvPr id="3" name="Picture 2" descr="SQA_branding_powerpoint_slides_v4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6" y="0"/>
            <a:ext cx="9280076" cy="6858000"/>
          </a:xfrm>
          <a:prstGeom prst="rect">
            <a:avLst/>
          </a:prstGeom>
        </p:spPr>
      </p:pic>
      <p:pic>
        <p:nvPicPr>
          <p:cNvPr id="4" name="Picture 3" descr="SQA_powerpoint_top_left_curv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6" y="0"/>
            <a:ext cx="56380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0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QA_branding_powerpoint_slides_v4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39" y="0"/>
            <a:ext cx="9205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3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QA_branding_powerpoint_slides_v4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QA_branding_powerpoint_slides_v5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0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8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4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a.org.uk/sqa/4845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erstandingstandards.org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erstandingstandards.org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cid:639539CC-F144-4E34-9BCF-263401D92D3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cid:7dcd3b67-3e7c-42fa-8013-2ed89d7add21@eurprd07.prod.outlook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a.org.uk/sqa/45625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ailer.sqa.org.uk/Subscribe/Step1" TargetMode="External"/><Relationship Id="rId4" Type="http://schemas.openxmlformats.org/officeDocument/2006/relationships/hyperlink" Target="http://blogs.sqa.org.uk/hospitalityfoodanddrink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a.de.freitas@sqa.org.u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graeme.findlay@sqa.org.uk" TargetMode="External"/><Relationship Id="rId4" Type="http://schemas.openxmlformats.org/officeDocument/2006/relationships/hyperlink" Target="mailto:suzanne.train@sqa.org.uk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101" y="4689489"/>
            <a:ext cx="7222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kern="0" dirty="0" smtClean="0">
                <a:solidFill>
                  <a:srgbClr val="FFFFFF"/>
                </a:solidFill>
              </a:rPr>
              <a:t>SQA update</a:t>
            </a:r>
          </a:p>
          <a:p>
            <a:r>
              <a:rPr lang="en-GB" sz="4000" b="1" kern="0" dirty="0" smtClean="0">
                <a:solidFill>
                  <a:srgbClr val="FFFFFF"/>
                </a:solidFill>
              </a:rPr>
              <a:t>November 2019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1675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GB" dirty="0" smtClean="0">
                <a:latin typeface="+mn-lt"/>
              </a:rPr>
              <a:t>BNF Drummond </a:t>
            </a:r>
            <a:r>
              <a:rPr lang="en-GB" dirty="0">
                <a:latin typeface="+mn-lt"/>
              </a:rPr>
              <a:t>Education </a:t>
            </a:r>
            <a:r>
              <a:rPr lang="en-GB" dirty="0" smtClean="0">
                <a:latin typeface="+mn-lt"/>
              </a:rPr>
              <a:t>Awards</a:t>
            </a:r>
            <a:endParaRPr lang="en-GB" dirty="0"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340768"/>
            <a:ext cx="7777162" cy="33843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sz="3200" u="sng" dirty="0"/>
              <a:t>National 5 Health and Food Technology</a:t>
            </a:r>
          </a:p>
          <a:p>
            <a:pPr marL="0" indent="0">
              <a:buNone/>
              <a:defRPr/>
            </a:pPr>
            <a:r>
              <a:rPr lang="en-GB" sz="3200" dirty="0"/>
              <a:t>   </a:t>
            </a:r>
            <a:r>
              <a:rPr lang="en-GB" sz="3200" dirty="0" smtClean="0"/>
              <a:t>	</a:t>
            </a:r>
            <a:r>
              <a:rPr lang="en-GB" sz="3200" b="1" dirty="0" smtClean="0"/>
              <a:t>Amy </a:t>
            </a:r>
            <a:r>
              <a:rPr lang="en-GB" sz="3200" b="1" dirty="0"/>
              <a:t>Petrie, </a:t>
            </a:r>
            <a:r>
              <a:rPr lang="en-GB" sz="3200" b="1" dirty="0" err="1"/>
              <a:t>Ellon</a:t>
            </a:r>
            <a:r>
              <a:rPr lang="en-GB" sz="3200" b="1" dirty="0"/>
              <a:t> Academy</a:t>
            </a:r>
          </a:p>
          <a:p>
            <a:pPr marL="0" indent="0">
              <a:buNone/>
              <a:defRPr/>
            </a:pPr>
            <a:endParaRPr lang="en-GB" sz="3200" dirty="0"/>
          </a:p>
          <a:p>
            <a:pPr>
              <a:defRPr/>
            </a:pPr>
            <a:r>
              <a:rPr lang="en-GB" sz="3200" u="sng" dirty="0"/>
              <a:t>Advanced Higher Health and Food Technology</a:t>
            </a:r>
          </a:p>
          <a:p>
            <a:pPr marL="0" indent="0">
              <a:buNone/>
              <a:defRPr/>
            </a:pPr>
            <a:r>
              <a:rPr lang="en-GB" sz="3200" dirty="0"/>
              <a:t>   </a:t>
            </a:r>
            <a:r>
              <a:rPr lang="en-GB" sz="3200" dirty="0" smtClean="0"/>
              <a:t>	</a:t>
            </a:r>
            <a:r>
              <a:rPr lang="en-GB" sz="3200" b="1" dirty="0" smtClean="0"/>
              <a:t>Jenna </a:t>
            </a:r>
            <a:r>
              <a:rPr lang="en-GB" sz="3200" b="1" dirty="0" err="1"/>
              <a:t>Mowat</a:t>
            </a:r>
            <a:r>
              <a:rPr lang="en-GB" sz="3200" b="1" dirty="0"/>
              <a:t>, Brae High School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952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latin typeface="+mn-lt"/>
              </a:rPr>
              <a:t>Revised </a:t>
            </a:r>
            <a:r>
              <a:rPr lang="en-GB" kern="0" dirty="0">
                <a:latin typeface="+mn-lt"/>
              </a:rPr>
              <a:t>N</a:t>
            </a:r>
            <a:r>
              <a:rPr lang="en-GB" kern="0" dirty="0" smtClean="0">
                <a:latin typeface="+mn-lt"/>
              </a:rPr>
              <a:t>ational </a:t>
            </a:r>
            <a:r>
              <a:rPr lang="en-GB" kern="0" dirty="0">
                <a:latin typeface="+mn-lt"/>
              </a:rPr>
              <a:t>Q</a:t>
            </a:r>
            <a:r>
              <a:rPr lang="en-GB" kern="0" dirty="0" smtClean="0">
                <a:latin typeface="+mn-lt"/>
              </a:rPr>
              <a:t>ualifications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" y="1340768"/>
            <a:ext cx="82988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</a:rPr>
              <a:t>	</a:t>
            </a:r>
            <a:endParaRPr lang="en-GB" altLang="en-US" sz="2800" dirty="0">
              <a:solidFill>
                <a:schemeClr val="bg1"/>
              </a:solidFill>
            </a:endParaRPr>
          </a:p>
          <a:p>
            <a:endParaRPr lang="en-GB" altLang="en-US" sz="2800" dirty="0" smtClean="0">
              <a:solidFill>
                <a:schemeClr val="bg1"/>
              </a:solidFill>
            </a:endParaRPr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51265" y="1582341"/>
            <a:ext cx="8587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</a:rPr>
              <a:t>			          </a:t>
            </a:r>
            <a:r>
              <a:rPr lang="en-GB" altLang="en-US" sz="2400" dirty="0" smtClean="0">
                <a:solidFill>
                  <a:schemeClr val="bg1"/>
                </a:solidFill>
              </a:rPr>
              <a:t>		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426" y="1582341"/>
            <a:ext cx="86745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b="1" u="sng" dirty="0">
                <a:solidFill>
                  <a:schemeClr val="bg1"/>
                </a:solidFill>
              </a:rPr>
              <a:t>Advanced Higher Health and Food Technology </a:t>
            </a:r>
          </a:p>
          <a:p>
            <a:pPr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The course will be assessed by a Question Paper and an Assignment.</a:t>
            </a:r>
          </a:p>
          <a:p>
            <a:pPr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Question Paper will be worth 50% of the total mark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Assignment will be worth 50% of the total mark</a:t>
            </a:r>
          </a:p>
          <a:p>
            <a:pPr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All course materials are now available on the website at</a:t>
            </a:r>
          </a:p>
          <a:p>
            <a:pPr>
              <a:defRPr/>
            </a:pPr>
            <a:r>
              <a:rPr lang="en-GB" altLang="en-US" sz="2400" dirty="0">
                <a:solidFill>
                  <a:srgbClr val="FF0000"/>
                </a:solidFill>
                <a:hlinkClick r:id="rId3"/>
              </a:rPr>
              <a:t>https://www.sqa.org.uk/sqa/48451.html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02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latin typeface="+mn-lt"/>
              </a:rPr>
              <a:t>Removal of ‘Hospitality’ prefix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altLang="en-US" sz="2400" dirty="0" smtClean="0"/>
              <a:t>The </a:t>
            </a:r>
            <a:r>
              <a:rPr lang="en-GB" altLang="en-US" sz="2400" dirty="0"/>
              <a:t>new course titles and codes are…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800" b="1" dirty="0"/>
              <a:t>Practical Cake Craft – C876</a:t>
            </a:r>
          </a:p>
          <a:p>
            <a:pPr marL="0" indent="0">
              <a:buNone/>
            </a:pPr>
            <a:endParaRPr lang="en-GB" altLang="en-US" sz="2800" b="1" dirty="0"/>
          </a:p>
          <a:p>
            <a:pPr marL="0" indent="0">
              <a:buNone/>
            </a:pPr>
            <a:r>
              <a:rPr lang="en-GB" altLang="en-US" sz="2800" b="1" dirty="0"/>
              <a:t>Practical Cookery – C877</a:t>
            </a: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r>
              <a:rPr lang="en-GB" altLang="en-US" sz="2400" u="sng" dirty="0"/>
              <a:t>There has been no change to the content of the courses, or the modes of assessment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142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>
                <a:latin typeface="+mn-lt"/>
              </a:rPr>
              <a:t>Coursework briefs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altLang="en-US" sz="2800" kern="0" dirty="0" smtClean="0">
                <a:solidFill>
                  <a:schemeClr val="bg1"/>
                </a:solidFill>
              </a:rPr>
              <a:t>New </a:t>
            </a:r>
            <a:r>
              <a:rPr lang="en-GB" altLang="en-US" sz="2800" kern="0" dirty="0">
                <a:solidFill>
                  <a:schemeClr val="bg1"/>
                </a:solidFill>
              </a:rPr>
              <a:t>from this session, the annual coursework briefs for both Fashion and Textile Technology </a:t>
            </a:r>
            <a:r>
              <a:rPr lang="en-GB" altLang="en-US" sz="2800" kern="0" dirty="0" smtClean="0">
                <a:solidFill>
                  <a:schemeClr val="bg1"/>
                </a:solidFill>
              </a:rPr>
              <a:t>and </a:t>
            </a:r>
            <a:r>
              <a:rPr lang="en-GB" altLang="en-US" sz="2800" kern="0" dirty="0">
                <a:solidFill>
                  <a:schemeClr val="bg1"/>
                </a:solidFill>
              </a:rPr>
              <a:t>Health and Food Technology </a:t>
            </a:r>
            <a:r>
              <a:rPr lang="en-GB" altLang="en-US" sz="2800" kern="0" dirty="0" smtClean="0">
                <a:solidFill>
                  <a:schemeClr val="bg1"/>
                </a:solidFill>
              </a:rPr>
              <a:t>have </a:t>
            </a:r>
            <a:r>
              <a:rPr lang="en-GB" altLang="en-US" sz="2800" kern="0" dirty="0">
                <a:solidFill>
                  <a:schemeClr val="bg1"/>
                </a:solidFill>
              </a:rPr>
              <a:t>been posted on the open </a:t>
            </a:r>
            <a:r>
              <a:rPr lang="en-GB" altLang="en-US" sz="2800" kern="0" dirty="0" smtClean="0">
                <a:solidFill>
                  <a:schemeClr val="bg1"/>
                </a:solidFill>
              </a:rPr>
              <a:t>site.</a:t>
            </a:r>
          </a:p>
          <a:p>
            <a:pPr marL="0" lvl="0" indent="0" defTabSz="914400" eaLnBrk="0" hangingPunct="0">
              <a:buClr>
                <a:srgbClr val="00009A"/>
              </a:buClr>
              <a:buNone/>
            </a:pPr>
            <a:endParaRPr lang="en-GB" altLang="en-US" sz="2800" kern="0" dirty="0">
              <a:solidFill>
                <a:schemeClr val="bg1"/>
              </a:solidFill>
            </a:endParaRPr>
          </a:p>
          <a:p>
            <a:pPr marL="0" lvl="0" indent="0" defTabSz="914400" eaLnBrk="0" hangingPunct="0">
              <a:buClr>
                <a:srgbClr val="00009A"/>
              </a:buClr>
              <a:buNone/>
            </a:pPr>
            <a:r>
              <a:rPr lang="en-GB" altLang="en-US" sz="2800" u="sng" kern="0" dirty="0">
                <a:solidFill>
                  <a:schemeClr val="bg1"/>
                </a:solidFill>
              </a:rPr>
              <a:t>Please ensure your candidates use this years </a:t>
            </a:r>
            <a:r>
              <a:rPr lang="en-GB" altLang="en-US" sz="2800" u="sng" kern="0" dirty="0" smtClean="0">
                <a:solidFill>
                  <a:schemeClr val="bg1"/>
                </a:solidFill>
              </a:rPr>
              <a:t>briefs</a:t>
            </a:r>
            <a:endParaRPr lang="en-GB" altLang="en-US" sz="2800" u="sng" kern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864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>
                <a:latin typeface="+mn-lt"/>
              </a:rPr>
              <a:t>Practical Cookery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altLang="en-US" sz="2400" u="sng" dirty="0" smtClean="0"/>
              <a:t>Recipes will be published by the 31st January 2020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altLang="en-US" sz="2400" u="sng" dirty="0"/>
          </a:p>
          <a:p>
            <a:pPr>
              <a:buClr>
                <a:srgbClr val="FFFFFF"/>
              </a:buClr>
              <a:defRPr/>
            </a:pPr>
            <a:r>
              <a:rPr lang="en-GB" altLang="en-US" sz="2400" dirty="0" smtClean="0"/>
              <a:t>Please ensure candidates follow them</a:t>
            </a:r>
          </a:p>
          <a:p>
            <a:pPr>
              <a:buClr>
                <a:srgbClr val="FFFFFF"/>
              </a:buClr>
              <a:defRPr/>
            </a:pPr>
            <a:r>
              <a:rPr lang="en-GB" altLang="en-US" sz="2400" dirty="0" smtClean="0"/>
              <a:t>If you have any questions regarding using alternative ingredients, or your candidates require additional support, please contact SQA using the information in the centre guidance document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altLang="en-US" sz="2400" dirty="0"/>
          </a:p>
          <a:p>
            <a:pPr marL="0" lvl="0" indent="0" defTabSz="914400" eaLnBrk="0" hangingPunct="0">
              <a:buClr>
                <a:srgbClr val="00009A"/>
              </a:buClr>
              <a:buNone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885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>
                <a:latin typeface="+mn-lt"/>
              </a:rPr>
              <a:t>Candidate workbooks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sz="2000" dirty="0" smtClean="0"/>
              <a:t>The </a:t>
            </a:r>
            <a:r>
              <a:rPr lang="en-GB" sz="2000" dirty="0"/>
              <a:t>following workbooks have been updated</a:t>
            </a:r>
            <a:r>
              <a:rPr lang="en-GB" sz="2000" dirty="0" smtClean="0"/>
              <a:t>: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National 5 Fashion and Textile Technology Assignment and Practical Activity</a:t>
            </a:r>
          </a:p>
          <a:p>
            <a:pPr>
              <a:defRPr/>
            </a:pPr>
            <a:r>
              <a:rPr lang="en-GB" sz="2000" dirty="0"/>
              <a:t>Higher Fashion and Textile Technology Assignment and Practical Activity</a:t>
            </a:r>
          </a:p>
          <a:p>
            <a:pPr>
              <a:defRPr/>
            </a:pPr>
            <a:r>
              <a:rPr lang="en-GB" sz="2000" dirty="0"/>
              <a:t>National 5 Health and Food Technology Assignment</a:t>
            </a:r>
          </a:p>
          <a:p>
            <a:pPr>
              <a:defRPr/>
            </a:pPr>
            <a:r>
              <a:rPr lang="en-GB" sz="2000" dirty="0"/>
              <a:t>Higher Health and Food Technology Assignment</a:t>
            </a:r>
          </a:p>
          <a:p>
            <a:pPr>
              <a:defRPr/>
            </a:pPr>
            <a:r>
              <a:rPr lang="en-GB" sz="2000" dirty="0"/>
              <a:t>National 5 Practical Cake Craft Assignment and Practical Activity</a:t>
            </a:r>
          </a:p>
          <a:p>
            <a:pPr>
              <a:defRPr/>
            </a:pPr>
            <a:r>
              <a:rPr lang="en-GB" sz="2000" dirty="0"/>
              <a:t>National 5 Practical Cookery Assignment and Practical Activity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u="sng" dirty="0"/>
              <a:t>Please ensure your candidates use the updated </a:t>
            </a:r>
          </a:p>
          <a:p>
            <a:pPr marL="0" indent="0">
              <a:buNone/>
              <a:defRPr/>
            </a:pPr>
            <a:r>
              <a:rPr lang="en-GB" sz="2000" u="sng" dirty="0" smtClean="0"/>
              <a:t>workbooks</a:t>
            </a:r>
            <a:endParaRPr lang="en-GB" sz="2000" u="sng" dirty="0"/>
          </a:p>
          <a:p>
            <a:pPr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151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latin typeface="+mn-lt"/>
              </a:rPr>
              <a:t>Health and Food Technology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altLang="en-US" sz="2400" u="sng" dirty="0" smtClean="0"/>
              <a:t>The </a:t>
            </a:r>
            <a:r>
              <a:rPr lang="en-GB" altLang="en-US" sz="2400" u="sng" dirty="0"/>
              <a:t>following materials have been updated</a:t>
            </a:r>
            <a:r>
              <a:rPr lang="en-GB" altLang="en-US" sz="2400" u="sng" dirty="0" smtClean="0"/>
              <a:t>: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GB" altLang="en-US" sz="2000" u="sng" dirty="0"/>
          </a:p>
          <a:p>
            <a:pPr>
              <a:defRPr/>
            </a:pPr>
            <a:r>
              <a:rPr lang="en-GB" altLang="en-US" sz="2400" dirty="0"/>
              <a:t>National 4 Food for Health </a:t>
            </a:r>
            <a:r>
              <a:rPr lang="en-GB" altLang="en-US" sz="2400" dirty="0" smtClean="0"/>
              <a:t>assessment support </a:t>
            </a:r>
            <a:r>
              <a:rPr lang="en-GB" altLang="en-US" sz="2400" dirty="0"/>
              <a:t>p</a:t>
            </a:r>
            <a:r>
              <a:rPr lang="en-GB" altLang="en-US" sz="2400" dirty="0" smtClean="0"/>
              <a:t>ack</a:t>
            </a:r>
            <a:endParaRPr lang="en-GB" altLang="en-US" sz="2400" dirty="0"/>
          </a:p>
          <a:p>
            <a:pPr>
              <a:defRPr/>
            </a:pPr>
            <a:r>
              <a:rPr lang="en-GB" altLang="en-US" sz="2400" dirty="0"/>
              <a:t>National 5 </a:t>
            </a:r>
            <a:r>
              <a:rPr lang="en-GB" altLang="en-US" sz="2400" dirty="0" smtClean="0"/>
              <a:t>coursework </a:t>
            </a:r>
            <a:r>
              <a:rPr lang="en-GB" altLang="en-US" sz="2400" dirty="0"/>
              <a:t>assignment</a:t>
            </a:r>
          </a:p>
          <a:p>
            <a:pPr>
              <a:defRPr/>
            </a:pPr>
            <a:r>
              <a:rPr lang="en-GB" sz="2400" dirty="0"/>
              <a:t>Higher </a:t>
            </a:r>
            <a:r>
              <a:rPr lang="en-GB" sz="2400" dirty="0" smtClean="0"/>
              <a:t>specimen </a:t>
            </a:r>
            <a:r>
              <a:rPr lang="en-GB" sz="2400" dirty="0"/>
              <a:t>question paper and assignment</a:t>
            </a:r>
            <a:endParaRPr lang="en-GB" altLang="en-US" sz="2400" dirty="0"/>
          </a:p>
          <a:p>
            <a:pPr>
              <a:defRPr/>
            </a:pPr>
            <a:r>
              <a:rPr lang="en-GB" altLang="en-US" sz="2400" dirty="0"/>
              <a:t>Advanced Higher </a:t>
            </a:r>
            <a:r>
              <a:rPr lang="en-GB" altLang="en-US" sz="2400" dirty="0" smtClean="0"/>
              <a:t>course </a:t>
            </a:r>
            <a:r>
              <a:rPr lang="en-GB" altLang="en-US" sz="2400" dirty="0"/>
              <a:t>specification</a:t>
            </a:r>
          </a:p>
          <a:p>
            <a:pPr>
              <a:defRPr/>
            </a:pPr>
            <a:r>
              <a:rPr lang="en-GB" altLang="en-US" sz="2400" dirty="0"/>
              <a:t>Advanced Higher Food Science, Production and Manufacturing </a:t>
            </a:r>
            <a:r>
              <a:rPr lang="en-GB" altLang="en-US" sz="2400" dirty="0" smtClean="0"/>
              <a:t>assessment support pack </a:t>
            </a:r>
            <a:endParaRPr lang="en-GB" altLang="en-US" sz="2400" dirty="0"/>
          </a:p>
          <a:p>
            <a:pPr marL="0" lvl="0" indent="0" defTabSz="914400" eaLnBrk="0" hangingPunct="0">
              <a:buClr>
                <a:srgbClr val="00009A"/>
              </a:buClr>
              <a:buNone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21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>
                <a:latin typeface="+mn-lt"/>
              </a:rPr>
              <a:t>Verification 2018/19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57533"/>
              </p:ext>
            </p:extLst>
          </p:nvPr>
        </p:nvGraphicFramePr>
        <p:xfrm>
          <a:off x="180110" y="1340769"/>
          <a:ext cx="8839198" cy="3826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610">
                  <a:extLst>
                    <a:ext uri="{9D8B030D-6E8A-4147-A177-3AD203B41FA5}">
                      <a16:colId xmlns:a16="http://schemas.microsoft.com/office/drawing/2014/main" val="4116326851"/>
                    </a:ext>
                  </a:extLst>
                </a:gridCol>
                <a:gridCol w="1767610">
                  <a:extLst>
                    <a:ext uri="{9D8B030D-6E8A-4147-A177-3AD203B41FA5}">
                      <a16:colId xmlns:a16="http://schemas.microsoft.com/office/drawing/2014/main" val="1247804460"/>
                    </a:ext>
                  </a:extLst>
                </a:gridCol>
                <a:gridCol w="1767610">
                  <a:extLst>
                    <a:ext uri="{9D8B030D-6E8A-4147-A177-3AD203B41FA5}">
                      <a16:colId xmlns:a16="http://schemas.microsoft.com/office/drawing/2014/main" val="2068029924"/>
                    </a:ext>
                  </a:extLst>
                </a:gridCol>
                <a:gridCol w="1767610">
                  <a:extLst>
                    <a:ext uri="{9D8B030D-6E8A-4147-A177-3AD203B41FA5}">
                      <a16:colId xmlns:a16="http://schemas.microsoft.com/office/drawing/2014/main" val="2929262897"/>
                    </a:ext>
                  </a:extLst>
                </a:gridCol>
                <a:gridCol w="1768758">
                  <a:extLst>
                    <a:ext uri="{9D8B030D-6E8A-4147-A177-3AD203B41FA5}">
                      <a16:colId xmlns:a16="http://schemas.microsoft.com/office/drawing/2014/main" val="30145942"/>
                    </a:ext>
                  </a:extLst>
                </a:gridCol>
              </a:tblGrid>
              <a:tr h="76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Subject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Accepted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Accepted*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Not accepted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Total number of centres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421875"/>
                  </a:ext>
                </a:extLst>
              </a:tr>
              <a:tr h="76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Fashion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15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926182"/>
                  </a:ext>
                </a:extLst>
              </a:tr>
              <a:tr h="76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Health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23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779984"/>
                  </a:ext>
                </a:extLst>
              </a:tr>
              <a:tr h="76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Cake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50</a:t>
                      </a:r>
                      <a:endParaRPr lang="en-GB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493362"/>
                  </a:ext>
                </a:extLst>
              </a:tr>
              <a:tr h="76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Cookery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125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909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946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latin typeface="+mn-lt"/>
              </a:rPr>
              <a:t>Verification 2019/20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altLang="en-US" sz="2400" dirty="0" smtClean="0"/>
              <a:t>T</a:t>
            </a: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590009"/>
              </p:ext>
            </p:extLst>
          </p:nvPr>
        </p:nvGraphicFramePr>
        <p:xfrm>
          <a:off x="166255" y="1340768"/>
          <a:ext cx="8825345" cy="3826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754">
                  <a:extLst>
                    <a:ext uri="{9D8B030D-6E8A-4147-A177-3AD203B41FA5}">
                      <a16:colId xmlns:a16="http://schemas.microsoft.com/office/drawing/2014/main" val="2126868429"/>
                    </a:ext>
                  </a:extLst>
                </a:gridCol>
                <a:gridCol w="5709591">
                  <a:extLst>
                    <a:ext uri="{9D8B030D-6E8A-4147-A177-3AD203B41FA5}">
                      <a16:colId xmlns:a16="http://schemas.microsoft.com/office/drawing/2014/main" val="1846092359"/>
                    </a:ext>
                  </a:extLst>
                </a:gridCol>
              </a:tblGrid>
              <a:tr h="765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Subject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Total number</a:t>
                      </a:r>
                      <a:r>
                        <a:rPr lang="en-GB" sz="2000" baseline="0" dirty="0" smtClean="0">
                          <a:effectLst/>
                        </a:rPr>
                        <a:t> of </a:t>
                      </a:r>
                      <a:r>
                        <a:rPr lang="en-GB" sz="2000" dirty="0" smtClean="0">
                          <a:effectLst/>
                        </a:rPr>
                        <a:t>centres</a:t>
                      </a:r>
                      <a:r>
                        <a:rPr lang="en-GB" sz="2000" baseline="0" dirty="0" smtClean="0">
                          <a:effectLst/>
                        </a:rPr>
                        <a:t> involved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757958549"/>
                  </a:ext>
                </a:extLst>
              </a:tr>
              <a:tr h="765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Fashion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45</a:t>
                      </a:r>
                      <a:endParaRPr lang="en-GB" sz="2000" b="1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320230488"/>
                  </a:ext>
                </a:extLst>
              </a:tr>
              <a:tr h="765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Health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46</a:t>
                      </a:r>
                      <a:endParaRPr lang="en-GB" sz="2000" b="1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100819336"/>
                  </a:ext>
                </a:extLst>
              </a:tr>
              <a:tr h="765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Cake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57</a:t>
                      </a:r>
                      <a:endParaRPr lang="en-GB" sz="2000" b="1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08479617"/>
                  </a:ext>
                </a:extLst>
              </a:tr>
              <a:tr h="765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Cookery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118</a:t>
                      </a:r>
                      <a:endParaRPr lang="en-GB" sz="2000" b="1"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26426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066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latin typeface="+mn-lt"/>
              </a:rPr>
              <a:t>Verification 2019/20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" y="1340768"/>
            <a:ext cx="829887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u="sng" dirty="0">
                <a:solidFill>
                  <a:schemeClr val="bg1"/>
                </a:solidFill>
              </a:rPr>
              <a:t>Dates:</a:t>
            </a:r>
          </a:p>
          <a:p>
            <a:endParaRPr lang="en-GB" altLang="en-US" sz="2800" dirty="0">
              <a:solidFill>
                <a:schemeClr val="bg1"/>
              </a:solidFill>
            </a:endParaRPr>
          </a:p>
          <a:p>
            <a:r>
              <a:rPr lang="en-GB" altLang="en-US" sz="2800" dirty="0">
                <a:solidFill>
                  <a:schemeClr val="bg1"/>
                </a:solidFill>
              </a:rPr>
              <a:t>Round 1 Event	</a:t>
            </a:r>
            <a:r>
              <a:rPr lang="en-GB" altLang="en-US" sz="2800" dirty="0" smtClean="0">
                <a:solidFill>
                  <a:schemeClr val="bg1"/>
                </a:solidFill>
              </a:rPr>
              <a:t>	February </a:t>
            </a:r>
            <a:r>
              <a:rPr lang="en-GB" altLang="en-US" sz="2800" dirty="0">
                <a:solidFill>
                  <a:schemeClr val="bg1"/>
                </a:solidFill>
              </a:rPr>
              <a:t>2020</a:t>
            </a:r>
          </a:p>
          <a:p>
            <a:r>
              <a:rPr lang="en-GB" altLang="en-US" sz="2800" dirty="0">
                <a:solidFill>
                  <a:schemeClr val="bg1"/>
                </a:solidFill>
              </a:rPr>
              <a:t>Round 1 Visiting	3</a:t>
            </a:r>
            <a:r>
              <a:rPr lang="en-GB" altLang="en-US" sz="2800" baseline="30000" dirty="0">
                <a:solidFill>
                  <a:schemeClr val="bg1"/>
                </a:solidFill>
              </a:rPr>
              <a:t>rd</a:t>
            </a:r>
            <a:r>
              <a:rPr lang="en-GB" altLang="en-US" sz="2800" dirty="0">
                <a:solidFill>
                  <a:schemeClr val="bg1"/>
                </a:solidFill>
              </a:rPr>
              <a:t> to 28</a:t>
            </a:r>
            <a:r>
              <a:rPr lang="en-GB" altLang="en-US" sz="2800" baseline="30000" dirty="0">
                <a:solidFill>
                  <a:schemeClr val="bg1"/>
                </a:solidFill>
              </a:rPr>
              <a:t>th</a:t>
            </a:r>
            <a:r>
              <a:rPr lang="en-GB" altLang="en-US" sz="2800" dirty="0">
                <a:solidFill>
                  <a:schemeClr val="bg1"/>
                </a:solidFill>
              </a:rPr>
              <a:t> February </a:t>
            </a:r>
            <a:r>
              <a:rPr lang="en-GB" altLang="en-US" sz="2800" dirty="0" smtClean="0">
                <a:solidFill>
                  <a:schemeClr val="bg1"/>
                </a:solidFill>
              </a:rPr>
              <a:t>2020</a:t>
            </a:r>
            <a:endParaRPr lang="en-GB" altLang="en-US" sz="2800" dirty="0">
              <a:solidFill>
                <a:schemeClr val="bg1"/>
              </a:solidFill>
            </a:endParaRPr>
          </a:p>
          <a:p>
            <a:endParaRPr lang="en-GB" altLang="en-US" sz="2800" dirty="0">
              <a:solidFill>
                <a:schemeClr val="bg1"/>
              </a:solidFill>
            </a:endParaRPr>
          </a:p>
          <a:p>
            <a:r>
              <a:rPr lang="en-GB" altLang="en-US" sz="2800" dirty="0">
                <a:solidFill>
                  <a:schemeClr val="bg1"/>
                </a:solidFill>
              </a:rPr>
              <a:t>Round 2 Event 	</a:t>
            </a:r>
            <a:r>
              <a:rPr lang="en-GB" altLang="en-US" sz="2800" dirty="0" smtClean="0">
                <a:solidFill>
                  <a:schemeClr val="bg1"/>
                </a:solidFill>
              </a:rPr>
              <a:t>	May </a:t>
            </a:r>
            <a:r>
              <a:rPr lang="en-GB" altLang="en-US" sz="2800" dirty="0">
                <a:solidFill>
                  <a:schemeClr val="bg1"/>
                </a:solidFill>
              </a:rPr>
              <a:t>2020</a:t>
            </a:r>
          </a:p>
          <a:p>
            <a:r>
              <a:rPr lang="en-GB" altLang="en-US" sz="2800" dirty="0">
                <a:solidFill>
                  <a:schemeClr val="bg1"/>
                </a:solidFill>
              </a:rPr>
              <a:t>Round 2 Visiting	2</a:t>
            </a:r>
            <a:r>
              <a:rPr lang="en-GB" altLang="en-US" sz="2800" baseline="30000" dirty="0">
                <a:solidFill>
                  <a:schemeClr val="bg1"/>
                </a:solidFill>
              </a:rPr>
              <a:t>nd</a:t>
            </a:r>
            <a:r>
              <a:rPr lang="en-GB" altLang="en-US" sz="2800" dirty="0">
                <a:solidFill>
                  <a:schemeClr val="bg1"/>
                </a:solidFill>
              </a:rPr>
              <a:t> March to 25</a:t>
            </a:r>
            <a:r>
              <a:rPr lang="en-GB" altLang="en-US" sz="2800" baseline="30000" dirty="0">
                <a:solidFill>
                  <a:schemeClr val="bg1"/>
                </a:solidFill>
              </a:rPr>
              <a:t>th</a:t>
            </a:r>
            <a:r>
              <a:rPr lang="en-GB" altLang="en-US" sz="2800" dirty="0">
                <a:solidFill>
                  <a:schemeClr val="bg1"/>
                </a:solidFill>
              </a:rPr>
              <a:t> May </a:t>
            </a:r>
            <a:r>
              <a:rPr lang="en-GB" altLang="en-US" sz="2800" dirty="0" smtClean="0">
                <a:solidFill>
                  <a:schemeClr val="bg1"/>
                </a:solidFill>
              </a:rPr>
              <a:t>2020</a:t>
            </a:r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4033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kern="0" dirty="0" smtClean="0">
                <a:solidFill>
                  <a:prstClr val="white"/>
                </a:solidFill>
                <a:latin typeface="+mn-lt"/>
              </a:rPr>
              <a:t>Statistics 2018/19</a:t>
            </a:r>
            <a:endParaRPr lang="en-US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 smtClean="0"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43917"/>
              </p:ext>
            </p:extLst>
          </p:nvPr>
        </p:nvGraphicFramePr>
        <p:xfrm>
          <a:off x="152401" y="1340768"/>
          <a:ext cx="8811490" cy="3826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2069">
                  <a:extLst>
                    <a:ext uri="{9D8B030D-6E8A-4147-A177-3AD203B41FA5}">
                      <a16:colId xmlns:a16="http://schemas.microsoft.com/office/drawing/2014/main" val="3104729912"/>
                    </a:ext>
                  </a:extLst>
                </a:gridCol>
                <a:gridCol w="1762069">
                  <a:extLst>
                    <a:ext uri="{9D8B030D-6E8A-4147-A177-3AD203B41FA5}">
                      <a16:colId xmlns:a16="http://schemas.microsoft.com/office/drawing/2014/main" val="843639403"/>
                    </a:ext>
                  </a:extLst>
                </a:gridCol>
                <a:gridCol w="1762069">
                  <a:extLst>
                    <a:ext uri="{9D8B030D-6E8A-4147-A177-3AD203B41FA5}">
                      <a16:colId xmlns:a16="http://schemas.microsoft.com/office/drawing/2014/main" val="2225604501"/>
                    </a:ext>
                  </a:extLst>
                </a:gridCol>
                <a:gridCol w="1762069">
                  <a:extLst>
                    <a:ext uri="{9D8B030D-6E8A-4147-A177-3AD203B41FA5}">
                      <a16:colId xmlns:a16="http://schemas.microsoft.com/office/drawing/2014/main" val="63116809"/>
                    </a:ext>
                  </a:extLst>
                </a:gridCol>
                <a:gridCol w="1763214">
                  <a:extLst>
                    <a:ext uri="{9D8B030D-6E8A-4147-A177-3AD203B41FA5}">
                      <a16:colId xmlns:a16="http://schemas.microsoft.com/office/drawing/2014/main" val="1597689266"/>
                    </a:ext>
                  </a:extLst>
                </a:gridCol>
              </a:tblGrid>
              <a:tr h="1301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Subject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Entries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2018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Entries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Pass rate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2018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Pass rate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442527"/>
                  </a:ext>
                </a:extLst>
              </a:tr>
              <a:tr h="63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N3 Fashion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018854"/>
                  </a:ext>
                </a:extLst>
              </a:tr>
              <a:tr h="63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N4 Fashion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179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1577"/>
                  </a:ext>
                </a:extLst>
              </a:tr>
              <a:tr h="63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N5 Fashion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444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382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65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60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8646244"/>
                  </a:ext>
                </a:extLst>
              </a:tr>
              <a:tr h="631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 Fashion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370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213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83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</a:rPr>
                        <a:t>74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059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095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latin typeface="+mn-lt"/>
              </a:rPr>
              <a:t>Submission dates 2019/20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" y="1340768"/>
            <a:ext cx="829887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u="sng" dirty="0" smtClean="0">
                <a:solidFill>
                  <a:schemeClr val="bg1"/>
                </a:solidFill>
              </a:rPr>
              <a:t>Externally </a:t>
            </a:r>
            <a:r>
              <a:rPr lang="en-GB" altLang="en-US" sz="2400" b="1" u="sng" dirty="0">
                <a:solidFill>
                  <a:schemeClr val="bg1"/>
                </a:solidFill>
              </a:rPr>
              <a:t>assessed coursework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National 5 Fashion and Textile Technology  	</a:t>
            </a:r>
            <a:r>
              <a:rPr lang="en-GB" altLang="en-US" sz="2400" dirty="0" smtClean="0">
                <a:solidFill>
                  <a:schemeClr val="bg1"/>
                </a:solidFill>
              </a:rPr>
              <a:t>	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23</a:t>
            </a:r>
            <a:r>
              <a:rPr lang="en-GB" altLang="en-US" sz="2400" b="1" baseline="30000" dirty="0" smtClean="0">
                <a:solidFill>
                  <a:schemeClr val="bg1"/>
                </a:solidFill>
              </a:rPr>
              <a:t>rd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</a:rPr>
              <a:t>April 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2020</a:t>
            </a:r>
          </a:p>
          <a:p>
            <a:r>
              <a:rPr lang="en-GB" altLang="en-US" sz="2400" dirty="0" smtClean="0">
                <a:solidFill>
                  <a:schemeClr val="bg1"/>
                </a:solidFill>
              </a:rPr>
              <a:t>National </a:t>
            </a:r>
            <a:r>
              <a:rPr lang="en-GB" altLang="en-US" sz="2400" dirty="0">
                <a:solidFill>
                  <a:schemeClr val="bg1"/>
                </a:solidFill>
              </a:rPr>
              <a:t>5 Health and Food Technology		</a:t>
            </a:r>
            <a:r>
              <a:rPr lang="en-GB" altLang="en-US" sz="2400" dirty="0" smtClean="0">
                <a:solidFill>
                  <a:schemeClr val="bg1"/>
                </a:solidFill>
              </a:rPr>
              <a:t>	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18</a:t>
            </a:r>
            <a:r>
              <a:rPr lang="en-GB" alt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</a:rPr>
              <a:t>March 2020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National 5 Practical Cake Craft			</a:t>
            </a:r>
            <a:r>
              <a:rPr lang="en-GB" altLang="en-US" sz="2400" dirty="0" smtClean="0">
                <a:solidFill>
                  <a:schemeClr val="bg1"/>
                </a:solidFill>
              </a:rPr>
              <a:t>		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23</a:t>
            </a:r>
            <a:r>
              <a:rPr lang="en-GB" altLang="en-US" sz="2400" b="1" baseline="30000" dirty="0" smtClean="0">
                <a:solidFill>
                  <a:schemeClr val="bg1"/>
                </a:solidFill>
              </a:rPr>
              <a:t>rd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</a:rPr>
              <a:t>April 2020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National 5 Practical Cookery    			</a:t>
            </a:r>
            <a:r>
              <a:rPr lang="en-GB" altLang="en-US" sz="2400" dirty="0" smtClean="0">
                <a:solidFill>
                  <a:schemeClr val="bg1"/>
                </a:solidFill>
              </a:rPr>
              <a:t>		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23</a:t>
            </a:r>
            <a:r>
              <a:rPr lang="en-GB" altLang="en-US" sz="2400" b="1" baseline="30000" dirty="0" smtClean="0">
                <a:solidFill>
                  <a:schemeClr val="bg1"/>
                </a:solidFill>
              </a:rPr>
              <a:t>rd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</a:rPr>
              <a:t>April 2020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Higher Fashion and Textile Technology		</a:t>
            </a:r>
            <a:r>
              <a:rPr lang="en-GB" altLang="en-US" sz="2400" dirty="0" smtClean="0">
                <a:solidFill>
                  <a:schemeClr val="bg1"/>
                </a:solidFill>
              </a:rPr>
              <a:t>	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23</a:t>
            </a:r>
            <a:r>
              <a:rPr lang="en-GB" altLang="en-US" sz="2400" b="1" baseline="30000" dirty="0" smtClean="0">
                <a:solidFill>
                  <a:schemeClr val="bg1"/>
                </a:solidFill>
              </a:rPr>
              <a:t>rd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</a:rPr>
              <a:t>April 2020 </a:t>
            </a:r>
            <a:r>
              <a:rPr lang="en-GB" altLang="en-US" sz="2400" dirty="0" smtClean="0">
                <a:solidFill>
                  <a:schemeClr val="bg1"/>
                </a:solidFill>
              </a:rPr>
              <a:t>Higher </a:t>
            </a:r>
            <a:r>
              <a:rPr lang="en-GB" altLang="en-US" sz="2400" dirty="0">
                <a:solidFill>
                  <a:schemeClr val="bg1"/>
                </a:solidFill>
              </a:rPr>
              <a:t>Health and Food Technology		</a:t>
            </a:r>
            <a:r>
              <a:rPr lang="en-GB" altLang="en-US" sz="2400" dirty="0" smtClean="0">
                <a:solidFill>
                  <a:schemeClr val="bg1"/>
                </a:solidFill>
              </a:rPr>
              <a:t>		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23</a:t>
            </a:r>
            <a:r>
              <a:rPr lang="en-GB" altLang="en-US" sz="2400" b="1" baseline="30000" dirty="0" smtClean="0">
                <a:solidFill>
                  <a:schemeClr val="bg1"/>
                </a:solidFill>
              </a:rPr>
              <a:t>rd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</a:rPr>
              <a:t>April 2020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Advanced Higher Health and Food Technology 	</a:t>
            </a:r>
            <a:r>
              <a:rPr lang="en-GB" altLang="en-US" sz="2400" b="1" dirty="0">
                <a:solidFill>
                  <a:schemeClr val="bg1"/>
                </a:solidFill>
              </a:rPr>
              <a:t>23</a:t>
            </a:r>
            <a:r>
              <a:rPr lang="en-GB" altLang="en-US" sz="2400" b="1" baseline="30000" dirty="0">
                <a:solidFill>
                  <a:schemeClr val="bg1"/>
                </a:solidFill>
              </a:rPr>
              <a:t>rd</a:t>
            </a:r>
            <a:r>
              <a:rPr lang="en-GB" altLang="en-US" sz="2400" b="1" dirty="0">
                <a:solidFill>
                  <a:schemeClr val="bg1"/>
                </a:solidFill>
              </a:rPr>
              <a:t> April 2020</a:t>
            </a:r>
            <a:r>
              <a:rPr lang="en-GB" altLang="en-US" sz="2400" dirty="0">
                <a:solidFill>
                  <a:schemeClr val="bg1"/>
                </a:solidFill>
              </a:rPr>
              <a:t>			</a:t>
            </a:r>
          </a:p>
          <a:p>
            <a:r>
              <a:rPr lang="en-GB" altLang="en-US" sz="2400" b="1" u="sng" dirty="0">
                <a:solidFill>
                  <a:schemeClr val="bg1"/>
                </a:solidFill>
              </a:rPr>
              <a:t>Internal assessment mark forms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National 5 Cake, Cookery, Fashion and </a:t>
            </a:r>
            <a:r>
              <a:rPr lang="en-GB" altLang="en-US" sz="2400" dirty="0" smtClean="0">
                <a:solidFill>
                  <a:schemeClr val="bg1"/>
                </a:solidFill>
              </a:rPr>
              <a:t>                  </a:t>
            </a:r>
            <a:r>
              <a:rPr lang="en-GB" altLang="en-US" sz="2400" b="1" dirty="0">
                <a:solidFill>
                  <a:schemeClr val="bg1"/>
                </a:solidFill>
              </a:rPr>
              <a:t>1</a:t>
            </a:r>
            <a:r>
              <a:rPr lang="en-GB" altLang="en-US" sz="2400" b="1" baseline="30000" dirty="0">
                <a:solidFill>
                  <a:schemeClr val="bg1"/>
                </a:solidFill>
              </a:rPr>
              <a:t>st</a:t>
            </a:r>
            <a:r>
              <a:rPr lang="en-GB" altLang="en-US" sz="2400" b="1" dirty="0">
                <a:solidFill>
                  <a:schemeClr val="bg1"/>
                </a:solidFill>
              </a:rPr>
              <a:t> May 2020</a:t>
            </a:r>
          </a:p>
          <a:p>
            <a:r>
              <a:rPr lang="en-GB" altLang="en-US" sz="2400" dirty="0" smtClean="0">
                <a:solidFill>
                  <a:schemeClr val="bg1"/>
                </a:solidFill>
              </a:rPr>
              <a:t>Higher </a:t>
            </a:r>
            <a:r>
              <a:rPr lang="en-GB" altLang="en-US" sz="2400" dirty="0">
                <a:solidFill>
                  <a:schemeClr val="bg1"/>
                </a:solidFill>
              </a:rPr>
              <a:t>Fashion  	</a:t>
            </a:r>
            <a:endParaRPr lang="en-GB" altLang="en-US" sz="2800" dirty="0">
              <a:solidFill>
                <a:schemeClr val="bg1"/>
              </a:solidFill>
            </a:endParaRPr>
          </a:p>
          <a:p>
            <a:endParaRPr lang="en-GB" altLang="en-US" sz="2800" dirty="0" smtClean="0">
              <a:solidFill>
                <a:schemeClr val="bg1"/>
              </a:solidFill>
            </a:endParaRPr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8750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latin typeface="+mn-lt"/>
              </a:rPr>
              <a:t>Exam dates 2019/20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" y="1340768"/>
            <a:ext cx="82988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</a:rPr>
              <a:t>	</a:t>
            </a:r>
            <a:endParaRPr lang="en-GB" altLang="en-US" sz="2800" dirty="0">
              <a:solidFill>
                <a:schemeClr val="bg1"/>
              </a:solidFill>
            </a:endParaRPr>
          </a:p>
          <a:p>
            <a:endParaRPr lang="en-GB" altLang="en-US" sz="2800" dirty="0" smtClean="0">
              <a:solidFill>
                <a:schemeClr val="bg1"/>
              </a:solidFill>
            </a:endParaRPr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51265" y="1582341"/>
            <a:ext cx="8587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</a:rPr>
              <a:t>National 5 and Higher Fashion and Textile                  </a:t>
            </a:r>
            <a:r>
              <a:rPr lang="en-GB" altLang="en-US" sz="2400" dirty="0" smtClean="0">
                <a:solidFill>
                  <a:schemeClr val="bg1"/>
                </a:solidFill>
              </a:rPr>
              <a:t>	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29</a:t>
            </a:r>
            <a:r>
              <a:rPr lang="en-GB" alt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</a:rPr>
              <a:t>May 2020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Technology  	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				         	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National 5, Higher and Advanced </a:t>
            </a:r>
            <a:r>
              <a:rPr lang="en-GB" altLang="en-US" sz="2400" dirty="0" smtClean="0">
                <a:solidFill>
                  <a:schemeClr val="bg1"/>
                </a:solidFill>
              </a:rPr>
              <a:t>Higher 				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26</a:t>
            </a:r>
            <a:r>
              <a:rPr lang="en-GB" altLang="en-US" sz="2400" b="1" baseline="30000" dirty="0" smtClean="0">
                <a:solidFill>
                  <a:schemeClr val="bg1"/>
                </a:solidFill>
              </a:rPr>
              <a:t>th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</a:rPr>
              <a:t>May 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2020</a:t>
            </a:r>
            <a:endParaRPr lang="en-GB" altLang="en-US" sz="2400" dirty="0" smtClean="0">
              <a:solidFill>
                <a:schemeClr val="bg1"/>
              </a:solidFill>
            </a:endParaRPr>
          </a:p>
          <a:p>
            <a:r>
              <a:rPr lang="en-GB" altLang="en-US" sz="2400" dirty="0" smtClean="0">
                <a:solidFill>
                  <a:schemeClr val="bg1"/>
                </a:solidFill>
              </a:rPr>
              <a:t>Health </a:t>
            </a:r>
            <a:r>
              <a:rPr lang="en-GB" altLang="en-US" sz="2400" dirty="0">
                <a:solidFill>
                  <a:schemeClr val="bg1"/>
                </a:solidFill>
              </a:rPr>
              <a:t>and  </a:t>
            </a:r>
            <a:r>
              <a:rPr lang="en-GB" altLang="en-US" sz="2400" dirty="0" smtClean="0">
                <a:solidFill>
                  <a:schemeClr val="bg1"/>
                </a:solidFill>
              </a:rPr>
              <a:t>Food </a:t>
            </a:r>
            <a:r>
              <a:rPr lang="en-GB" altLang="en-US" sz="2400" dirty="0">
                <a:solidFill>
                  <a:schemeClr val="bg1"/>
                </a:solidFill>
              </a:rPr>
              <a:t>Technology</a:t>
            </a:r>
          </a:p>
          <a:p>
            <a:r>
              <a:rPr lang="en-GB" altLang="en-US" sz="2400" dirty="0">
                <a:solidFill>
                  <a:schemeClr val="bg1"/>
                </a:solidFill>
              </a:rPr>
              <a:t>				</a:t>
            </a:r>
            <a:endParaRPr lang="en-GB" altLang="en-US" sz="2400" b="1" dirty="0">
              <a:solidFill>
                <a:schemeClr val="bg1"/>
              </a:solidFill>
            </a:endParaRPr>
          </a:p>
          <a:p>
            <a:r>
              <a:rPr lang="en-GB" altLang="en-US" sz="2400" dirty="0">
                <a:solidFill>
                  <a:schemeClr val="bg1"/>
                </a:solidFill>
              </a:rPr>
              <a:t>National 5 Practical Cake Craft			         </a:t>
            </a:r>
            <a:r>
              <a:rPr lang="en-GB" altLang="en-US" sz="2400" dirty="0" smtClean="0">
                <a:solidFill>
                  <a:schemeClr val="bg1"/>
                </a:solidFill>
              </a:rPr>
              <a:t>		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22</a:t>
            </a:r>
            <a:r>
              <a:rPr lang="en-GB" altLang="en-US" sz="2400" b="1" baseline="30000" dirty="0" smtClean="0">
                <a:solidFill>
                  <a:schemeClr val="bg1"/>
                </a:solidFill>
              </a:rPr>
              <a:t>nd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</a:rPr>
              <a:t>May 2020</a:t>
            </a:r>
          </a:p>
          <a:p>
            <a:endParaRPr lang="en-GB" altLang="en-US" sz="2400" b="1" dirty="0">
              <a:solidFill>
                <a:schemeClr val="bg1"/>
              </a:solidFill>
            </a:endParaRPr>
          </a:p>
          <a:p>
            <a:r>
              <a:rPr lang="en-GB" altLang="en-US" sz="2400" dirty="0">
                <a:solidFill>
                  <a:schemeClr val="bg1"/>
                </a:solidFill>
              </a:rPr>
              <a:t>National 5 Practical Cookery    			          </a:t>
            </a:r>
            <a:r>
              <a:rPr lang="en-GB" altLang="en-US" sz="2400" dirty="0" smtClean="0">
                <a:solidFill>
                  <a:schemeClr val="bg1"/>
                </a:solidFill>
              </a:rPr>
              <a:t>		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2</a:t>
            </a:r>
            <a:r>
              <a:rPr lang="en-GB" altLang="en-US" sz="2400" b="1" baseline="30000" dirty="0" smtClean="0">
                <a:solidFill>
                  <a:schemeClr val="bg1"/>
                </a:solidFill>
              </a:rPr>
              <a:t>nd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</a:rPr>
              <a:t>June 2020</a:t>
            </a:r>
          </a:p>
        </p:txBody>
      </p:sp>
    </p:spTree>
    <p:extLst>
      <p:ext uri="{BB962C8B-B14F-4D97-AF65-F5344CB8AC3E}">
        <p14:creationId xmlns:p14="http://schemas.microsoft.com/office/powerpoint/2010/main" val="2318363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>
                <a:latin typeface="+mn-lt"/>
              </a:rPr>
              <a:t>Removal of fallback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" y="1340768"/>
            <a:ext cx="8298873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</a:rPr>
              <a:t>	</a:t>
            </a:r>
            <a:endParaRPr lang="en-GB" altLang="en-US" sz="2800" dirty="0">
              <a:solidFill>
                <a:schemeClr val="bg1"/>
              </a:solidFill>
            </a:endParaRPr>
          </a:p>
          <a:p>
            <a:r>
              <a:rPr lang="en-GB" altLang="en-US" sz="2800" dirty="0">
                <a:solidFill>
                  <a:schemeClr val="bg1"/>
                </a:solidFill>
              </a:rPr>
              <a:t>Automatic fallback to National 4 is no longer available.</a:t>
            </a:r>
          </a:p>
          <a:p>
            <a:endParaRPr lang="en-GB" altLang="en-US" sz="2800" dirty="0">
              <a:solidFill>
                <a:schemeClr val="bg1"/>
              </a:solidFill>
            </a:endParaRPr>
          </a:p>
          <a:p>
            <a:r>
              <a:rPr lang="en-GB" altLang="en-US" sz="2800" dirty="0">
                <a:solidFill>
                  <a:schemeClr val="bg1"/>
                </a:solidFill>
              </a:rPr>
              <a:t>Learners must be presented for the most appropriate </a:t>
            </a:r>
            <a:r>
              <a:rPr lang="en-GB" altLang="en-US" sz="2800" dirty="0" smtClean="0">
                <a:solidFill>
                  <a:schemeClr val="bg1"/>
                </a:solidFill>
              </a:rPr>
              <a:t>level, based on </a:t>
            </a:r>
            <a:r>
              <a:rPr lang="en-GB" altLang="en-US" sz="2800" dirty="0">
                <a:solidFill>
                  <a:schemeClr val="bg1"/>
                </a:solidFill>
              </a:rPr>
              <a:t>their </a:t>
            </a:r>
            <a:r>
              <a:rPr lang="en-GB" altLang="en-US" sz="2800" dirty="0" smtClean="0">
                <a:solidFill>
                  <a:schemeClr val="bg1"/>
                </a:solidFill>
              </a:rPr>
              <a:t>needs/ability.</a:t>
            </a:r>
          </a:p>
          <a:p>
            <a:endParaRPr lang="en-GB" altLang="en-US" sz="2800" dirty="0">
              <a:solidFill>
                <a:schemeClr val="bg1"/>
              </a:solidFill>
            </a:endParaRPr>
          </a:p>
          <a:p>
            <a:r>
              <a:rPr lang="en-GB" altLang="en-US" sz="2800" dirty="0" smtClean="0">
                <a:solidFill>
                  <a:schemeClr val="bg1"/>
                </a:solidFill>
              </a:rPr>
              <a:t>Learners </a:t>
            </a:r>
            <a:r>
              <a:rPr lang="en-GB" altLang="en-US" sz="2800" dirty="0">
                <a:solidFill>
                  <a:schemeClr val="bg1"/>
                </a:solidFill>
              </a:rPr>
              <a:t>will be certificated for qualifications they have been entered for, please ensure they are aware of the </a:t>
            </a:r>
            <a:r>
              <a:rPr lang="en-GB" altLang="en-US" sz="2800" dirty="0" smtClean="0">
                <a:solidFill>
                  <a:schemeClr val="bg1"/>
                </a:solidFill>
              </a:rPr>
              <a:t>demands.</a:t>
            </a:r>
            <a:endParaRPr lang="en-GB" altLang="en-US" sz="2800" dirty="0">
              <a:solidFill>
                <a:schemeClr val="bg1"/>
              </a:solidFill>
            </a:endParaRPr>
          </a:p>
          <a:p>
            <a:endParaRPr lang="en-GB" altLang="en-US" sz="2800" dirty="0">
              <a:solidFill>
                <a:schemeClr val="bg1"/>
              </a:solidFill>
            </a:endParaRPr>
          </a:p>
          <a:p>
            <a:endParaRPr lang="en-GB" altLang="en-US" sz="2800" dirty="0" smtClean="0">
              <a:solidFill>
                <a:schemeClr val="bg1"/>
              </a:solidFill>
            </a:endParaRPr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95249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latin typeface="+mn-lt"/>
              </a:rPr>
              <a:t>Events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" y="1340768"/>
            <a:ext cx="82988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</a:rPr>
              <a:t>	</a:t>
            </a:r>
            <a:endParaRPr lang="en-GB" altLang="en-US" sz="2800" dirty="0">
              <a:solidFill>
                <a:schemeClr val="bg1"/>
              </a:solidFill>
            </a:endParaRPr>
          </a:p>
          <a:p>
            <a:endParaRPr lang="en-GB" altLang="en-US" sz="2800" dirty="0" smtClean="0">
              <a:solidFill>
                <a:schemeClr val="bg1"/>
              </a:solidFill>
            </a:endParaRPr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80109" y="1340769"/>
            <a:ext cx="86590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b="1" u="sng" dirty="0">
                <a:solidFill>
                  <a:schemeClr val="bg1"/>
                </a:solidFill>
              </a:rPr>
              <a:t>Webinar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	Advanced Higher Health and Food </a:t>
            </a:r>
            <a:r>
              <a:rPr lang="en-GB" altLang="en-US" sz="2400" dirty="0" smtClean="0">
                <a:solidFill>
                  <a:schemeClr val="bg1"/>
                </a:solidFill>
              </a:rPr>
              <a:t>Technology</a:t>
            </a:r>
            <a:endParaRPr lang="en-GB" altLang="en-US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2400" b="1" u="sng" dirty="0">
                <a:solidFill>
                  <a:schemeClr val="bg1"/>
                </a:solidFill>
              </a:rPr>
              <a:t>Understanding Standards</a:t>
            </a:r>
          </a:p>
          <a:p>
            <a:pPr>
              <a:defRPr/>
            </a:pPr>
            <a:r>
              <a:rPr lang="en-GB" altLang="en-US" sz="2400" b="1" dirty="0">
                <a:solidFill>
                  <a:schemeClr val="bg1"/>
                </a:solidFill>
              </a:rPr>
              <a:t>	</a:t>
            </a:r>
            <a:r>
              <a:rPr lang="en-GB" altLang="en-US" sz="2400" dirty="0">
                <a:solidFill>
                  <a:schemeClr val="bg1"/>
                </a:solidFill>
              </a:rPr>
              <a:t>Higher Fashion and Textile Technology</a:t>
            </a:r>
          </a:p>
          <a:p>
            <a:pPr lvl="1">
              <a:defRPr/>
            </a:pPr>
            <a:r>
              <a:rPr lang="en-GB" altLang="en-US" sz="2400" dirty="0" smtClean="0">
                <a:solidFill>
                  <a:schemeClr val="bg1"/>
                </a:solidFill>
              </a:rPr>
              <a:t>Higher </a:t>
            </a:r>
            <a:r>
              <a:rPr lang="en-GB" altLang="en-US" sz="2400" dirty="0">
                <a:solidFill>
                  <a:schemeClr val="bg1"/>
                </a:solidFill>
              </a:rPr>
              <a:t>Health and Food Technology</a:t>
            </a:r>
          </a:p>
          <a:p>
            <a:pPr lvl="1">
              <a:defRPr/>
            </a:pPr>
            <a:r>
              <a:rPr lang="en-GB" altLang="en-US" sz="2400" dirty="0" smtClean="0">
                <a:solidFill>
                  <a:schemeClr val="bg1"/>
                </a:solidFill>
              </a:rPr>
              <a:t>Advanced </a:t>
            </a:r>
            <a:r>
              <a:rPr lang="en-GB" altLang="en-US" sz="2400" dirty="0">
                <a:solidFill>
                  <a:schemeClr val="bg1"/>
                </a:solidFill>
              </a:rPr>
              <a:t>Higher Health and Food Technology</a:t>
            </a:r>
          </a:p>
          <a:p>
            <a:pPr>
              <a:defRPr/>
            </a:pPr>
            <a:r>
              <a:rPr lang="en-GB" altLang="en-US" sz="2400" b="1" u="sng" dirty="0" smtClean="0">
                <a:solidFill>
                  <a:schemeClr val="bg1"/>
                </a:solidFill>
              </a:rPr>
              <a:t>Practical </a:t>
            </a:r>
            <a:r>
              <a:rPr lang="en-GB" altLang="en-US" sz="2400" b="1" u="sng" dirty="0">
                <a:solidFill>
                  <a:schemeClr val="bg1"/>
                </a:solidFill>
              </a:rPr>
              <a:t>skills day </a:t>
            </a:r>
            <a:endParaRPr lang="en-GB" altLang="en-US" sz="2400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	Health and Food Technology</a:t>
            </a:r>
          </a:p>
          <a:p>
            <a:pPr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All materials from these events can be found on the Understanding Standards website at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  <a:hlinkClick r:id="rId3"/>
              </a:rPr>
              <a:t>https://www.understandingstandards.org.uk/</a:t>
            </a:r>
            <a:endParaRPr lang="en-GB" altLang="en-US" sz="2400" dirty="0">
              <a:solidFill>
                <a:schemeClr val="bg1"/>
              </a:solidFill>
            </a:endParaRPr>
          </a:p>
          <a:p>
            <a:r>
              <a:rPr lang="en-GB" altLang="en-US" sz="2400" dirty="0">
                <a:solidFill>
                  <a:schemeClr val="bg1"/>
                </a:solidFill>
              </a:rPr>
              <a:t>			          </a:t>
            </a:r>
            <a:r>
              <a:rPr lang="en-GB" altLang="en-US" sz="2400" dirty="0" smtClean="0">
                <a:solidFill>
                  <a:schemeClr val="bg1"/>
                </a:solidFill>
              </a:rPr>
              <a:t>		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27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</a:rPr>
              <a:t>Title with text box and bullets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Keep titles and bullet points short and relevant.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Try to limit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 the amount of text on each slide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no more than five lines of text per slide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no more than eight words per line</a:t>
            </a:r>
          </a:p>
          <a:p>
            <a:pPr lvl="0">
              <a:buClrTx/>
              <a:defRPr/>
            </a:pPr>
            <a:r>
              <a:rPr lang="en-GB" kern="0" dirty="0" smtClean="0">
                <a:solidFill>
                  <a:srgbClr val="1F497D"/>
                </a:solidFill>
                <a:latin typeface="Arial"/>
              </a:rPr>
              <a:t>Too much text is distracting for an audience.</a:t>
            </a:r>
          </a:p>
          <a:p>
            <a:pPr lvl="0">
              <a:buClrTx/>
              <a:defRPr/>
            </a:pPr>
            <a:r>
              <a:rPr lang="en-GB" kern="0" dirty="0" smtClean="0">
                <a:solidFill>
                  <a:srgbClr val="1F497D"/>
                </a:solidFill>
                <a:latin typeface="Arial"/>
              </a:rPr>
              <a:t>Bold text should be used sparingly.</a:t>
            </a:r>
            <a:endParaRPr lang="en-GB" kern="0" dirty="0">
              <a:solidFill>
                <a:srgbClr val="1F497D"/>
              </a:solidFill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78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latin typeface="+mn-lt"/>
              </a:rPr>
              <a:t>Events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" y="1340768"/>
            <a:ext cx="82988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</a:rPr>
              <a:t>	</a:t>
            </a:r>
            <a:endParaRPr lang="en-GB" altLang="en-US" sz="2800" dirty="0">
              <a:solidFill>
                <a:schemeClr val="bg1"/>
              </a:solidFill>
            </a:endParaRPr>
          </a:p>
          <a:p>
            <a:endParaRPr lang="en-GB" altLang="en-US" sz="2800" dirty="0" smtClean="0">
              <a:solidFill>
                <a:schemeClr val="bg1"/>
              </a:solidFill>
            </a:endParaRPr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80109" y="1340769"/>
            <a:ext cx="86590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b="1" u="sng" dirty="0">
                <a:solidFill>
                  <a:schemeClr val="bg1"/>
                </a:solidFill>
              </a:rPr>
              <a:t>Webinar</a:t>
            </a:r>
            <a:r>
              <a:rPr lang="en-GB" altLang="en-US" sz="24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	Advanced Higher Health and Food Technology</a:t>
            </a:r>
          </a:p>
          <a:p>
            <a:pPr>
              <a:defRPr/>
            </a:pPr>
            <a:r>
              <a:rPr lang="en-GB" altLang="en-US" sz="2400" b="1" u="sng" dirty="0">
                <a:solidFill>
                  <a:schemeClr val="bg1"/>
                </a:solidFill>
              </a:rPr>
              <a:t>Understanding Standards</a:t>
            </a:r>
          </a:p>
          <a:p>
            <a:pPr>
              <a:defRPr/>
            </a:pPr>
            <a:r>
              <a:rPr lang="en-GB" altLang="en-US" sz="2400" b="1" dirty="0">
                <a:solidFill>
                  <a:schemeClr val="bg1"/>
                </a:solidFill>
              </a:rPr>
              <a:t>	</a:t>
            </a:r>
            <a:r>
              <a:rPr lang="en-GB" altLang="en-US" sz="2400" dirty="0">
                <a:solidFill>
                  <a:schemeClr val="bg1"/>
                </a:solidFill>
              </a:rPr>
              <a:t>Higher Fashion and Textile Technology</a:t>
            </a:r>
          </a:p>
          <a:p>
            <a:pPr lvl="1">
              <a:defRPr/>
            </a:pPr>
            <a:r>
              <a:rPr lang="en-GB" altLang="en-US" sz="2400" dirty="0" smtClean="0">
                <a:solidFill>
                  <a:schemeClr val="bg1"/>
                </a:solidFill>
              </a:rPr>
              <a:t>Higher </a:t>
            </a:r>
            <a:r>
              <a:rPr lang="en-GB" altLang="en-US" sz="2400" dirty="0">
                <a:solidFill>
                  <a:schemeClr val="bg1"/>
                </a:solidFill>
              </a:rPr>
              <a:t>Health and Food Technology</a:t>
            </a:r>
          </a:p>
          <a:p>
            <a:pPr lvl="1">
              <a:defRPr/>
            </a:pPr>
            <a:r>
              <a:rPr lang="en-GB" altLang="en-US" sz="2400" dirty="0" smtClean="0">
                <a:solidFill>
                  <a:schemeClr val="bg1"/>
                </a:solidFill>
              </a:rPr>
              <a:t>Advanced </a:t>
            </a:r>
            <a:r>
              <a:rPr lang="en-GB" altLang="en-US" sz="2400" dirty="0">
                <a:solidFill>
                  <a:schemeClr val="bg1"/>
                </a:solidFill>
              </a:rPr>
              <a:t>Higher Health and Food Technology</a:t>
            </a:r>
          </a:p>
          <a:p>
            <a:pPr>
              <a:defRPr/>
            </a:pPr>
            <a:r>
              <a:rPr lang="en-GB" altLang="en-US" sz="2400" b="1" u="sng" dirty="0">
                <a:solidFill>
                  <a:schemeClr val="bg1"/>
                </a:solidFill>
              </a:rPr>
              <a:t>Practical skills day </a:t>
            </a:r>
            <a:endParaRPr lang="en-GB" altLang="en-US" sz="2400" u="sng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	Health and Food Technology</a:t>
            </a:r>
          </a:p>
          <a:p>
            <a:pPr>
              <a:defRPr/>
            </a:pPr>
            <a:endParaRPr lang="en-GB" altLang="en-US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</a:rPr>
              <a:t>All materials from these events can be found on the Understanding Standards website at</a:t>
            </a:r>
          </a:p>
          <a:p>
            <a:pPr>
              <a:defRPr/>
            </a:pPr>
            <a:r>
              <a:rPr lang="en-GB" altLang="en-US" sz="2400" dirty="0">
                <a:solidFill>
                  <a:schemeClr val="bg1"/>
                </a:solidFill>
                <a:hlinkClick r:id="rId3"/>
              </a:rPr>
              <a:t>https://www.understandingstandards.org.uk/</a:t>
            </a:r>
            <a:endParaRPr lang="en-GB" altLang="en-US" sz="2400" dirty="0">
              <a:solidFill>
                <a:schemeClr val="bg1"/>
              </a:solidFill>
            </a:endParaRPr>
          </a:p>
          <a:p>
            <a:r>
              <a:rPr lang="en-GB" altLang="en-US" sz="2400" dirty="0">
                <a:solidFill>
                  <a:schemeClr val="bg1"/>
                </a:solidFill>
              </a:rPr>
              <a:t>			          </a:t>
            </a:r>
            <a:r>
              <a:rPr lang="en-GB" altLang="en-US" sz="2400" dirty="0" smtClean="0">
                <a:solidFill>
                  <a:schemeClr val="bg1"/>
                </a:solidFill>
              </a:rPr>
              <a:t>		</a:t>
            </a:r>
            <a:endParaRPr lang="en-GB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95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548680"/>
            <a:ext cx="8301608" cy="11521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</a:rPr>
              <a:t>Use me for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</a:rPr>
              <a:t>large images, graphics or tables.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638" y="-1222375"/>
            <a:ext cx="13011151" cy="87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85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1539875"/>
            <a:ext cx="13011150" cy="90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015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47" y="0"/>
            <a:ext cx="6434569" cy="7641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996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>
                <a:latin typeface="+mn-lt"/>
              </a:rPr>
              <a:t>Final farewell…Linda Adam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" name="Picture Placeholder 4" descr="Water lilies.jpg"/>
          <p:cNvPicPr>
            <a:picLocks noChangeAspect="1"/>
          </p:cNvPicPr>
          <p:nvPr/>
        </p:nvPicPr>
        <p:blipFill>
          <a:blip r:embed="rId2" cstate="print"/>
          <a:srcRect l="314" r="314"/>
          <a:stretch>
            <a:fillRect/>
          </a:stretch>
        </p:blipFill>
        <p:spPr>
          <a:xfrm>
            <a:off x="539750" y="1625028"/>
            <a:ext cx="4103688" cy="3097212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932363" y="1482153"/>
            <a:ext cx="3527425" cy="3240087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 smtClean="0">
                <a:solidFill>
                  <a:srgbClr val="FFFFFF"/>
                </a:solidFill>
                <a:latin typeface="Arial"/>
              </a:rPr>
              <a:t>a picture can add visual interest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 smtClean="0">
                <a:solidFill>
                  <a:srgbClr val="FFFFFF"/>
                </a:solidFill>
                <a:latin typeface="Arial"/>
              </a:rPr>
              <a:t>keep your layout simple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 smtClean="0">
                <a:solidFill>
                  <a:srgbClr val="FFFFFF"/>
                </a:solidFill>
                <a:latin typeface="Arial"/>
              </a:rPr>
              <a:t>capture attention</a:t>
            </a:r>
            <a:endParaRPr lang="en-US" sz="2800" kern="0" dirty="0" smtClean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Symbol" pitchFamily="18" charset="2"/>
              <a:buNone/>
              <a:defRPr/>
            </a:pPr>
            <a:endParaRPr lang="en-US" sz="2800" kern="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8" descr="cid:7dcd3b67-3e7c-42fa-8013-2ed89d7add21@eurprd07.prod.outlook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3" y="1470290"/>
            <a:ext cx="4047933" cy="383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6"/>
          <a:stretch>
            <a:fillRect/>
          </a:stretch>
        </p:blipFill>
        <p:spPr bwMode="auto">
          <a:xfrm>
            <a:off x="4211638" y="1470290"/>
            <a:ext cx="4248150" cy="383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593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kern="0" dirty="0" smtClean="0">
                <a:solidFill>
                  <a:prstClr val="white"/>
                </a:solidFill>
                <a:latin typeface="+mn-lt"/>
              </a:rPr>
              <a:t>Statistics 2018/19</a:t>
            </a:r>
            <a:endParaRPr lang="en-US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 smtClean="0"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00829"/>
              </p:ext>
            </p:extLst>
          </p:nvPr>
        </p:nvGraphicFramePr>
        <p:xfrm>
          <a:off x="152401" y="1340769"/>
          <a:ext cx="8853054" cy="3840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0381">
                  <a:extLst>
                    <a:ext uri="{9D8B030D-6E8A-4147-A177-3AD203B41FA5}">
                      <a16:colId xmlns:a16="http://schemas.microsoft.com/office/drawing/2014/main" val="2858809009"/>
                    </a:ext>
                  </a:extLst>
                </a:gridCol>
                <a:gridCol w="1770381">
                  <a:extLst>
                    <a:ext uri="{9D8B030D-6E8A-4147-A177-3AD203B41FA5}">
                      <a16:colId xmlns:a16="http://schemas.microsoft.com/office/drawing/2014/main" val="3905447091"/>
                    </a:ext>
                  </a:extLst>
                </a:gridCol>
                <a:gridCol w="1770381">
                  <a:extLst>
                    <a:ext uri="{9D8B030D-6E8A-4147-A177-3AD203B41FA5}">
                      <a16:colId xmlns:a16="http://schemas.microsoft.com/office/drawing/2014/main" val="3984932751"/>
                    </a:ext>
                  </a:extLst>
                </a:gridCol>
                <a:gridCol w="1770381">
                  <a:extLst>
                    <a:ext uri="{9D8B030D-6E8A-4147-A177-3AD203B41FA5}">
                      <a16:colId xmlns:a16="http://schemas.microsoft.com/office/drawing/2014/main" val="4049357196"/>
                    </a:ext>
                  </a:extLst>
                </a:gridCol>
                <a:gridCol w="1771530">
                  <a:extLst>
                    <a:ext uri="{9D8B030D-6E8A-4147-A177-3AD203B41FA5}">
                      <a16:colId xmlns:a16="http://schemas.microsoft.com/office/drawing/2014/main" val="858912274"/>
                    </a:ext>
                  </a:extLst>
                </a:gridCol>
              </a:tblGrid>
              <a:tr h="1097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Subject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Entries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2018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Entries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2019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Pass rate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2018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Pass rate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2019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6190983"/>
                  </a:ext>
                </a:extLst>
              </a:tr>
              <a:tr h="54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N3 Health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49010"/>
                  </a:ext>
                </a:extLst>
              </a:tr>
              <a:tr h="54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N4 Health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599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519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39352"/>
                  </a:ext>
                </a:extLst>
              </a:tr>
              <a:tr h="54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N5 Health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1472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1447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67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582179"/>
                  </a:ext>
                </a:extLst>
              </a:tr>
              <a:tr h="54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H Health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1375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1174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64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60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0440855"/>
                  </a:ext>
                </a:extLst>
              </a:tr>
              <a:tr h="548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AH Health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77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81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245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42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>
                <a:latin typeface="+mn-lt"/>
              </a:rPr>
              <a:t>Keep in touch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" y="1340768"/>
            <a:ext cx="829887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sz="2400" dirty="0" smtClean="0">
              <a:solidFill>
                <a:schemeClr val="bg1"/>
              </a:solidFill>
            </a:endParaRPr>
          </a:p>
          <a:p>
            <a:r>
              <a:rPr lang="en-GB" altLang="en-US" sz="2800" dirty="0" smtClean="0">
                <a:solidFill>
                  <a:schemeClr val="bg1"/>
                </a:solidFill>
              </a:rPr>
              <a:t>Subject </a:t>
            </a:r>
            <a:r>
              <a:rPr lang="en-GB" altLang="en-US" sz="2800" dirty="0">
                <a:solidFill>
                  <a:schemeClr val="bg1"/>
                </a:solidFill>
              </a:rPr>
              <a:t>pages for Cake, Cookery, Fashion and Health </a:t>
            </a:r>
            <a:r>
              <a:rPr lang="en-US" altLang="en-US" sz="2800" u="sng" dirty="0">
                <a:solidFill>
                  <a:schemeClr val="bg1"/>
                </a:solidFill>
                <a:hlinkClick r:id="rId3"/>
              </a:rPr>
              <a:t>http://www.sqa.org.uk/sqa/45625.html</a:t>
            </a:r>
            <a:endParaRPr lang="en-US" altLang="en-US" sz="2800" u="sng" dirty="0">
              <a:solidFill>
                <a:schemeClr val="bg1"/>
              </a:solidFill>
            </a:endParaRPr>
          </a:p>
          <a:p>
            <a:endParaRPr lang="en-US" altLang="en-US" sz="2800" u="sng" dirty="0">
              <a:solidFill>
                <a:schemeClr val="bg1"/>
              </a:solidFill>
            </a:endParaRPr>
          </a:p>
          <a:p>
            <a:r>
              <a:rPr lang="en-GB" altLang="en-US" sz="2800" dirty="0">
                <a:solidFill>
                  <a:schemeClr val="bg1"/>
                </a:solidFill>
              </a:rPr>
              <a:t>Hospitality Food and Drink blog</a:t>
            </a:r>
            <a:endParaRPr lang="en-US" altLang="en-US" sz="2800" dirty="0">
              <a:solidFill>
                <a:schemeClr val="bg1"/>
              </a:solidFill>
            </a:endParaRPr>
          </a:p>
          <a:p>
            <a:r>
              <a:rPr lang="en-GB" altLang="en-US" sz="2800" u="sng" dirty="0">
                <a:solidFill>
                  <a:schemeClr val="bg1"/>
                </a:solidFill>
                <a:hlinkClick r:id="rId4"/>
              </a:rPr>
              <a:t>http://blogs.sqa.org.uk/hospitalityfoodanddrink</a:t>
            </a:r>
            <a:endParaRPr lang="en-GB" altLang="en-US" sz="2800" u="sng" dirty="0">
              <a:solidFill>
                <a:schemeClr val="bg1"/>
              </a:solidFill>
            </a:endParaRPr>
          </a:p>
          <a:p>
            <a:endParaRPr lang="en-US" altLang="en-US" sz="2800" dirty="0">
              <a:solidFill>
                <a:schemeClr val="bg1"/>
              </a:solidFill>
            </a:endParaRPr>
          </a:p>
          <a:p>
            <a:r>
              <a:rPr lang="en-US" altLang="en-US" sz="2800" dirty="0">
                <a:solidFill>
                  <a:schemeClr val="bg1"/>
                </a:solidFill>
              </a:rPr>
              <a:t>Weekly Centre News 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r>
              <a:rPr lang="en-GB" altLang="en-US" sz="2800" u="sng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en-GB" altLang="en-US" sz="2800" u="sng" dirty="0">
                <a:solidFill>
                  <a:schemeClr val="bg1"/>
                </a:solidFill>
                <a:hlinkClick r:id="rId5"/>
              </a:rPr>
              <a:t>://</a:t>
            </a:r>
            <a:r>
              <a:rPr lang="en-GB" altLang="en-US" sz="2800" u="sng" dirty="0" smtClean="0">
                <a:solidFill>
                  <a:schemeClr val="bg1"/>
                </a:solidFill>
                <a:hlinkClick r:id="rId5"/>
              </a:rPr>
              <a:t>mailer.sqa.org.uk/Subscribe/Step1</a:t>
            </a:r>
            <a:endParaRPr lang="en-GB" altLang="en-US" sz="2800" u="sng" dirty="0" smtClean="0">
              <a:solidFill>
                <a:schemeClr val="bg1"/>
              </a:solidFill>
            </a:endParaRPr>
          </a:p>
          <a:p>
            <a:endParaRPr lang="en-GB" altLang="en-US" sz="2400" dirty="0">
              <a:solidFill>
                <a:schemeClr val="bg1"/>
              </a:solidFill>
            </a:endParaRPr>
          </a:p>
          <a:p>
            <a:endParaRPr lang="en-GB" altLang="en-US" sz="2800" dirty="0" smtClean="0">
              <a:solidFill>
                <a:schemeClr val="bg1"/>
              </a:solidFill>
            </a:endParaRPr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8050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>
                <a:latin typeface="+mn-lt"/>
              </a:rPr>
              <a:t>Keep in touch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" y="1340768"/>
            <a:ext cx="82988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sz="2800" dirty="0" smtClean="0">
              <a:solidFill>
                <a:schemeClr val="bg1"/>
              </a:solidFill>
            </a:endParaRPr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60218" y="1524000"/>
            <a:ext cx="64977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>
                <a:solidFill>
                  <a:schemeClr val="bg1"/>
                </a:solidFill>
              </a:rPr>
              <a:t>Twitter</a:t>
            </a:r>
            <a:r>
              <a:rPr lang="en-GB" altLang="en-US" sz="2800" dirty="0" smtClean="0">
                <a:solidFill>
                  <a:schemeClr val="bg1"/>
                </a:solidFill>
              </a:rPr>
              <a:t>: @</a:t>
            </a:r>
            <a:r>
              <a:rPr lang="en-GB" altLang="en-US" sz="2800" dirty="0" err="1">
                <a:solidFill>
                  <a:schemeClr val="bg1"/>
                </a:solidFill>
              </a:rPr>
              <a:t>sqanews</a:t>
            </a:r>
            <a:endParaRPr lang="en-GB" altLang="en-US" sz="2800" dirty="0">
              <a:solidFill>
                <a:schemeClr val="bg1"/>
              </a:solidFill>
            </a:endParaRPr>
          </a:p>
          <a:p>
            <a:endParaRPr lang="en-GB" altLang="en-US" sz="2800" dirty="0">
              <a:solidFill>
                <a:schemeClr val="bg1"/>
              </a:solidFill>
            </a:endParaRPr>
          </a:p>
          <a:p>
            <a:r>
              <a:rPr lang="en-GB" altLang="en-US" sz="2800" dirty="0">
                <a:solidFill>
                  <a:schemeClr val="bg1"/>
                </a:solidFill>
              </a:rPr>
              <a:t>Facebook: </a:t>
            </a:r>
            <a:r>
              <a:rPr lang="en-GB" altLang="en-US" sz="2800" dirty="0" smtClean="0">
                <a:solidFill>
                  <a:schemeClr val="bg1"/>
                </a:solidFill>
              </a:rPr>
              <a:t>Scottish </a:t>
            </a:r>
            <a:r>
              <a:rPr lang="en-GB" altLang="en-US" sz="2800" dirty="0">
                <a:solidFill>
                  <a:schemeClr val="bg1"/>
                </a:solidFill>
              </a:rPr>
              <a:t>Qualifications Authority</a:t>
            </a:r>
          </a:p>
          <a:p>
            <a:endParaRPr lang="en-GB" altLang="en-US" sz="2800" dirty="0">
              <a:solidFill>
                <a:schemeClr val="bg1"/>
              </a:solidFill>
            </a:endParaRPr>
          </a:p>
          <a:p>
            <a:r>
              <a:rPr lang="en-GB" altLang="en-US" sz="2800" dirty="0">
                <a:solidFill>
                  <a:schemeClr val="bg1"/>
                </a:solidFill>
              </a:rPr>
              <a:t>LinkedIn: Scottish Qualifications Authority</a:t>
            </a:r>
          </a:p>
          <a:p>
            <a:endParaRPr lang="en-GB" altLang="en-US" sz="2800" dirty="0">
              <a:solidFill>
                <a:schemeClr val="bg1"/>
              </a:solidFill>
            </a:endParaRPr>
          </a:p>
          <a:p>
            <a:r>
              <a:rPr lang="en-GB" altLang="en-US" sz="2800" dirty="0">
                <a:solidFill>
                  <a:schemeClr val="bg1"/>
                </a:solidFill>
              </a:rPr>
              <a:t>YouTube: </a:t>
            </a:r>
            <a:r>
              <a:rPr lang="en-GB" altLang="en-US" sz="2800" dirty="0" err="1">
                <a:solidFill>
                  <a:schemeClr val="bg1"/>
                </a:solidFill>
              </a:rPr>
              <a:t>SQAonline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34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Contact details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524000"/>
            <a:ext cx="7777162" cy="3201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400" u="sng" dirty="0"/>
          </a:p>
          <a:p>
            <a:pPr marL="0" indent="0">
              <a:buClr>
                <a:srgbClr val="FFFFFF"/>
              </a:buClr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altLang="en-US" sz="2800" u="sng" kern="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109" y="1340768"/>
            <a:ext cx="82988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sz="2800" dirty="0" smtClean="0">
              <a:solidFill>
                <a:schemeClr val="bg1"/>
              </a:solidFill>
            </a:endParaRPr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 smtClean="0"/>
          </a:p>
          <a:p>
            <a:endParaRPr lang="en-GB" altLang="en-US" dirty="0"/>
          </a:p>
          <a:p>
            <a:endParaRPr lang="en-GB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37035" y="1340768"/>
            <a:ext cx="66209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u="sng" dirty="0">
                <a:solidFill>
                  <a:schemeClr val="bg1"/>
                </a:solidFill>
              </a:rPr>
              <a:t>Manuela De Freitas</a:t>
            </a:r>
            <a:r>
              <a:rPr lang="en-GB" altLang="en-US" sz="2400" b="1" dirty="0">
                <a:solidFill>
                  <a:schemeClr val="bg1"/>
                </a:solidFill>
              </a:rPr>
              <a:t>  </a:t>
            </a:r>
            <a:r>
              <a:rPr lang="en-GB" altLang="en-US" sz="2400" dirty="0">
                <a:solidFill>
                  <a:schemeClr val="bg1"/>
                </a:solidFill>
              </a:rPr>
              <a:t>Qualifications Officer for Fashion and </a:t>
            </a:r>
            <a:r>
              <a:rPr lang="en-GB" altLang="en-US" sz="2400" dirty="0" smtClean="0">
                <a:solidFill>
                  <a:schemeClr val="bg1"/>
                </a:solidFill>
              </a:rPr>
              <a:t>Textiles and Health </a:t>
            </a:r>
            <a:r>
              <a:rPr lang="en-GB" altLang="en-US" sz="2400" dirty="0">
                <a:solidFill>
                  <a:schemeClr val="bg1"/>
                </a:solidFill>
              </a:rPr>
              <a:t>and Food courses</a:t>
            </a:r>
          </a:p>
          <a:p>
            <a:r>
              <a:rPr lang="en-GB" altLang="en-US" sz="2400" dirty="0">
                <a:solidFill>
                  <a:schemeClr val="bg1"/>
                </a:solidFill>
                <a:hlinkClick r:id="rId3"/>
              </a:rPr>
              <a:t>manuela.de.freitas@sqa.org.uk</a:t>
            </a:r>
            <a:r>
              <a:rPr lang="en-GB" altLang="en-US" sz="2400" dirty="0">
                <a:solidFill>
                  <a:schemeClr val="bg1"/>
                </a:solidFill>
              </a:rPr>
              <a:t> 		</a:t>
            </a:r>
          </a:p>
          <a:p>
            <a:r>
              <a:rPr lang="en-GB" altLang="en-US" sz="2400" b="1" u="sng" dirty="0">
                <a:solidFill>
                  <a:schemeClr val="bg1"/>
                </a:solidFill>
              </a:rPr>
              <a:t>0345 213 5480 </a:t>
            </a:r>
          </a:p>
          <a:p>
            <a:endParaRPr lang="en-GB" altLang="en-US" sz="2400" dirty="0">
              <a:solidFill>
                <a:schemeClr val="bg1"/>
              </a:solidFill>
            </a:endParaRPr>
          </a:p>
          <a:p>
            <a:r>
              <a:rPr lang="en-GB" altLang="en-US" sz="2400" b="1" u="sng" dirty="0">
                <a:solidFill>
                  <a:schemeClr val="bg1"/>
                </a:solidFill>
              </a:rPr>
              <a:t>Suzanne Train </a:t>
            </a:r>
            <a:r>
              <a:rPr lang="en-GB" altLang="en-US" sz="2400" b="1" dirty="0">
                <a:solidFill>
                  <a:schemeClr val="bg1"/>
                </a:solidFill>
              </a:rPr>
              <a:t> </a:t>
            </a:r>
            <a:r>
              <a:rPr lang="en-GB" altLang="en-US" sz="2400" dirty="0">
                <a:solidFill>
                  <a:schemeClr val="bg1"/>
                </a:solidFill>
              </a:rPr>
              <a:t>Qualifications Officer for </a:t>
            </a:r>
            <a:r>
              <a:rPr lang="en-GB" altLang="en-US" sz="2400" dirty="0" smtClean="0">
                <a:solidFill>
                  <a:schemeClr val="bg1"/>
                </a:solidFill>
              </a:rPr>
              <a:t>Cake and Cookery </a:t>
            </a:r>
            <a:r>
              <a:rPr lang="en-GB" altLang="en-US" sz="2400" dirty="0">
                <a:solidFill>
                  <a:schemeClr val="bg1"/>
                </a:solidFill>
              </a:rPr>
              <a:t>courses</a:t>
            </a:r>
          </a:p>
          <a:p>
            <a:r>
              <a:rPr lang="en-GB" altLang="en-US" sz="2400" dirty="0">
                <a:solidFill>
                  <a:schemeClr val="bg1"/>
                </a:solidFill>
                <a:hlinkClick r:id="rId4"/>
              </a:rPr>
              <a:t>suzanne.train@sqa.org.uk</a:t>
            </a:r>
            <a:r>
              <a:rPr lang="en-GB" altLang="en-US" sz="2400" dirty="0">
                <a:solidFill>
                  <a:schemeClr val="bg1"/>
                </a:solidFill>
              </a:rPr>
              <a:t> 		</a:t>
            </a:r>
          </a:p>
          <a:p>
            <a:r>
              <a:rPr lang="en-GB" altLang="en-US" sz="2400" b="1" u="sng" dirty="0">
                <a:solidFill>
                  <a:schemeClr val="bg1"/>
                </a:solidFill>
              </a:rPr>
              <a:t>0345 213 5206</a:t>
            </a:r>
          </a:p>
          <a:p>
            <a:endParaRPr lang="en-GB" altLang="en-US" sz="2400" dirty="0">
              <a:solidFill>
                <a:schemeClr val="bg1"/>
              </a:solidFill>
            </a:endParaRPr>
          </a:p>
          <a:p>
            <a:r>
              <a:rPr lang="en-GB" altLang="en-US" sz="2400" b="1" u="sng" dirty="0">
                <a:solidFill>
                  <a:schemeClr val="bg1"/>
                </a:solidFill>
              </a:rPr>
              <a:t>Graeme Findlay</a:t>
            </a:r>
            <a:r>
              <a:rPr lang="en-GB" altLang="en-US" sz="2400" b="1" dirty="0">
                <a:solidFill>
                  <a:schemeClr val="bg1"/>
                </a:solidFill>
              </a:rPr>
              <a:t>  </a:t>
            </a:r>
            <a:r>
              <a:rPr lang="en-GB" altLang="en-US" sz="2400" dirty="0">
                <a:solidFill>
                  <a:schemeClr val="bg1"/>
                </a:solidFill>
              </a:rPr>
              <a:t>Qualifications Manager</a:t>
            </a:r>
          </a:p>
          <a:p>
            <a:r>
              <a:rPr lang="en-GB" altLang="en-US" sz="2400" dirty="0">
                <a:solidFill>
                  <a:schemeClr val="bg1"/>
                </a:solidFill>
                <a:hlinkClick r:id="rId5"/>
              </a:rPr>
              <a:t>graeme.findlay@sqa.org.uk</a:t>
            </a:r>
            <a:r>
              <a:rPr lang="en-GB" altLang="en-US" sz="2400" dirty="0">
                <a:solidFill>
                  <a:schemeClr val="bg1"/>
                </a:solidFill>
              </a:rPr>
              <a:t> 		</a:t>
            </a:r>
          </a:p>
          <a:p>
            <a:r>
              <a:rPr lang="en-GB" altLang="en-US" sz="2400" b="1" u="sng" dirty="0">
                <a:solidFill>
                  <a:schemeClr val="bg1"/>
                </a:solidFill>
              </a:rPr>
              <a:t>0345 213 5492</a:t>
            </a:r>
          </a:p>
        </p:txBody>
      </p:sp>
    </p:spTree>
    <p:extLst>
      <p:ext uri="{BB962C8B-B14F-4D97-AF65-F5344CB8AC3E}">
        <p14:creationId xmlns:p14="http://schemas.microsoft.com/office/powerpoint/2010/main" val="188796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3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kern="0" dirty="0" smtClean="0">
                <a:solidFill>
                  <a:prstClr val="white"/>
                </a:solidFill>
                <a:latin typeface="+mn-lt"/>
              </a:rPr>
              <a:t>Statistics 2018/19</a:t>
            </a:r>
            <a:endParaRPr lang="en-US" kern="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 smtClean="0"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54070"/>
              </p:ext>
            </p:extLst>
          </p:nvPr>
        </p:nvGraphicFramePr>
        <p:xfrm>
          <a:off x="138545" y="1340768"/>
          <a:ext cx="8880763" cy="3868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922">
                  <a:extLst>
                    <a:ext uri="{9D8B030D-6E8A-4147-A177-3AD203B41FA5}">
                      <a16:colId xmlns:a16="http://schemas.microsoft.com/office/drawing/2014/main" val="3438449997"/>
                    </a:ext>
                  </a:extLst>
                </a:gridCol>
                <a:gridCol w="1775922">
                  <a:extLst>
                    <a:ext uri="{9D8B030D-6E8A-4147-A177-3AD203B41FA5}">
                      <a16:colId xmlns:a16="http://schemas.microsoft.com/office/drawing/2014/main" val="3470002267"/>
                    </a:ext>
                  </a:extLst>
                </a:gridCol>
                <a:gridCol w="1775922">
                  <a:extLst>
                    <a:ext uri="{9D8B030D-6E8A-4147-A177-3AD203B41FA5}">
                      <a16:colId xmlns:a16="http://schemas.microsoft.com/office/drawing/2014/main" val="509355648"/>
                    </a:ext>
                  </a:extLst>
                </a:gridCol>
                <a:gridCol w="1775922">
                  <a:extLst>
                    <a:ext uri="{9D8B030D-6E8A-4147-A177-3AD203B41FA5}">
                      <a16:colId xmlns:a16="http://schemas.microsoft.com/office/drawing/2014/main" val="533658285"/>
                    </a:ext>
                  </a:extLst>
                </a:gridCol>
                <a:gridCol w="1777075">
                  <a:extLst>
                    <a:ext uri="{9D8B030D-6E8A-4147-A177-3AD203B41FA5}">
                      <a16:colId xmlns:a16="http://schemas.microsoft.com/office/drawing/2014/main" val="3093173950"/>
                    </a:ext>
                  </a:extLst>
                </a:gridCol>
              </a:tblGrid>
              <a:tr h="1289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Subject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Entries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2018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Entries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2019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Pass rate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2018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Pass rate 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2019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405443"/>
                  </a:ext>
                </a:extLst>
              </a:tr>
              <a:tr h="644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N5 Cake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1394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1239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62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62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8468614"/>
                  </a:ext>
                </a:extLst>
              </a:tr>
              <a:tr h="644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N3 Cookery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590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628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190452"/>
                  </a:ext>
                </a:extLst>
              </a:tr>
              <a:tr h="644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N4 Cookery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3699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3781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83594"/>
                  </a:ext>
                </a:extLst>
              </a:tr>
              <a:tr h="644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N5 Cookery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5036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4826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66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</a:rPr>
                        <a:t>85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6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941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noProof="0" dirty="0" smtClean="0">
                <a:latin typeface="+mn-lt"/>
              </a:rPr>
              <a:t>Course and verification reports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268759"/>
            <a:ext cx="7777162" cy="34563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US" altLang="en-US" dirty="0" smtClean="0"/>
              <a:t>These </a:t>
            </a:r>
            <a:r>
              <a:rPr lang="en-US" altLang="en-US" dirty="0"/>
              <a:t>reports are produced by the Principal Assessor and Principal </a:t>
            </a:r>
            <a:r>
              <a:rPr lang="en-US" altLang="en-US" dirty="0" smtClean="0"/>
              <a:t>Verifier.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They contain information on candidates performance, promote better understanding and give advice that can help inform your teaching.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The reports can be found on each subject/level homepage.</a:t>
            </a:r>
          </a:p>
          <a:p>
            <a:pPr marL="0" indent="0">
              <a:buClr>
                <a:srgbClr val="FFFFFF"/>
              </a:buClr>
              <a:buNone/>
              <a:defRPr/>
            </a:pP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841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Dark background slide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Use me when presenting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to a large group.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Dark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backgrounds and white text </a:t>
            </a:r>
            <a:r>
              <a:rPr lang="en-GB" kern="0" dirty="0" smtClean="0">
                <a:latin typeface="Arial"/>
              </a:rPr>
              <a:t>are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easier to read and gentler on the eye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Don’t mix and match dark and light slides — choose one style and stick to it for consistency in your presentation.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5066" y="-1539875"/>
            <a:ext cx="13011150" cy="1029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51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Title with text box and bullets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Keep titles and bullet points short and relevant.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Try to limit</a:t>
            </a:r>
            <a:r>
              <a:rPr kumimoji="0" lang="en-GB" sz="26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the amount of text on each slide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no more than five lines of text per slide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no more than eight words per line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Too much text is distracting for an audience.</a:t>
            </a:r>
          </a:p>
          <a:p>
            <a:pPr lvl="0">
              <a:buClr>
                <a:srgbClr val="FFFFFF"/>
              </a:buClr>
              <a:defRPr/>
            </a:pPr>
            <a:r>
              <a:rPr lang="en-GB" kern="0" dirty="0" smtClean="0">
                <a:latin typeface="Arial"/>
              </a:rPr>
              <a:t>Bold text should be used sparingly.</a:t>
            </a:r>
            <a:endParaRPr lang="en-GB" kern="0" dirty="0"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1395413"/>
            <a:ext cx="13011150" cy="892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68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438" y="-1323975"/>
            <a:ext cx="13011151" cy="8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0"/>
            <a:ext cx="9251950" cy="6858000"/>
          </a:xfrm>
        </p:spPr>
      </p:pic>
    </p:spTree>
    <p:extLst>
      <p:ext uri="{BB962C8B-B14F-4D97-AF65-F5344CB8AC3E}">
        <p14:creationId xmlns:p14="http://schemas.microsoft.com/office/powerpoint/2010/main" val="1054258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Add in a picture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3" name="Picture Placeholder 4" descr="Water lilies.jpg"/>
          <p:cNvPicPr>
            <a:picLocks noChangeAspect="1"/>
          </p:cNvPicPr>
          <p:nvPr/>
        </p:nvPicPr>
        <p:blipFill>
          <a:blip r:embed="rId2" cstate="print"/>
          <a:srcRect l="314" r="314"/>
          <a:stretch>
            <a:fillRect/>
          </a:stretch>
        </p:blipFill>
        <p:spPr>
          <a:xfrm>
            <a:off x="539750" y="1625028"/>
            <a:ext cx="4103688" cy="3097212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932363" y="1482153"/>
            <a:ext cx="3527425" cy="3240087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 smtClean="0">
                <a:solidFill>
                  <a:srgbClr val="FFFFFF"/>
                </a:solidFill>
                <a:latin typeface="Arial"/>
              </a:rPr>
              <a:t>a picture can add visual interest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 smtClean="0">
                <a:solidFill>
                  <a:srgbClr val="FFFFFF"/>
                </a:solidFill>
                <a:latin typeface="Arial"/>
              </a:rPr>
              <a:t>keep your layout simple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Char char="w"/>
              <a:defRPr/>
            </a:pPr>
            <a:r>
              <a:rPr lang="en-GB" sz="2800" kern="0" dirty="0" smtClean="0">
                <a:solidFill>
                  <a:srgbClr val="FFFFFF"/>
                </a:solidFill>
                <a:latin typeface="Arial"/>
              </a:rPr>
              <a:t>capture attention</a:t>
            </a:r>
            <a:endParaRPr lang="en-US" sz="2800" kern="0" dirty="0" smtClean="0">
              <a:solidFill>
                <a:srgbClr val="FFFFFF"/>
              </a:solidFill>
              <a:latin typeface="Arial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Font typeface="Symbol" pitchFamily="18" charset="2"/>
              <a:buNone/>
              <a:defRPr/>
            </a:pPr>
            <a:endParaRPr lang="en-US" sz="2800" kern="0" dirty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950" y="0"/>
            <a:ext cx="925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59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836</Words>
  <Application>Microsoft Office PowerPoint</Application>
  <PresentationFormat>On-screen Show (4:3)</PresentationFormat>
  <Paragraphs>438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Lang</dc:creator>
  <cp:lastModifiedBy>Frances Meek</cp:lastModifiedBy>
  <cp:revision>50</cp:revision>
  <dcterms:created xsi:type="dcterms:W3CDTF">2018-07-26T06:59:22Z</dcterms:created>
  <dcterms:modified xsi:type="dcterms:W3CDTF">2019-11-12T10:10:15Z</dcterms:modified>
</cp:coreProperties>
</file>