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  <p:sldMasterId id="2147483738" r:id="rId3"/>
    <p:sldMasterId id="2147483743" r:id="rId4"/>
    <p:sldMasterId id="2147483745" r:id="rId5"/>
    <p:sldMasterId id="2147483747" r:id="rId6"/>
  </p:sldMasterIdLst>
  <p:notesMasterIdLst>
    <p:notesMasterId r:id="rId33"/>
  </p:notesMasterIdLst>
  <p:handoutMasterIdLst>
    <p:handoutMasterId r:id="rId34"/>
  </p:handoutMasterIdLst>
  <p:sldIdLst>
    <p:sldId id="388" r:id="rId7"/>
    <p:sldId id="389" r:id="rId8"/>
    <p:sldId id="400" r:id="rId9"/>
    <p:sldId id="403" r:id="rId10"/>
    <p:sldId id="401" r:id="rId11"/>
    <p:sldId id="391" r:id="rId12"/>
    <p:sldId id="392" r:id="rId13"/>
    <p:sldId id="402" r:id="rId14"/>
    <p:sldId id="411" r:id="rId15"/>
    <p:sldId id="390" r:id="rId16"/>
    <p:sldId id="397" r:id="rId17"/>
    <p:sldId id="396" r:id="rId18"/>
    <p:sldId id="393" r:id="rId19"/>
    <p:sldId id="407" r:id="rId20"/>
    <p:sldId id="404" r:id="rId21"/>
    <p:sldId id="405" r:id="rId22"/>
    <p:sldId id="406" r:id="rId23"/>
    <p:sldId id="408" r:id="rId24"/>
    <p:sldId id="394" r:id="rId25"/>
    <p:sldId id="413" r:id="rId26"/>
    <p:sldId id="399" r:id="rId27"/>
    <p:sldId id="412" r:id="rId28"/>
    <p:sldId id="410" r:id="rId29"/>
    <p:sldId id="398" r:id="rId30"/>
    <p:sldId id="409" r:id="rId31"/>
    <p:sldId id="362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1415" autoAdjust="0"/>
  </p:normalViewPr>
  <p:slideViewPr>
    <p:cSldViewPr snapToGrid="0" snapToObjects="1">
      <p:cViewPr varScale="1">
        <p:scale>
          <a:sx n="105" d="100"/>
          <a:sy n="105" d="100"/>
        </p:scale>
        <p:origin x="6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FF090-CA1B-42AA-B43D-4E6A638668C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F66371A8-CC43-4B7F-938F-107916D45A9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ICT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4C3D9-3B4B-4E5B-AACC-118D255E5797}" type="parTrans" cxnId="{57302DE2-6795-42DF-9406-042FD09033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5F5EF-17CB-4868-BF40-3B7DCC67F510}" type="sibTrans" cxnId="{57302DE2-6795-42DF-9406-042FD09033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3686A-29F5-452F-8B0A-2ED1A8C0C50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Numeracy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384FC-DD6C-4FB7-B398-5A0164DF3FC4}" type="parTrans" cxnId="{3172AB29-C485-43DE-98DC-7F96E7B14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A66A1-8308-488B-92D4-7A14337800F4}" type="sibTrans" cxnId="{3172AB29-C485-43DE-98DC-7F96E7B143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C5890-9242-466D-AF70-8539FF972EA5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Literacy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9C106-BCFC-4D88-9146-A7D5D3E403EF}" type="parTrans" cxnId="{B0F8D5D0-A115-4432-9735-ED212D4453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D0A70-9F6B-4EC1-AC04-342818FC64BA}" type="sibTrans" cxnId="{B0F8D5D0-A115-4432-9735-ED212D4453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4879C-98B0-4E50-B10D-00C44A83C6F5}" type="pres">
      <dgm:prSet presAssocID="{C7CFF090-CA1B-42AA-B43D-4E6A638668C3}" presName="compositeShape" presStyleCnt="0">
        <dgm:presLayoutVars>
          <dgm:chMax val="7"/>
          <dgm:dir/>
          <dgm:resizeHandles val="exact"/>
        </dgm:presLayoutVars>
      </dgm:prSet>
      <dgm:spPr/>
    </dgm:pt>
    <dgm:pt modelId="{86B0C2A4-8798-4390-8D84-84A3FDCFC551}" type="pres">
      <dgm:prSet presAssocID="{F66371A8-CC43-4B7F-938F-107916D45A9D}" presName="circ1" presStyleLbl="vennNode1" presStyleIdx="0" presStyleCnt="3"/>
      <dgm:spPr/>
      <dgm:t>
        <a:bodyPr/>
        <a:lstStyle/>
        <a:p>
          <a:endParaRPr lang="en-US"/>
        </a:p>
      </dgm:t>
    </dgm:pt>
    <dgm:pt modelId="{CB6460BD-5554-4DF9-A9C9-BA7CE98B060F}" type="pres">
      <dgm:prSet presAssocID="{F66371A8-CC43-4B7F-938F-107916D45A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62397-8CB1-46DA-BADE-7A92A44688A7}" type="pres">
      <dgm:prSet presAssocID="{3EE3686A-29F5-452F-8B0A-2ED1A8C0C50A}" presName="circ2" presStyleLbl="vennNode1" presStyleIdx="1" presStyleCnt="3"/>
      <dgm:spPr/>
      <dgm:t>
        <a:bodyPr/>
        <a:lstStyle/>
        <a:p>
          <a:endParaRPr lang="en-US"/>
        </a:p>
      </dgm:t>
    </dgm:pt>
    <dgm:pt modelId="{49A59F5B-2149-48D0-876B-FBE0335CF1FA}" type="pres">
      <dgm:prSet presAssocID="{3EE3686A-29F5-452F-8B0A-2ED1A8C0C5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89A59-7E96-43D8-99D2-2E52C9EFD69B}" type="pres">
      <dgm:prSet presAssocID="{5C5C5890-9242-466D-AF70-8539FF972EA5}" presName="circ3" presStyleLbl="vennNode1" presStyleIdx="2" presStyleCnt="3"/>
      <dgm:spPr/>
      <dgm:t>
        <a:bodyPr/>
        <a:lstStyle/>
        <a:p>
          <a:endParaRPr lang="en-US"/>
        </a:p>
      </dgm:t>
    </dgm:pt>
    <dgm:pt modelId="{379F8D75-EA78-4347-B568-21CEDA9E4B2C}" type="pres">
      <dgm:prSet presAssocID="{5C5C5890-9242-466D-AF70-8539FF972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CEBF7-3F20-4423-92AF-7779A694C71F}" type="presOf" srcId="{3EE3686A-29F5-452F-8B0A-2ED1A8C0C50A}" destId="{49A59F5B-2149-48D0-876B-FBE0335CF1FA}" srcOrd="1" destOrd="0" presId="urn:microsoft.com/office/officeart/2005/8/layout/venn1"/>
    <dgm:cxn modelId="{D6625B5B-D361-4F4F-B73D-C0546C452E0C}" type="presOf" srcId="{F66371A8-CC43-4B7F-938F-107916D45A9D}" destId="{86B0C2A4-8798-4390-8D84-84A3FDCFC551}" srcOrd="0" destOrd="0" presId="urn:microsoft.com/office/officeart/2005/8/layout/venn1"/>
    <dgm:cxn modelId="{B0F8D5D0-A115-4432-9735-ED212D44538E}" srcId="{C7CFF090-CA1B-42AA-B43D-4E6A638668C3}" destId="{5C5C5890-9242-466D-AF70-8539FF972EA5}" srcOrd="2" destOrd="0" parTransId="{3EE9C106-BCFC-4D88-9146-A7D5D3E403EF}" sibTransId="{389D0A70-9F6B-4EC1-AC04-342818FC64BA}"/>
    <dgm:cxn modelId="{499B69BB-8229-4F66-941D-C89EAE1FB76A}" type="presOf" srcId="{F66371A8-CC43-4B7F-938F-107916D45A9D}" destId="{CB6460BD-5554-4DF9-A9C9-BA7CE98B060F}" srcOrd="1" destOrd="0" presId="urn:microsoft.com/office/officeart/2005/8/layout/venn1"/>
    <dgm:cxn modelId="{57302DE2-6795-42DF-9406-042FD090334A}" srcId="{C7CFF090-CA1B-42AA-B43D-4E6A638668C3}" destId="{F66371A8-CC43-4B7F-938F-107916D45A9D}" srcOrd="0" destOrd="0" parTransId="{6B14C3D9-3B4B-4E5B-AACC-118D255E5797}" sibTransId="{9045F5EF-17CB-4868-BF40-3B7DCC67F510}"/>
    <dgm:cxn modelId="{3172AB29-C485-43DE-98DC-7F96E7B14338}" srcId="{C7CFF090-CA1B-42AA-B43D-4E6A638668C3}" destId="{3EE3686A-29F5-452F-8B0A-2ED1A8C0C50A}" srcOrd="1" destOrd="0" parTransId="{2A1384FC-DD6C-4FB7-B398-5A0164DF3FC4}" sibTransId="{751A66A1-8308-488B-92D4-7A14337800F4}"/>
    <dgm:cxn modelId="{A15A5052-1F78-4678-95DB-389155FDBB2B}" type="presOf" srcId="{3EE3686A-29F5-452F-8B0A-2ED1A8C0C50A}" destId="{B5C62397-8CB1-46DA-BADE-7A92A44688A7}" srcOrd="0" destOrd="0" presId="urn:microsoft.com/office/officeart/2005/8/layout/venn1"/>
    <dgm:cxn modelId="{03116F53-C371-442D-BB74-4BDA5E9A7F86}" type="presOf" srcId="{C7CFF090-CA1B-42AA-B43D-4E6A638668C3}" destId="{7D64879C-98B0-4E50-B10D-00C44A83C6F5}" srcOrd="0" destOrd="0" presId="urn:microsoft.com/office/officeart/2005/8/layout/venn1"/>
    <dgm:cxn modelId="{2AC109B4-595C-4062-B112-EEADA396197D}" type="presOf" srcId="{5C5C5890-9242-466D-AF70-8539FF972EA5}" destId="{379F8D75-EA78-4347-B568-21CEDA9E4B2C}" srcOrd="1" destOrd="0" presId="urn:microsoft.com/office/officeart/2005/8/layout/venn1"/>
    <dgm:cxn modelId="{A2231523-5682-4ABF-AD20-53299A9D6402}" type="presOf" srcId="{5C5C5890-9242-466D-AF70-8539FF972EA5}" destId="{C6F89A59-7E96-43D8-99D2-2E52C9EFD69B}" srcOrd="0" destOrd="0" presId="urn:microsoft.com/office/officeart/2005/8/layout/venn1"/>
    <dgm:cxn modelId="{179383FC-AE10-4C1A-96A1-1E1F95311792}" type="presParOf" srcId="{7D64879C-98B0-4E50-B10D-00C44A83C6F5}" destId="{86B0C2A4-8798-4390-8D84-84A3FDCFC551}" srcOrd="0" destOrd="0" presId="urn:microsoft.com/office/officeart/2005/8/layout/venn1"/>
    <dgm:cxn modelId="{329AAAA6-C1D7-4D31-90F4-FAC7502A608B}" type="presParOf" srcId="{7D64879C-98B0-4E50-B10D-00C44A83C6F5}" destId="{CB6460BD-5554-4DF9-A9C9-BA7CE98B060F}" srcOrd="1" destOrd="0" presId="urn:microsoft.com/office/officeart/2005/8/layout/venn1"/>
    <dgm:cxn modelId="{4EFD5EC7-B82C-410F-AB85-C52D7311E5E1}" type="presParOf" srcId="{7D64879C-98B0-4E50-B10D-00C44A83C6F5}" destId="{B5C62397-8CB1-46DA-BADE-7A92A44688A7}" srcOrd="2" destOrd="0" presId="urn:microsoft.com/office/officeart/2005/8/layout/venn1"/>
    <dgm:cxn modelId="{03EB2F7E-DCB7-426C-95FC-90D322DE13EE}" type="presParOf" srcId="{7D64879C-98B0-4E50-B10D-00C44A83C6F5}" destId="{49A59F5B-2149-48D0-876B-FBE0335CF1FA}" srcOrd="3" destOrd="0" presId="urn:microsoft.com/office/officeart/2005/8/layout/venn1"/>
    <dgm:cxn modelId="{6B374405-9D51-44DA-8713-FA64AA6E11A9}" type="presParOf" srcId="{7D64879C-98B0-4E50-B10D-00C44A83C6F5}" destId="{C6F89A59-7E96-43D8-99D2-2E52C9EFD69B}" srcOrd="4" destOrd="0" presId="urn:microsoft.com/office/officeart/2005/8/layout/venn1"/>
    <dgm:cxn modelId="{3E5DEDFF-8E4F-409B-ACF6-E50765B105EA}" type="presParOf" srcId="{7D64879C-98B0-4E50-B10D-00C44A83C6F5}" destId="{379F8D75-EA78-4347-B568-21CEDA9E4B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0C2A4-8798-4390-8D84-84A3FDCFC551}">
      <dsp:nvSpPr>
        <dsp:cNvPr id="0" name=""/>
        <dsp:cNvSpPr/>
      </dsp:nvSpPr>
      <dsp:spPr>
        <a:xfrm>
          <a:off x="730834" y="35360"/>
          <a:ext cx="1697318" cy="16973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ICT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7143" y="332391"/>
        <a:ext cx="1244700" cy="763793"/>
      </dsp:txXfrm>
    </dsp:sp>
    <dsp:sp modelId="{B5C62397-8CB1-46DA-BADE-7A92A44688A7}">
      <dsp:nvSpPr>
        <dsp:cNvPr id="0" name=""/>
        <dsp:cNvSpPr/>
      </dsp:nvSpPr>
      <dsp:spPr>
        <a:xfrm>
          <a:off x="1343283" y="1096184"/>
          <a:ext cx="1697318" cy="169731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Numeracy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2379" y="1534658"/>
        <a:ext cx="1018391" cy="933525"/>
      </dsp:txXfrm>
    </dsp:sp>
    <dsp:sp modelId="{C6F89A59-7E96-43D8-99D2-2E52C9EFD69B}">
      <dsp:nvSpPr>
        <dsp:cNvPr id="0" name=""/>
        <dsp:cNvSpPr/>
      </dsp:nvSpPr>
      <dsp:spPr>
        <a:xfrm>
          <a:off x="118385" y="1096184"/>
          <a:ext cx="1697318" cy="169731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Literacy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216" y="1534658"/>
        <a:ext cx="1018391" cy="93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675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675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attachments/0d5e4622-94f2-4400f88bcccf.doc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www.foodafactoflife.org.uk/attachments/247b5073-0067-448c71358288.doc" TargetMode="External"/><Relationship Id="rId2" Type="http://schemas.openxmlformats.org/officeDocument/2006/relationships/hyperlink" Target="http://www.foodafactoflife.org.uk/attachments/20f1d73e-94d7-4eb07efd3dea.do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oodafactoflife.org.uk/attachments/a1b12f83-9559-412c876ec07f.doc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://www.foodafactoflife.org.uk/attachments/1e440858-78b8-46af39fba7b7.doc" TargetMode="External"/><Relationship Id="rId4" Type="http://schemas.openxmlformats.org/officeDocument/2006/relationships/hyperlink" Target="http://www.foodafactoflife.org.uk/attachments/8414ae4f-88a7-4bdae8951c94.doc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foodafactoflife.org.uk/attachments/74769a14-3454-4dbefbc77c1d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insburys.co.uk/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www.ocado.com/" TargetMode="External"/><Relationship Id="rId12" Type="http://schemas.openxmlformats.org/officeDocument/2006/relationships/hyperlink" Target="https://www.foodafactoflife.org.uk/search-results?q=cost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ysupermarket.co.uk/" TargetMode="External"/><Relationship Id="rId11" Type="http://schemas.openxmlformats.org/officeDocument/2006/relationships/hyperlink" Target="http://www.waitrose.com/" TargetMode="External"/><Relationship Id="rId5" Type="http://schemas.openxmlformats.org/officeDocument/2006/relationships/hyperlink" Target="http://www.morrisons.co.uk/" TargetMode="External"/><Relationship Id="rId10" Type="http://schemas.openxmlformats.org/officeDocument/2006/relationships/hyperlink" Target="http://www.tesco.com/" TargetMode="External"/><Relationship Id="rId4" Type="http://schemas.openxmlformats.org/officeDocument/2006/relationships/hyperlink" Target="http://www.asda.com/" TargetMode="External"/><Relationship Id="rId9" Type="http://schemas.openxmlformats.org/officeDocument/2006/relationships/hyperlink" Target="http://www.shop.coop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oodafactoflife.org.uk/resources/?q=cost" TargetMode="External"/><Relationship Id="rId4" Type="http://schemas.openxmlformats.org/officeDocument/2006/relationships/hyperlink" Target="https://www.foodafactoflife.org.uk/resources/?q=senso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search-results?q=serving+size" TargetMode="External"/><Relationship Id="rId2" Type="http://schemas.openxmlformats.org/officeDocument/2006/relationships/hyperlink" Target="https://www.foodafactoflife.org.uk/professional-development/teaching-and-learning/classroom-resources-from-ffl-trainin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1-14-years/nutritional-analysis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sources/?q=portion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hyperlink" Target="https://www.nutrition.org.uk/healthyliving/find-your-balance/portionwis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455/blank-eatwell-guide-ws-711c1.pdf" TargetMode="External"/><Relationship Id="rId2" Type="http://schemas.openxmlformats.org/officeDocument/2006/relationships/hyperlink" Target="https://www.foodafactoflife.org.uk/media/5733/food-cards-with-energy-c-3-16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1-14-years/nutritional-analysis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1-14-years/cooking/gourmet-burger-builder/" TargetMode="External"/><Relationship Id="rId2" Type="http://schemas.openxmlformats.org/officeDocument/2006/relationships/hyperlink" Target="https://www.foodafactoflife.org.uk/7-11-years/healthy-eating/eat-well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.org.uk/" TargetMode="External"/><Relationship Id="rId2" Type="http://schemas.openxmlformats.org/officeDocument/2006/relationships/hyperlink" Target="https://educationendowmentfoundation.org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hyperlink" Target="https://literacytrust.org.uk/" TargetMode="External"/><Relationship Id="rId4" Type="http://schemas.openxmlformats.org/officeDocument/2006/relationships/hyperlink" Target="https://www.nationalnumeracy.org.uk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oodafactoflife.org.uk/7-11-years/activity-packs/learn-with-storie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9144000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ICT, numeracy and literacy in food and nutrition lessons</a:t>
            </a:r>
            <a:endParaRPr lang="en-GB" sz="3200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Learn with stories – example resources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373" y="2153757"/>
            <a:ext cx="2578100" cy="35274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421" y="2559050"/>
            <a:ext cx="2655887" cy="36036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5460" y="2209800"/>
            <a:ext cx="2735263" cy="35909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5201" y="2932975"/>
            <a:ext cx="2757488" cy="35956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6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113" y="2377782"/>
            <a:ext cx="2674938" cy="36020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Picture 7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3743" y="2022250"/>
            <a:ext cx="2786063" cy="35956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" name="Picture 8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1278" y="2932975"/>
            <a:ext cx="2679700" cy="3489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Sensory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34494" cy="1155088"/>
          </a:xfrm>
        </p:spPr>
        <p:txBody>
          <a:bodyPr/>
          <a:lstStyle/>
          <a:p>
            <a:r>
              <a:rPr lang="en-US" sz="2000" dirty="0" smtClean="0"/>
              <a:t>Collating results – using a template</a:t>
            </a:r>
          </a:p>
          <a:p>
            <a:r>
              <a:rPr lang="en-US" sz="2000" dirty="0" smtClean="0"/>
              <a:t>Analysis – typing notes</a:t>
            </a:r>
          </a:p>
          <a:p>
            <a:r>
              <a:rPr lang="en-US" sz="2000" dirty="0" smtClean="0"/>
              <a:t>Presentation – creating charts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622" y="1755836"/>
            <a:ext cx="3234684" cy="2152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622" y="4100612"/>
            <a:ext cx="3234684" cy="215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32" y="3908574"/>
            <a:ext cx="3516522" cy="26430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22" y="3908574"/>
            <a:ext cx="4062352" cy="264308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335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Costing ingredients, recipes, meals 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124659" cy="3600000"/>
          </a:xfrm>
        </p:spPr>
        <p:txBody>
          <a:bodyPr/>
          <a:lstStyle/>
          <a:p>
            <a:r>
              <a:rPr lang="en-US" sz="2000" dirty="0" smtClean="0"/>
              <a:t>Compare costs (different brands, economy/luxury, reduced fat …)</a:t>
            </a:r>
          </a:p>
          <a:p>
            <a:r>
              <a:rPr lang="en-US" sz="2000" dirty="0" smtClean="0"/>
              <a:t>Compare costs in different shops</a:t>
            </a:r>
          </a:p>
          <a:p>
            <a:r>
              <a:rPr lang="en-US" sz="2000" dirty="0" smtClean="0"/>
              <a:t>Working to a budget (recipe, occasion, meal …), </a:t>
            </a:r>
            <a:r>
              <a:rPr lang="en-US" sz="2000" i="1" dirty="0" smtClean="0"/>
              <a:t>e.g. £5 to feed 4 people</a:t>
            </a:r>
          </a:p>
          <a:p>
            <a:r>
              <a:rPr lang="en-US" sz="2000" dirty="0" smtClean="0"/>
              <a:t>Calculate cost of recipes (via online shops)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22" y="1923798"/>
            <a:ext cx="2937728" cy="1962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260" y="4103700"/>
            <a:ext cx="4415790" cy="2229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9275" y="4673282"/>
            <a:ext cx="53722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www.asda.com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www.morrisons.co.uk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www.mysupermarket.co.uk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www.ocado.com/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www.sainsburys.co.uk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www.shop.coop.co.uk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www.tesco.com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www.waitrose.com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FFL Resources &gt; https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://www.foodafactoflife.org.uk/search-results?q=cost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Use of templates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17644" cy="3600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Save time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Help </a:t>
            </a:r>
            <a:r>
              <a:rPr lang="en-GB" altLang="en-US" sz="2000" dirty="0"/>
              <a:t>direct and support </a:t>
            </a:r>
            <a:r>
              <a:rPr lang="en-GB" altLang="en-US" sz="2000" dirty="0" smtClean="0"/>
              <a:t>learning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Support differentiation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Help </a:t>
            </a:r>
            <a:r>
              <a:rPr lang="en-GB" altLang="en-US" sz="2000" dirty="0"/>
              <a:t>make sense of </a:t>
            </a:r>
            <a:r>
              <a:rPr lang="en-GB" altLang="en-US" sz="2000" dirty="0" smtClean="0"/>
              <a:t>data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/>
              <a:t>Communicate </a:t>
            </a:r>
            <a:r>
              <a:rPr lang="en-GB" sz="2000" dirty="0"/>
              <a:t>their ideas through </a:t>
            </a:r>
            <a:r>
              <a:rPr lang="en-GB" sz="2000" dirty="0" smtClean="0"/>
              <a:t>mathematical modelling </a:t>
            </a:r>
            <a:r>
              <a:rPr lang="en-GB" sz="2000" dirty="0"/>
              <a:t>and computer-based </a:t>
            </a:r>
            <a:r>
              <a:rPr lang="en-GB" sz="2000" dirty="0" smtClean="0"/>
              <a:t>tools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/>
              <a:t>Test</a:t>
            </a:r>
            <a:r>
              <a:rPr lang="en-GB" sz="2000" dirty="0"/>
              <a:t>, evaluate and refine </a:t>
            </a:r>
            <a:r>
              <a:rPr lang="en-GB" sz="2000" dirty="0" smtClean="0"/>
              <a:t>ideas</a:t>
            </a:r>
            <a:endParaRPr lang="en-GB" sz="2000" dirty="0"/>
          </a:p>
          <a:p>
            <a:pPr>
              <a:spcBef>
                <a:spcPct val="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dirty="0" smtClean="0"/>
              <a:t>Templates can support: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 smtClean="0"/>
              <a:t>Writing (writing frames/structure)</a:t>
            </a:r>
            <a:endParaRPr lang="en-GB" altLang="en-US" sz="2000" dirty="0" smtClean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Costing </a:t>
            </a:r>
            <a:r>
              <a:rPr lang="en-GB" altLang="en-US" sz="2000" dirty="0"/>
              <a:t>(basic, ingredients used, portions)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Analysis of sensory </a:t>
            </a:r>
            <a:r>
              <a:rPr lang="en-GB" altLang="en-US" sz="2000" dirty="0"/>
              <a:t>data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Weight </a:t>
            </a:r>
            <a:r>
              <a:rPr lang="en-GB" altLang="en-US" sz="2000" dirty="0"/>
              <a:t>to percentage (specifications, labelling)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/>
              <a:t>DRVs (% contribution)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828" y="1923798"/>
            <a:ext cx="3661651" cy="185151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57" y="3934882"/>
            <a:ext cx="3245622" cy="243074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55992" y="6491626"/>
            <a:ext cx="7350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https://www.foodafactoflife.org.uk/resources/?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q=sensory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https://www.foodafactoflife.org.uk/resources/?q=cost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at food labels – numbers and words …</a:t>
            </a:r>
            <a:endParaRPr lang="en-GB" dirty="0"/>
          </a:p>
        </p:txBody>
      </p:sp>
      <p:pic>
        <p:nvPicPr>
          <p:cNvPr id="4" name="Picture 4" descr="http://www.tradingstandards.gov.uk/glos/images/food/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275" y="2283798"/>
            <a:ext cx="46434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beechman.co.uk/food_labels/food_label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056" y="3473697"/>
            <a:ext cx="5752988" cy="27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985625" y="2715666"/>
            <a:ext cx="684213" cy="576263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 bwMode="auto">
          <a:xfrm>
            <a:off x="1961438" y="3185566"/>
            <a:ext cx="684212" cy="576263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 bwMode="auto">
          <a:xfrm>
            <a:off x="1169275" y="4012654"/>
            <a:ext cx="936625" cy="576262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 bwMode="auto">
          <a:xfrm>
            <a:off x="1637588" y="4792116"/>
            <a:ext cx="684212" cy="574675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 bwMode="auto">
          <a:xfrm>
            <a:off x="4096625" y="3291929"/>
            <a:ext cx="682625" cy="576262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 bwMode="auto">
          <a:xfrm>
            <a:off x="3475913" y="4639716"/>
            <a:ext cx="684212" cy="576263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 bwMode="auto">
          <a:xfrm>
            <a:off x="6801462" y="5358448"/>
            <a:ext cx="684213" cy="576263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 bwMode="auto">
          <a:xfrm>
            <a:off x="9162710" y="5380991"/>
            <a:ext cx="684212" cy="576262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 bwMode="auto">
          <a:xfrm>
            <a:off x="8622325" y="5574348"/>
            <a:ext cx="540385" cy="382905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 bwMode="auto">
          <a:xfrm>
            <a:off x="8341337" y="3905886"/>
            <a:ext cx="684213" cy="576262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 bwMode="auto">
          <a:xfrm>
            <a:off x="10205062" y="4750436"/>
            <a:ext cx="1179218" cy="907414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 bwMode="auto">
          <a:xfrm>
            <a:off x="7601561" y="4894898"/>
            <a:ext cx="930537" cy="557550"/>
          </a:xfrm>
          <a:prstGeom prst="ellipse">
            <a:avLst/>
          </a:prstGeom>
          <a:noFill/>
          <a:ln w="57150">
            <a:solidFill>
              <a:srgbClr val="7030A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161209" y="2278932"/>
            <a:ext cx="5780164" cy="78201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numbers.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their meaning and use.</a:t>
            </a:r>
          </a:p>
        </p:txBody>
      </p:sp>
    </p:spTree>
    <p:extLst>
      <p:ext uri="{BB962C8B-B14F-4D97-AF65-F5344CB8AC3E}">
        <p14:creationId xmlns:p14="http://schemas.microsoft.com/office/powerpoint/2010/main" val="15338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food labels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80164" cy="36000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labels and explaining the energy and nutrients provided (per 100g/portion) – front and back of pack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nutrition labels, e.g. which provides the least salt, most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8833" y="3954779"/>
            <a:ext cx="2743200" cy="2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071" y="1923798"/>
            <a:ext cx="3892962" cy="1863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490" y="3954779"/>
            <a:ext cx="3419965" cy="268948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002" y="4647202"/>
            <a:ext cx="3381392" cy="19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food labels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11317" cy="36000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Estimating portions – changes in the amount of energy and nutrients provided, e.g. actual amount of cereal for breakfast (weighed) v recommended on packet, rice/pasta …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Serving size problems, e.g. energy consumed if the whole pizza was eaten, rather than half 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9275" y="57612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https://www.foodafactoflife.org.uk/professional-development/teaching-and-learning/classroom-resources-from-ffl-training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https://www.foodafactoflife.org.uk/search-results?q=serving+size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593" y="2826523"/>
            <a:ext cx="2187407" cy="1791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205" y="1639602"/>
            <a:ext cx="3351388" cy="252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205" y="4371092"/>
            <a:ext cx="3144943" cy="16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and nutritional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210798" cy="3600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sz="2000" dirty="0"/>
              <a:t>Energy and nutrients provided by </a:t>
            </a:r>
            <a:r>
              <a:rPr lang="en-GB" altLang="en-US" sz="2000" dirty="0" smtClean="0"/>
              <a:t>individual ingredients 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Energy </a:t>
            </a:r>
            <a:r>
              <a:rPr lang="en-GB" altLang="en-US" sz="2000" dirty="0"/>
              <a:t>and nutrients provided by </a:t>
            </a:r>
            <a:r>
              <a:rPr lang="en-GB" altLang="en-US" sz="2000" dirty="0" smtClean="0"/>
              <a:t>a recipe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 smtClean="0"/>
              <a:t>Modifying a recipe, based on a need (and checking)</a:t>
            </a:r>
            <a:endParaRPr lang="en-GB" alt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/>
              <a:t>Modelling </a:t>
            </a:r>
            <a:r>
              <a:rPr lang="en-GB" altLang="en-US" sz="2000" dirty="0" smtClean="0"/>
              <a:t>different portion sizes (assess how the energy and nutrients provided per portion change)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646" y="4978530"/>
            <a:ext cx="2122115" cy="1415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1938" y="6255483"/>
            <a:ext cx="463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https://www.foodafactoflife.org.uk/11-14-years/nutritional-analysis/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563" y="2013668"/>
            <a:ext cx="6525359" cy="284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944" y="4061648"/>
            <a:ext cx="1689380" cy="250314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486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Portions – frequency and size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177" y="3783330"/>
            <a:ext cx="3102493" cy="2659845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69987" y="2571750"/>
            <a:ext cx="4175735" cy="255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Review a diet and compare to the ‘number of portions’ of each food group (spot </a:t>
            </a:r>
            <a:r>
              <a:rPr lang="en-US" sz="1800" dirty="0" smtClean="0"/>
              <a:t>gaps, suggest </a:t>
            </a:r>
            <a:r>
              <a:rPr lang="en-US" sz="1800" dirty="0"/>
              <a:t>changes …)</a:t>
            </a:r>
          </a:p>
          <a:p>
            <a:r>
              <a:rPr lang="en-US" sz="1800" dirty="0"/>
              <a:t>Weigh typical portion sizes, e.g. breakfast cereals (look at differences in weight, nutrition implications …)</a:t>
            </a:r>
          </a:p>
          <a:p>
            <a:r>
              <a:rPr lang="en-US" sz="1800" dirty="0"/>
              <a:t>Calculate the cost of different portion sizes</a:t>
            </a:r>
          </a:p>
          <a:p>
            <a:r>
              <a:rPr lang="en-US" sz="1800" dirty="0" smtClean="0"/>
              <a:t>Consider </a:t>
            </a:r>
            <a:r>
              <a:rPr lang="en-US" sz="1800" dirty="0"/>
              <a:t>food waste and portion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9275" y="5981510"/>
            <a:ext cx="656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https://www.foodafactoflife.org.uk/resources/?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q=portion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https://www.nutrition.org.uk/healthyliving/find-your-balance/portionwise.html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91" y="2283798"/>
            <a:ext cx="4289848" cy="26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Diet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870557" cy="3600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000" dirty="0" smtClean="0"/>
              <a:t>Sort food cards into food groups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 smtClean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Use food cards to create a diet for the day (considering healthy eating advice, e.g. 5 A DAY)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 smtClean="0"/>
              <a:t>Calculate energy provided by dishes on food cards – make choices / swaps</a:t>
            </a:r>
            <a:endParaRPr lang="en-GB" alt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6877" y="608295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www.foodafactoflife.org.uk/media/5733/food-cards-with-energy-c-3-16.pdf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www.foodafactoflife.org.uk/media/2455/blank-eatwell-guide-ws-711c1.pdf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865" y="3431695"/>
            <a:ext cx="4096626" cy="288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20" y="1229606"/>
            <a:ext cx="3717383" cy="2616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299" y="3195167"/>
            <a:ext cx="1783072" cy="25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Overview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81093" cy="3600000"/>
          </a:xfrm>
        </p:spPr>
        <p:txBody>
          <a:bodyPr/>
          <a:lstStyle/>
          <a:p>
            <a:pPr lvl="0"/>
            <a:r>
              <a:rPr lang="en-GB" sz="2000" dirty="0"/>
              <a:t>Opportunities for ICT, literacy and numeracy in food and nutrition lessons.</a:t>
            </a:r>
          </a:p>
          <a:p>
            <a:pPr lvl="0"/>
            <a:r>
              <a:rPr lang="en-GB" sz="2000" dirty="0"/>
              <a:t>Developing cross-curricular and interdisciplinary approaches, and experiential learning.  </a:t>
            </a:r>
          </a:p>
          <a:p>
            <a:pPr lvl="0"/>
            <a:r>
              <a:rPr lang="en-GB" sz="2000" dirty="0"/>
              <a:t>Activity ideas for embedding ICT, literacy and numeracy in food and nutrition lessons.</a:t>
            </a:r>
          </a:p>
          <a:p>
            <a:pPr lvl="0"/>
            <a:r>
              <a:rPr lang="en-GB" sz="2000" dirty="0"/>
              <a:t>Links to </a:t>
            </a:r>
            <a:r>
              <a:rPr lang="en-GB" sz="2000" i="1" dirty="0"/>
              <a:t>Food – a fact of life</a:t>
            </a:r>
            <a:r>
              <a:rPr lang="en-GB" sz="2000" dirty="0"/>
              <a:t> resources.</a:t>
            </a:r>
          </a:p>
          <a:p>
            <a:pPr lvl="0"/>
            <a:r>
              <a:rPr lang="en-GB" sz="2000" dirty="0"/>
              <a:t>Suggestions for further reading and sources of information.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751" y="2571092"/>
            <a:ext cx="4107140" cy="27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Diet and nutritional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496798" cy="3600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Energy </a:t>
            </a:r>
            <a:r>
              <a:rPr lang="en-GB" altLang="en-US" sz="2000" dirty="0"/>
              <a:t>and nutrients provided by </a:t>
            </a:r>
            <a:r>
              <a:rPr lang="en-GB" altLang="en-US" sz="2000" dirty="0" smtClean="0"/>
              <a:t>diet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/>
              <a:t>Contribution of food/drink at different meal </a:t>
            </a:r>
            <a:r>
              <a:rPr lang="en-GB" altLang="en-US" sz="2000" dirty="0" smtClean="0"/>
              <a:t>occasions and snacking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/>
              <a:t>Contribution of diet to </a:t>
            </a:r>
            <a:r>
              <a:rPr lang="en-GB" altLang="en-US" sz="2000" dirty="0" smtClean="0"/>
              <a:t>Dietary Reference Values (DRVs)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 smtClean="0"/>
              <a:t>Use case studies (dietary needs, preferences …)</a:t>
            </a:r>
            <a:endParaRPr lang="en-GB" alt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522" y="1725272"/>
            <a:ext cx="3366628" cy="2219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1938" y="6255483"/>
            <a:ext cx="4633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https://www.foodafactoflife.org.uk/11-14-years/nutritional-analysis/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et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522" y="4074360"/>
            <a:ext cx="3366628" cy="24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games/activities – with learning intent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85186" cy="720748"/>
          </a:xfrm>
        </p:spPr>
        <p:txBody>
          <a:bodyPr/>
          <a:lstStyle/>
          <a:p>
            <a:r>
              <a:rPr lang="en-US" sz="2000" dirty="0" err="1" smtClean="0"/>
              <a:t>Eatwell</a:t>
            </a:r>
            <a:r>
              <a:rPr lang="en-US" sz="2000" dirty="0" smtClean="0"/>
              <a:t> Challenge – food groups</a:t>
            </a:r>
          </a:p>
          <a:p>
            <a:r>
              <a:rPr lang="en-US" sz="2000" dirty="0" smtClean="0"/>
              <a:t>Burger Builder – creativity, nutrition, portions, allergens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000695" y="61462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https://www.foodafactoflife.org.uk/7-11-years/healthy-eating/eat-well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://www.foodafactoflife.org.uk/11-14-years/cooking/gourmet-burger-builder/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635" y="3498052"/>
            <a:ext cx="4634865" cy="244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2133124"/>
            <a:ext cx="3492894" cy="33995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12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Asssessment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71236" cy="3600000"/>
          </a:xfrm>
        </p:spPr>
        <p:txBody>
          <a:bodyPr/>
          <a:lstStyle/>
          <a:p>
            <a:r>
              <a:rPr lang="en-US" sz="2000" dirty="0" smtClean="0"/>
              <a:t>Individual – online multiple-choice (literacy, numeracy, ICT &amp; assessment!) </a:t>
            </a:r>
          </a:p>
          <a:p>
            <a:endParaRPr lang="en-US" sz="2000" dirty="0" smtClean="0"/>
          </a:p>
          <a:p>
            <a:r>
              <a:rPr lang="en-US" sz="2000" dirty="0" smtClean="0"/>
              <a:t>Class – </a:t>
            </a:r>
            <a:r>
              <a:rPr lang="en-US" sz="2000" dirty="0" err="1" smtClean="0"/>
              <a:t>Kahoot</a:t>
            </a:r>
            <a:r>
              <a:rPr lang="en-US" sz="2000" dirty="0" smtClean="0"/>
              <a:t>!</a:t>
            </a:r>
            <a:endParaRPr lang="en-GB" sz="2000" dirty="0"/>
          </a:p>
        </p:txBody>
      </p:sp>
      <p:pic>
        <p:nvPicPr>
          <p:cNvPr id="2050" name="Picture 2" descr="Alternate Tex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8034" y="4081775"/>
            <a:ext cx="1745741" cy="13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333" y="1563798"/>
            <a:ext cx="4326514" cy="236241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383" y="4081775"/>
            <a:ext cx="3855860" cy="2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presentations, podcasts, movies 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360478" cy="3600000"/>
          </a:xfrm>
        </p:spPr>
        <p:txBody>
          <a:bodyPr/>
          <a:lstStyle/>
          <a:p>
            <a:r>
              <a:rPr lang="en-US" sz="2000" dirty="0" smtClean="0"/>
              <a:t>Photos of work and activities in an engaging presentations</a:t>
            </a:r>
          </a:p>
          <a:p>
            <a:r>
              <a:rPr lang="en-US" sz="2000" dirty="0" smtClean="0"/>
              <a:t>Audio podcast of an event or interview</a:t>
            </a:r>
          </a:p>
          <a:p>
            <a:r>
              <a:rPr lang="en-US" sz="2000" dirty="0" smtClean="0"/>
              <a:t>Creating a short movie to promote a theme or topic, show a recipe being made or show an activity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201" y="2571092"/>
            <a:ext cx="3954446" cy="29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333493" cy="3600000"/>
          </a:xfrm>
        </p:spPr>
        <p:txBody>
          <a:bodyPr/>
          <a:lstStyle/>
          <a:p>
            <a:r>
              <a:rPr lang="en-US" sz="2000" dirty="0" smtClean="0"/>
              <a:t>Ensure opportunities are highlighted in </a:t>
            </a:r>
            <a:r>
              <a:rPr lang="en-US" sz="2000" dirty="0" err="1" smtClean="0"/>
              <a:t>SoW</a:t>
            </a:r>
            <a:r>
              <a:rPr lang="en-US" sz="2000" dirty="0" smtClean="0"/>
              <a:t> and lesson plans</a:t>
            </a:r>
          </a:p>
          <a:p>
            <a:r>
              <a:rPr lang="en-US" sz="2000" dirty="0"/>
              <a:t>Inter-connections – ICT, numeracy and literacy </a:t>
            </a:r>
          </a:p>
          <a:p>
            <a:r>
              <a:rPr lang="en-US" sz="2000" dirty="0" smtClean="0"/>
              <a:t>ICT, literacy and numeracy – enriches and expands the curriculum</a:t>
            </a:r>
          </a:p>
          <a:p>
            <a:r>
              <a:rPr lang="en-US" sz="2000" dirty="0"/>
              <a:t>Celebrate what’s unique … cooking, labels, </a:t>
            </a:r>
            <a:r>
              <a:rPr lang="en-US" sz="2000" dirty="0" smtClean="0"/>
              <a:t>recipes, nutrition</a:t>
            </a:r>
            <a:r>
              <a:rPr lang="en-US" sz="2000" dirty="0"/>
              <a:t>, costing … </a:t>
            </a:r>
          </a:p>
          <a:p>
            <a:r>
              <a:rPr lang="en-US" sz="2000" dirty="0" smtClean="0"/>
              <a:t>Use templates – saves time, helps pupils</a:t>
            </a:r>
          </a:p>
          <a:p>
            <a:r>
              <a:rPr lang="en-US" sz="2000" dirty="0" smtClean="0"/>
              <a:t>Small steps … learn from pupils (and other staff!)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210" y="1834661"/>
            <a:ext cx="3058194" cy="203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211" y="4145339"/>
            <a:ext cx="3058194" cy="20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sources of information and support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Education Endowment Foundation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STEM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4"/>
              </a:rPr>
              <a:t>National Numeracy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National Literacy Trust</a:t>
            </a:r>
            <a:endParaRPr lang="en-US" sz="2000" dirty="0" smtClean="0"/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13" y="2405576"/>
            <a:ext cx="5523243" cy="38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7677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ICT, literacy and numeracy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food and nutrition lessons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 – what we have to teach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266196" cy="3600000"/>
          </a:xfrm>
        </p:spPr>
        <p:txBody>
          <a:bodyPr/>
          <a:lstStyle/>
          <a:p>
            <a:r>
              <a:rPr lang="en-US" sz="2000" dirty="0" smtClean="0"/>
              <a:t>Not ‘computing’ (program/code), but the application of ICT.</a:t>
            </a:r>
          </a:p>
          <a:p>
            <a:r>
              <a:rPr lang="en-US" sz="2000" dirty="0" smtClean="0"/>
              <a:t>Use of search / combine use variety of software to solve problems.</a:t>
            </a:r>
          </a:p>
          <a:p>
            <a:r>
              <a:rPr lang="en-US" sz="2000" dirty="0" smtClean="0"/>
              <a:t>England: </a:t>
            </a:r>
            <a:r>
              <a:rPr lang="en-GB" sz="2000" i="1" dirty="0"/>
              <a:t>They acquire a broad range of subject knowledge and draw on disciplines such as mathematics, science, engineering, computing and art</a:t>
            </a:r>
            <a:r>
              <a:rPr lang="en-GB" sz="2000" i="1" dirty="0" smtClean="0"/>
              <a:t>.</a:t>
            </a:r>
          </a:p>
          <a:p>
            <a:r>
              <a:rPr lang="en-US" sz="2000" dirty="0" smtClean="0"/>
              <a:t>Scotland: </a:t>
            </a:r>
            <a:r>
              <a:rPr lang="en-GB" sz="2000" i="1" dirty="0"/>
              <a:t>Literacy, numeracy and health and wellbeing are recognised as being particularly important – these areas are seen as being the ‘responsibility of all’ staff</a:t>
            </a:r>
            <a:r>
              <a:rPr lang="en-GB" sz="2000" i="1" dirty="0" smtClean="0"/>
              <a:t>. </a:t>
            </a:r>
            <a:r>
              <a:rPr lang="en-GB" sz="2000" i="1" dirty="0"/>
              <a:t>Interdisciplinary </a:t>
            </a:r>
            <a:r>
              <a:rPr lang="en-GB" sz="2000" i="1" dirty="0" smtClean="0"/>
              <a:t>learning is one of the four contexts for learning.</a:t>
            </a:r>
          </a:p>
          <a:p>
            <a:r>
              <a:rPr lang="en-US" sz="2000" dirty="0" smtClean="0"/>
              <a:t>Northern Ireland: </a:t>
            </a:r>
            <a:r>
              <a:rPr lang="en-US" sz="2000" i="1" dirty="0" smtClean="0"/>
              <a:t>Connected learning. </a:t>
            </a:r>
            <a:r>
              <a:rPr lang="en-GB" sz="2000" i="1" dirty="0"/>
              <a:t>Cross-Curricular Skill </a:t>
            </a:r>
            <a:r>
              <a:rPr lang="en-GB" sz="2000" i="1" dirty="0" smtClean="0"/>
              <a:t>of Communication / Mathematics. Using digital tools.   </a:t>
            </a:r>
            <a:endParaRPr lang="en-US" sz="2000" i="1" dirty="0"/>
          </a:p>
          <a:p>
            <a:r>
              <a:rPr lang="en-US" sz="2000" dirty="0" smtClean="0"/>
              <a:t>Wales: </a:t>
            </a:r>
            <a:r>
              <a:rPr lang="en-US" sz="2000" i="1" dirty="0" smtClean="0"/>
              <a:t>Literacy and numeracy framework. Digital competence framework. </a:t>
            </a:r>
            <a:endParaRPr lang="en-GB" sz="2000" i="1" dirty="0" smtClean="0"/>
          </a:p>
          <a:p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42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teacher – being a role model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587863" cy="3600000"/>
          </a:xfrm>
        </p:spPr>
        <p:txBody>
          <a:bodyPr/>
          <a:lstStyle/>
          <a:p>
            <a:r>
              <a:rPr lang="en-US" sz="2000" dirty="0" smtClean="0"/>
              <a:t>planning and recording / developing lessons – enrich curriculum;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reating / finding learning resources, e.g. FFL, TES, Countryside Classroom – extend learning;</a:t>
            </a:r>
          </a:p>
          <a:p>
            <a:r>
              <a:rPr lang="en-US" sz="2000" dirty="0" smtClean="0"/>
              <a:t>communicating with others, e.g. forums/groups sharing good practice;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resenting ideas and concepts – learning experiences;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sing a variety of multi-media, e.g. PPT, videos, games, templates – new concepts/horizons;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romoting pupil work, e.g. social media;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ssessment, e.g. online quiz.</a:t>
            </a:r>
          </a:p>
          <a:p>
            <a:endParaRPr lang="en-US" sz="2000" dirty="0" smtClean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24" y="4053526"/>
            <a:ext cx="2877052" cy="1913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324" y="1923798"/>
            <a:ext cx="2848644" cy="18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5" y="1563798"/>
            <a:ext cx="6834082" cy="720000"/>
          </a:xfrm>
        </p:spPr>
        <p:txBody>
          <a:bodyPr/>
          <a:lstStyle/>
          <a:p>
            <a:r>
              <a:rPr lang="en-US" dirty="0" smtClean="0"/>
              <a:t>ICT, literacy and numeracy opportunities and inter-relationships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Communication</a:t>
            </a:r>
          </a:p>
          <a:p>
            <a:r>
              <a:rPr lang="en-US" sz="2000" dirty="0"/>
              <a:t>Presentation</a:t>
            </a:r>
          </a:p>
          <a:p>
            <a:r>
              <a:rPr lang="en-US" sz="2000" dirty="0"/>
              <a:t>Collaboration </a:t>
            </a:r>
          </a:p>
          <a:p>
            <a:r>
              <a:rPr lang="en-US" sz="2000" dirty="0" smtClean="0"/>
              <a:t>Research, investigation</a:t>
            </a:r>
          </a:p>
          <a:p>
            <a:r>
              <a:rPr lang="en-US" sz="2000" dirty="0" smtClean="0"/>
              <a:t>Data collection and analysis</a:t>
            </a:r>
          </a:p>
          <a:p>
            <a:r>
              <a:rPr lang="en-US" sz="2000" dirty="0"/>
              <a:t>Modelling – what if?</a:t>
            </a:r>
          </a:p>
          <a:p>
            <a:r>
              <a:rPr lang="en-US" sz="2000" dirty="0"/>
              <a:t>Photos/video/audio</a:t>
            </a:r>
          </a:p>
          <a:p>
            <a:r>
              <a:rPr lang="en-US" sz="2000" dirty="0" smtClean="0"/>
              <a:t>Activities/games (learning intent)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63" y="1953860"/>
            <a:ext cx="3653323" cy="242960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1491113"/>
              </p:ext>
            </p:extLst>
          </p:nvPr>
        </p:nvGraphicFramePr>
        <p:xfrm>
          <a:off x="5352916" y="3585264"/>
          <a:ext cx="3158987" cy="282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17" y="4582453"/>
            <a:ext cx="2488344" cy="1875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Numeracy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890203" cy="36000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Weighing (weight, portion size)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Measuring (counting, length, volume </a:t>
            </a:r>
            <a:r>
              <a:rPr lang="en-GB" altLang="en-US" sz="2000" dirty="0" smtClean="0"/>
              <a:t>–           </a:t>
            </a:r>
            <a:r>
              <a:rPr lang="en-GB" altLang="en-US" sz="2000" dirty="0"/>
              <a:t>ml/cups/portion size, temperature)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Costing </a:t>
            </a:r>
            <a:r>
              <a:rPr lang="en-GB" altLang="en-US" sz="2000" dirty="0" smtClean="0"/>
              <a:t>(£)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Scaling / </a:t>
            </a:r>
            <a:r>
              <a:rPr lang="en-GB" altLang="en-US" sz="2000" dirty="0" smtClean="0"/>
              <a:t>Ratios, e.g. recipes</a:t>
            </a: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Dates / Timings </a:t>
            </a:r>
            <a:r>
              <a:rPr lang="en-GB" altLang="en-US" sz="2000" dirty="0"/>
              <a:t>(</a:t>
            </a:r>
            <a:r>
              <a:rPr lang="en-GB" altLang="en-US" sz="2000" dirty="0" err="1"/>
              <a:t>hours:mins:sec</a:t>
            </a:r>
            <a:r>
              <a:rPr lang="en-GB" altLang="en-US" sz="2000" dirty="0"/>
              <a:t>) and time management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Calculating/modelling energy and nutrients </a:t>
            </a:r>
            <a:r>
              <a:rPr lang="en-GB" altLang="en-US" sz="2000" dirty="0" smtClean="0"/>
              <a:t>provided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Data analysis …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903" y="1923798"/>
            <a:ext cx="2133366" cy="2305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361" y="4582453"/>
            <a:ext cx="2094908" cy="158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91" y="2059941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Numeracy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43887" cy="36000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Fractions (cut into two-thirds …)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Decimals </a:t>
            </a:r>
            <a:r>
              <a:rPr lang="en-GB" altLang="en-US" sz="2000" dirty="0"/>
              <a:t>(0.1mg)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Percentages (calculating, using</a:t>
            </a:r>
            <a:r>
              <a:rPr lang="en-GB" altLang="en-US" sz="2000" dirty="0" smtClean="0"/>
              <a:t>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/>
              <a:t>Sensory </a:t>
            </a:r>
            <a:r>
              <a:rPr lang="en-GB" altLang="en-US" sz="2000" dirty="0"/>
              <a:t>evaluation data (rating, ranking, scoring)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Shapes (cut in triangles, circles ...)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Presenting figures in </a:t>
            </a:r>
            <a:r>
              <a:rPr lang="en-GB" altLang="en-US" sz="2000" dirty="0" smtClean="0"/>
              <a:t>lists and tables</a:t>
            </a:r>
            <a:endParaRPr lang="en-GB" altLang="en-US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067" y="2110810"/>
            <a:ext cx="3147470" cy="15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frac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776" y="2303102"/>
            <a:ext cx="3362048" cy="11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41" y="3790568"/>
            <a:ext cx="3490834" cy="23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131758" cy="3600000"/>
          </a:xfrm>
        </p:spPr>
        <p:txBody>
          <a:bodyPr/>
          <a:lstStyle/>
          <a:p>
            <a:r>
              <a:rPr lang="en-US" sz="2000" dirty="0" smtClean="0"/>
              <a:t>Listening and talking … structured talking, arguing/debating, explaining, sharing, describing  </a:t>
            </a:r>
          </a:p>
          <a:p>
            <a:r>
              <a:rPr lang="en-US" sz="2000" dirty="0"/>
              <a:t>Vocabulary development (specialist vocabulary)</a:t>
            </a:r>
          </a:p>
          <a:p>
            <a:r>
              <a:rPr lang="en-US" sz="2000" dirty="0" smtClean="0"/>
              <a:t>Reading … books to introduce topics/themes (fiction/fact), labels, recipes, articles, </a:t>
            </a:r>
            <a:r>
              <a:rPr lang="en-US" sz="2000" dirty="0"/>
              <a:t>menus (decision making), </a:t>
            </a:r>
            <a:r>
              <a:rPr lang="en-US" sz="2000" dirty="0" smtClean="0"/>
              <a:t>research documents/journals</a:t>
            </a:r>
          </a:p>
          <a:p>
            <a:r>
              <a:rPr lang="en-US" sz="2000" dirty="0" smtClean="0"/>
              <a:t>Writing … instructional, surveys, creative (poetry), factual, fiction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163" y="3623243"/>
            <a:ext cx="1673293" cy="23755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368" y="4449743"/>
            <a:ext cx="2785515" cy="17764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60" y="1376350"/>
            <a:ext cx="2594670" cy="181489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6" name="Picture 2" descr="https://images-na.ssl-images-amazon.com/images/I/51xpkhBd-iL._SX470_BO1,204,203,200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155" y="1920836"/>
            <a:ext cx="1769273" cy="187423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878" y="1851654"/>
            <a:ext cx="1686442" cy="237555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519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 with stories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32064" cy="3600000"/>
          </a:xfrm>
        </p:spPr>
        <p:txBody>
          <a:bodyPr/>
          <a:lstStyle/>
          <a:p>
            <a:r>
              <a:rPr lang="en-US" sz="2000" dirty="0" smtClean="0"/>
              <a:t>Seven stories, e.g. 5 A DAY, lunchboxes, bread, fish, dairy farm</a:t>
            </a:r>
          </a:p>
          <a:p>
            <a:r>
              <a:rPr lang="en-US" sz="2000" dirty="0" smtClean="0"/>
              <a:t>Focus on numeracy and literacy</a:t>
            </a:r>
          </a:p>
          <a:p>
            <a:r>
              <a:rPr lang="en-US" sz="2000" dirty="0" smtClean="0"/>
              <a:t>Cross-curricular/inter-disciplinary worksheets</a:t>
            </a:r>
          </a:p>
          <a:p>
            <a:r>
              <a:rPr lang="en-US" sz="2000" dirty="0"/>
              <a:t>Links to where food comes from, cooking and healthy eating </a:t>
            </a:r>
            <a:endParaRPr lang="en-GB" sz="2000" dirty="0"/>
          </a:p>
          <a:p>
            <a:r>
              <a:rPr lang="en-US" sz="2000" dirty="0" smtClean="0"/>
              <a:t>Many ‘jumping off’ points!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480" y="645432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https://www.foodafactoflife.org.uk/7-11-years/activity-packs/learn-with-stories/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919" y="2054473"/>
            <a:ext cx="6180275" cy="411661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818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1902</TotalTime>
  <Words>1183</Words>
  <Application>Microsoft Office PowerPoint</Application>
  <PresentationFormat>Widescreen</PresentationFormat>
  <Paragraphs>183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ICT, numeracy and literacy in food and nutrition lessons</vt:lpstr>
      <vt:lpstr>Overview</vt:lpstr>
      <vt:lpstr>Curriculum – what we have to teach</vt:lpstr>
      <vt:lpstr>The teacher – being a role model </vt:lpstr>
      <vt:lpstr>ICT, literacy and numeracy opportunities and inter-relationships</vt:lpstr>
      <vt:lpstr>Numeracy </vt:lpstr>
      <vt:lpstr>Numeracy </vt:lpstr>
      <vt:lpstr>Literacy</vt:lpstr>
      <vt:lpstr>Learn with stories</vt:lpstr>
      <vt:lpstr>Learn with stories – example resources</vt:lpstr>
      <vt:lpstr>Sensory work</vt:lpstr>
      <vt:lpstr>Costing ingredients, recipes, meals …</vt:lpstr>
      <vt:lpstr>Use of templates</vt:lpstr>
      <vt:lpstr>Looking at food labels – numbers and words …</vt:lpstr>
      <vt:lpstr>Nutrition food labels</vt:lpstr>
      <vt:lpstr>Nutrition food labels</vt:lpstr>
      <vt:lpstr>Recipes and nutritional analysis</vt:lpstr>
      <vt:lpstr>Portions – frequency and size</vt:lpstr>
      <vt:lpstr>Diet analysis</vt:lpstr>
      <vt:lpstr>Diet and nutritional analysis</vt:lpstr>
      <vt:lpstr>Interactive games/activities – with learning intent</vt:lpstr>
      <vt:lpstr>Asssessment</vt:lpstr>
      <vt:lpstr>Creating presentations, podcasts, movies …</vt:lpstr>
      <vt:lpstr>Overview</vt:lpstr>
      <vt:lpstr>Other sources of information and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137</cp:revision>
  <cp:lastPrinted>2019-09-19T12:37:07Z</cp:lastPrinted>
  <dcterms:created xsi:type="dcterms:W3CDTF">2017-10-26T16:07:58Z</dcterms:created>
  <dcterms:modified xsi:type="dcterms:W3CDTF">2019-12-04T09:28:21Z</dcterms:modified>
</cp:coreProperties>
</file>