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7" d="100"/>
          <a:sy n="87" d="100"/>
        </p:scale>
        <p:origin x="11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err="1"/>
              <a:t>Wakey</a:t>
            </a:r>
            <a:r>
              <a:rPr lang="en-US" altLang="en-US" dirty="0"/>
              <a:t> </a:t>
            </a:r>
            <a:r>
              <a:rPr lang="en-US" altLang="en-US" dirty="0" err="1"/>
              <a:t>Wakey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70502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Freeze sausages individually, so you can use just what you need.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frozen berries in porridge.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the porridge with water instead of milk.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Oats make a substantial and cheap breakfast, and have a long shelf life if stored correctly. 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Large cans of baked beans can be better value than small ones. Share with a friend or store leftovers in a plastic container in the fridge for the next day</a:t>
            </a:r>
            <a:r>
              <a:rPr lang="en-GB" altLang="en-US" sz="2000" dirty="0" smtClean="0"/>
              <a:t>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canned fruit (in 100% juice) or frozen berries in smoothies.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/>
          <a:stretch/>
        </p:blipFill>
        <p:spPr>
          <a:xfrm>
            <a:off x="7473142" y="2788747"/>
            <a:ext cx="4517106" cy="31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safety and hygiene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445182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Ensure eggs are marked with the Lion mark.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Ensure that raw and cooked food is stored and prepared separately.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a red board for raw meat if possible.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</a:t>
            </a:r>
            <a:r>
              <a:rPr lang="en-GB" altLang="en-US" sz="2000" dirty="0" smtClean="0"/>
              <a:t>tongs when </a:t>
            </a:r>
            <a:r>
              <a:rPr lang="en-GB" altLang="en-US" sz="2000" dirty="0"/>
              <a:t>turning food over under the grill.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If using sausages, check they are cooked thoroughly, i.e. no pink areas remain.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Keep pan handles away from the edge of the oven</a:t>
            </a:r>
            <a:r>
              <a:rPr lang="en-GB" altLang="en-US" sz="2000" dirty="0" smtClean="0"/>
              <a:t>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Make sure to wash the fruit.</a:t>
            </a:r>
          </a:p>
        </p:txBody>
      </p:sp>
      <p:pic>
        <p:nvPicPr>
          <p:cNvPr id="4" name="Picture 3" descr="https://www.egginfo.co.uk/sites/default/files/styles/page_banner_image/public/bowl%20of%20eggs_4.jpg?itok=VErDKQMu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3112" y="4243140"/>
            <a:ext cx="2987092" cy="192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58" y="1923798"/>
            <a:ext cx="3048000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Fruit </a:t>
            </a: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porridge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in a hurry, make a microwave porridge sachet (original flavour) and add some fruit e.g. chopped banana, berries, canned peaches or a handful of dried fruit.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Try adding different fruit to the porridge.</a:t>
            </a:r>
          </a:p>
          <a:p>
            <a:pPr>
              <a:spcBef>
                <a:spcPct val="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Make a </a:t>
            </a:r>
            <a:r>
              <a:rPr lang="en-GB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bircher</a:t>
            </a: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Put the oats in a bowl, pour over the milk and add a small portion of maple syrup and lemon juice.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Mix and put in the fridge overnight. 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 the morning add fresh fruit such as raspberries or blackberries.</a:t>
            </a:r>
          </a:p>
          <a:p>
            <a:pPr>
              <a:spcBef>
                <a:spcPct val="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r="8157"/>
          <a:stretch/>
        </p:blipFill>
        <p:spPr>
          <a:xfrm>
            <a:off x="8695614" y="2283798"/>
            <a:ext cx="3300154" cy="30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5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87447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/>
              <a:t>‘Grill-up’</a:t>
            </a:r>
          </a:p>
          <a:p>
            <a:pPr>
              <a:defRPr/>
            </a:pPr>
            <a:r>
              <a:rPr lang="en-GB" sz="2000" dirty="0" smtClean="0"/>
              <a:t>Try including as many fruit and vegetables as possible. This could include a side fruit salad or extra mushrooms or tomatoes.</a:t>
            </a:r>
            <a:endParaRPr lang="en-GB" sz="2000" b="1" dirty="0"/>
          </a:p>
          <a:p>
            <a:pPr>
              <a:buNone/>
              <a:defRPr/>
            </a:pPr>
            <a:endParaRPr lang="en-GB" sz="2000" b="1" dirty="0" smtClean="0"/>
          </a:p>
          <a:p>
            <a:pPr>
              <a:buNone/>
              <a:defRPr/>
            </a:pPr>
            <a:r>
              <a:rPr lang="en-GB" sz="2000" b="1" dirty="0" smtClean="0"/>
              <a:t>Smoothies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Try </a:t>
            </a:r>
            <a:r>
              <a:rPr lang="en-GB" sz="2000" dirty="0" smtClean="0"/>
              <a:t>different </a:t>
            </a:r>
            <a:r>
              <a:rPr lang="en-GB" sz="2000" smtClean="0"/>
              <a:t>fruit </a:t>
            </a:r>
            <a:r>
              <a:rPr lang="en-GB" sz="2000" smtClean="0"/>
              <a:t>in </a:t>
            </a:r>
            <a:r>
              <a:rPr lang="en-GB" sz="2000" dirty="0" smtClean="0"/>
              <a:t>a smoothie.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Try making a smoothie using a combination of fruit and vegetables.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5" name="Picture 17" descr="Smooth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673" y="4304081"/>
            <a:ext cx="3119573" cy="2063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1836592"/>
            <a:ext cx="3119573" cy="233717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0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err="1"/>
              <a:t>Wakey</a:t>
            </a:r>
            <a:r>
              <a:rPr lang="en-US" altLang="en-US" dirty="0"/>
              <a:t> </a:t>
            </a:r>
            <a:r>
              <a:rPr lang="en-US" altLang="en-US" dirty="0" err="1"/>
              <a:t>Wakey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Aims and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40826" cy="3600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b="1" dirty="0"/>
              <a:t>Aim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dirty="0"/>
              <a:t>To develop breakfast cookery skills.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2000" dirty="0"/>
          </a:p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b="1" dirty="0"/>
              <a:t>Objectives: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work in pairs;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porridge, pancakes and a healthier cooked breakfast – a ‘grill-up’;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kitchen equipment safely;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three tasty recipes for a healthy start to your day. </a:t>
            </a:r>
            <a:endParaRPr lang="en-US" altLang="en-US" sz="2000" dirty="0"/>
          </a:p>
          <a:p>
            <a:pPr>
              <a:spcBef>
                <a:spcPct val="0"/>
              </a:spcBef>
              <a:buNone/>
              <a:defRPr/>
            </a:pP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65" y="2613245"/>
            <a:ext cx="5314809" cy="35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the scene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555720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This module is about making breakfast.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Cooked breakfasts can be made healthier by using different types of cooking methods and thinking about what’s on your plate.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Porridge and </a:t>
            </a:r>
            <a:r>
              <a:rPr lang="en-GB" altLang="en-US" sz="2000" dirty="0" smtClean="0"/>
              <a:t>smoothies </a:t>
            </a:r>
            <a:r>
              <a:rPr lang="en-GB" altLang="en-US" sz="2000" dirty="0"/>
              <a:t>are simple to make and can be adapted to suit your mood and budget.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23" y="2571092"/>
            <a:ext cx="4748783" cy="31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hygiene – getting ready to cook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Tie long hair up.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jewellery and watches.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jumpers and roll-up long sleeves.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Thoroughly wash and dry hands.  </a:t>
            </a:r>
          </a:p>
        </p:txBody>
      </p:sp>
      <p:pic>
        <p:nvPicPr>
          <p:cNvPr id="4" name="Picture 3" descr="S:\Shared\BNF Photographs\iStock Photo Images\Foods and drinks\iStock_000004436685XSma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1727" y="2225733"/>
            <a:ext cx="2612399" cy="173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S:\Shared\BNF Photographs\iStock Photo Images\People\Cooking\Woman Co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78" y="4205767"/>
            <a:ext cx="26384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26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Recipes - you </a:t>
            </a:r>
            <a:r>
              <a:rPr lang="en-US" dirty="0"/>
              <a:t>will make: </a:t>
            </a:r>
          </a:p>
        </p:txBody>
      </p:sp>
      <p:sp>
        <p:nvSpPr>
          <p:cNvPr id="5" name="Text Placeholder 1"/>
          <p:cNvSpPr>
            <a:spLocks/>
          </p:cNvSpPr>
          <p:nvPr/>
        </p:nvSpPr>
        <p:spPr bwMode="auto">
          <a:xfrm>
            <a:off x="1644217" y="2766008"/>
            <a:ext cx="2478896" cy="725554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Porridge </a:t>
            </a:r>
          </a:p>
        </p:txBody>
      </p:sp>
      <p:sp>
        <p:nvSpPr>
          <p:cNvPr id="6" name="Text Placeholder 1"/>
          <p:cNvSpPr>
            <a:spLocks/>
          </p:cNvSpPr>
          <p:nvPr/>
        </p:nvSpPr>
        <p:spPr bwMode="auto">
          <a:xfrm>
            <a:off x="4628558" y="2766008"/>
            <a:ext cx="3003174" cy="742035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‘</a:t>
            </a:r>
            <a:r>
              <a:rPr lang="en-GB" altLang="en-US" dirty="0" smtClean="0"/>
              <a:t>Grill-up’</a:t>
            </a:r>
            <a:endParaRPr lang="en-GB" altLang="en-US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58" y="3734203"/>
            <a:ext cx="3003174" cy="2278959"/>
          </a:xfrm>
          <a:prstGeom prst="rect">
            <a:avLst/>
          </a:prstGeom>
          <a:noFill/>
          <a:ln w="28575">
            <a:solidFill>
              <a:srgbClr val="158B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r="8157"/>
          <a:stretch/>
        </p:blipFill>
        <p:spPr>
          <a:xfrm>
            <a:off x="1644217" y="3734203"/>
            <a:ext cx="2478895" cy="2278959"/>
          </a:xfrm>
          <a:prstGeom prst="rect">
            <a:avLst/>
          </a:prstGeom>
          <a:ln w="28575">
            <a:solidFill>
              <a:srgbClr val="158B44"/>
            </a:solidFill>
          </a:ln>
        </p:spPr>
      </p:pic>
      <p:sp>
        <p:nvSpPr>
          <p:cNvPr id="9" name="Text Placeholder 1"/>
          <p:cNvSpPr>
            <a:spLocks/>
          </p:cNvSpPr>
          <p:nvPr/>
        </p:nvSpPr>
        <p:spPr bwMode="auto">
          <a:xfrm>
            <a:off x="8027827" y="2766008"/>
            <a:ext cx="2660073" cy="725554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 smtClean="0"/>
              <a:t>Fruit smoothie</a:t>
            </a:r>
            <a:endParaRPr lang="en-GB" altLang="en-US" dirty="0"/>
          </a:p>
        </p:txBody>
      </p:sp>
      <p:pic>
        <p:nvPicPr>
          <p:cNvPr id="10" name="Picture 17" descr="Smoothi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11" r="8400"/>
          <a:stretch/>
        </p:blipFill>
        <p:spPr bwMode="auto">
          <a:xfrm>
            <a:off x="8027828" y="3688480"/>
            <a:ext cx="2660073" cy="23246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383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skills and techniques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dirty="0"/>
              <a:t>You will: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</a:t>
            </a:r>
            <a:r>
              <a:rPr lang="en-GB" altLang="en-US" sz="2000" dirty="0" smtClean="0"/>
              <a:t>lice</a:t>
            </a:r>
            <a:r>
              <a:rPr lang="en-GB" altLang="en-US" sz="2000" dirty="0"/>
              <a:t>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use the hob and grill;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a blender to make a </a:t>
            </a:r>
            <a:r>
              <a:rPr lang="en-GB" altLang="en-US" sz="2000" dirty="0" smtClean="0"/>
              <a:t>smoothie.</a:t>
            </a:r>
            <a:endParaRPr lang="en-GB" altLang="en-US" sz="2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381702" y="2594429"/>
            <a:ext cx="4072838" cy="2831544"/>
          </a:xfrm>
          <a:prstGeom prst="rect">
            <a:avLst/>
          </a:prstGeom>
          <a:solidFill>
            <a:srgbClr val="C7D9BD"/>
          </a:solidFill>
          <a:ln w="57150">
            <a:solidFill>
              <a:srgbClr val="158B4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not download and insert a BNF cooking skill video here?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Shopping </a:t>
            </a:r>
            <a:r>
              <a:rPr lang="en-US" dirty="0" smtClean="0"/>
              <a:t>list </a:t>
            </a: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02977" y="2273440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2 people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419652" y="2286029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10 people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62641"/>
              </p:ext>
            </p:extLst>
          </p:nvPr>
        </p:nvGraphicFramePr>
        <p:xfrm>
          <a:off x="577791" y="2676730"/>
          <a:ext cx="5382433" cy="368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140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Porridge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0" marB="45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‘Grill up’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Smoothie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0" marB="4573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3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50g oats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200ml semi-skimmed milk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25g blackberries or half a banana or 1 pear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¼ x5ml spoon cinnamon</a:t>
                      </a:r>
                    </a:p>
                  </a:txBody>
                  <a:tcPr marL="91455" marR="91455" marT="45726" marB="4572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 oil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large flat mushroom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large tomato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rashers lean bacon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small can baked beans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egg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Dash of vinegar</a:t>
                      </a:r>
                      <a:endParaRPr lang="en-GB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large strawberries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300ml cold semi-skimmed milk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small pot of low fat yogurt</a:t>
                      </a:r>
                    </a:p>
                  </a:txBody>
                  <a:tcPr marL="91455" marR="91455" marT="45730" marB="4573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788"/>
              </p:ext>
            </p:extLst>
          </p:nvPr>
        </p:nvGraphicFramePr>
        <p:xfrm>
          <a:off x="6203840" y="2676730"/>
          <a:ext cx="5382433" cy="368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140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Porridge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0" marB="45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‘Grill up’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</a:t>
                      </a:r>
                      <a:r>
                        <a:rPr lang="en-GB" sz="13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Smoothie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0" marR="91420" marT="45724" marB="45724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3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250g oats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1.7L semi-skimmed milk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250g blackberries or 3 bananas or 5 pears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Cinnamon</a:t>
                      </a:r>
                    </a:p>
                  </a:txBody>
                  <a:tcPr marL="91455" marR="91455" marT="45726" marB="4572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 oil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large flat mushrooms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large tomatoes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rashers lean bacon</a:t>
                      </a:r>
                      <a:endParaRPr lang="en-GB" sz="13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 large cans baked beans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egg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Vinegar</a:t>
                      </a:r>
                      <a:endParaRPr lang="en-GB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large strawberries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1500ml cold semi-skimmed milk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small pots of low fat yogurt</a:t>
                      </a:r>
                    </a:p>
                  </a:txBody>
                  <a:tcPr marL="91420" marR="91420" marT="45724" marB="45724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action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414118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Review recipes to be cooked.</a:t>
            </a:r>
          </a:p>
          <a:p>
            <a:r>
              <a:rPr lang="en-GB" sz="2000" dirty="0"/>
              <a:t>Prepare the smoothie – chill in the fridge.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Make </a:t>
            </a:r>
            <a:r>
              <a:rPr lang="en-GB" altLang="en-US" sz="2000" dirty="0"/>
              <a:t>the porridge.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the cooked breakfast.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Serve.</a:t>
            </a:r>
            <a:endParaRPr lang="en-GB" altLang="en-US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69276" y="4852755"/>
            <a:ext cx="3371717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you collect your equipment before you start to cook.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82991" y="4852755"/>
            <a:ext cx="3371718" cy="707886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Weigh and measure your ingredients accurately.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37515" y="4852755"/>
            <a:ext cx="3371718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your work surfaces clean and tidy – wash up as you go.</a:t>
            </a:r>
          </a:p>
        </p:txBody>
      </p:sp>
      <p:sp>
        <p:nvSpPr>
          <p:cNvPr id="8" name="Text Box 7"/>
          <p:cNvSpPr>
            <a:spLocks noChangeArrowheads="1"/>
          </p:cNvSpPr>
          <p:nvPr/>
        </p:nvSpPr>
        <p:spPr bwMode="auto">
          <a:xfrm>
            <a:off x="9998570" y="2108789"/>
            <a:ext cx="2008187" cy="1763078"/>
          </a:xfrm>
          <a:prstGeom prst="foldedCorner">
            <a:avLst/>
          </a:prstGeom>
          <a:solidFill>
            <a:srgbClr val="C7D9BD"/>
          </a:solidFill>
          <a:ln w="38100">
            <a:solidFill>
              <a:srgbClr val="158B44"/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invite staff and students along to try out this breakfast menu?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65" y="1443701"/>
            <a:ext cx="1775466" cy="133017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r="8157"/>
          <a:stretch/>
        </p:blipFill>
        <p:spPr>
          <a:xfrm>
            <a:off x="6388117" y="2904197"/>
            <a:ext cx="1777953" cy="1634552"/>
          </a:xfrm>
          <a:prstGeom prst="rect">
            <a:avLst/>
          </a:prstGeom>
          <a:ln w="76200">
            <a:noFill/>
          </a:ln>
        </p:spPr>
      </p:pic>
      <p:pic>
        <p:nvPicPr>
          <p:cNvPr id="11" name="Picture 17" descr="Smoothi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11" r="8400"/>
          <a:stretch/>
        </p:blipFill>
        <p:spPr bwMode="auto">
          <a:xfrm>
            <a:off x="8314921" y="2313484"/>
            <a:ext cx="1573372" cy="1374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70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Healthy eating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862022" cy="3600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/>
              <a:t>Use reduced fat sausages and baked beans with no added sugar and salt.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/>
              <a:t>Use back bacon rather than streaky and remove the fat before eating.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/>
              <a:t>Use skimmed or 1% milk in the porridge.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/>
              <a:t>Add additional vegetables to the cooked breakfast, such as tomatoes, mushrooms and beans</a:t>
            </a:r>
            <a:r>
              <a:rPr lang="en-GB" altLang="en-US" sz="2000" dirty="0" smtClean="0"/>
              <a:t>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Include a variety of fruit and vegetables in your diet every day - at least 5 portions.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Remember consumption of fruit juice and/or smoothies should be limited to a combined total of no more than 150ml a day.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11065" r="10727" b="10936"/>
          <a:stretch/>
        </p:blipFill>
        <p:spPr>
          <a:xfrm>
            <a:off x="8860668" y="2147514"/>
            <a:ext cx="1855790" cy="1817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r="21905" b="2667"/>
          <a:stretch/>
        </p:blipFill>
        <p:spPr>
          <a:xfrm>
            <a:off x="10332718" y="3965171"/>
            <a:ext cx="1371445" cy="23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800</Words>
  <Application>Microsoft Office PowerPoint</Application>
  <PresentationFormat>Widescreen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Wakey Wakey</vt:lpstr>
      <vt:lpstr>Aims and objectives</vt:lpstr>
      <vt:lpstr>Setting the scene </vt:lpstr>
      <vt:lpstr>Food hygiene – getting ready to cook </vt:lpstr>
      <vt:lpstr>Recipes - you will make: </vt:lpstr>
      <vt:lpstr>Food skills and techniques </vt:lpstr>
      <vt:lpstr>Shopping list </vt:lpstr>
      <vt:lpstr>Plan of action </vt:lpstr>
      <vt:lpstr>Healthy eating </vt:lpstr>
      <vt:lpstr>Budgeting</vt:lpstr>
      <vt:lpstr>Food safety and hygiene</vt:lpstr>
      <vt:lpstr>Cooking for the future </vt:lpstr>
      <vt:lpstr>Cooking for the future </vt:lpstr>
      <vt:lpstr>Wakey Wakey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41</cp:revision>
  <dcterms:created xsi:type="dcterms:W3CDTF">2018-10-10T09:22:08Z</dcterms:created>
  <dcterms:modified xsi:type="dcterms:W3CDTF">2019-12-02T15:16:13Z</dcterms:modified>
</cp:coreProperties>
</file>