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6" r:id="rId4"/>
  </p:sldMasterIdLst>
  <p:sldIdLst>
    <p:sldId id="256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8B44"/>
    <a:srgbClr val="C7D9BD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5"/>
    <p:restoredTop sz="94655"/>
  </p:normalViewPr>
  <p:slideViewPr>
    <p:cSldViewPr snapToGrid="0" snapToObjects="1">
      <p:cViewPr varScale="1">
        <p:scale>
          <a:sx n="87" d="100"/>
          <a:sy n="87" d="100"/>
        </p:scale>
        <p:origin x="114" y="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C7D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Veg out!</a:t>
            </a:r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Budgeting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37840"/>
            <a:ext cx="7412864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Double the recipe for ratatouille and freeze half – it can be defrosted and used another time, e.g. as a topping on fish.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Instead of butternut squash, mix in frozen </a:t>
            </a:r>
            <a:r>
              <a:rPr lang="en-GB" altLang="en-US" sz="2000" dirty="0" smtClean="0"/>
              <a:t>vegetables </a:t>
            </a:r>
            <a:r>
              <a:rPr lang="en-GB" altLang="en-US" sz="2000" dirty="0"/>
              <a:t>that are in season. 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Lentils are cheap, have a long shelf life if stored correctly, and are a source of protein, low in fat and high in fibre. </a:t>
            </a:r>
            <a:r>
              <a:rPr lang="en-GB" altLang="en-US" sz="2000" dirty="0" smtClean="0"/>
              <a:t>Use </a:t>
            </a:r>
            <a:r>
              <a:rPr lang="en-GB" altLang="en-US" sz="2000" dirty="0"/>
              <a:t>left over vegetables in the lentil bake.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Visit local markets for special offers on vegetables.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Frozen vegetables tend to be cheaper than fresh, and can help to cut down on food waste.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You can bulk up your Ratatouille with beans, pulses, wholewheat pasta or brown rice.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618" y="4221369"/>
            <a:ext cx="2816591" cy="2168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59" y="2217296"/>
            <a:ext cx="3006110" cy="200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61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safety and hygiene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511684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Wash and dry hands before and during cooking. 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Be careful removing the skin from the butternut squash – sometimes it’s easier to roast it in the skin first.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Check date marks.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Wash fresh fruit and vegetables before use to ensure any dirt or bacteria is removed.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If serving with fish, use a separate chopping board when preparing it, ideally a blue one. 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Be careful when roasting vegetables.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oven gloves.</a:t>
            </a:r>
          </a:p>
          <a:p>
            <a:pPr marL="0" indent="0">
              <a:buNone/>
            </a:pPr>
            <a:endParaRPr lang="en-GB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68" y="3763463"/>
            <a:ext cx="3609640" cy="2407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652" y="1661766"/>
            <a:ext cx="2743730" cy="210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64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Cooking for the future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802629" cy="3600000"/>
          </a:xfrm>
        </p:spPr>
        <p:txBody>
          <a:bodyPr/>
          <a:lstStyle/>
          <a:p>
            <a:pPr>
              <a:buNone/>
              <a:defRPr/>
            </a:pPr>
            <a:r>
              <a:rPr lang="en-GB" altLang="en-US" sz="2000" b="1" dirty="0"/>
              <a:t>Ratatouille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Ratatouille can be used as a topping or as a side dish.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Pour ratatouille over fish or chicken, sprinkle with cheesy-breadcrumbs and bake.</a:t>
            </a:r>
            <a:endParaRPr lang="en-GB" altLang="en-US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Experiment with different vegetables, such as celery, olives, carrots, or okra.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Experiment by making a Ratatouille and serving as a main dish with wholewheat pasta or brown rice.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None/>
              <a:defRPr/>
            </a:pP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5" name="Picture 20" descr="ratatouille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23" r="4509"/>
          <a:stretch>
            <a:fillRect/>
          </a:stretch>
        </p:blipFill>
        <p:spPr bwMode="auto">
          <a:xfrm>
            <a:off x="8254539" y="2571092"/>
            <a:ext cx="3613889" cy="2715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36757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Cooking for the future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302695" cy="3600000"/>
          </a:xfrm>
        </p:spPr>
        <p:txBody>
          <a:bodyPr/>
          <a:lstStyle/>
          <a:p>
            <a:pPr>
              <a:buNone/>
              <a:defRPr/>
            </a:pPr>
            <a:r>
              <a:rPr lang="en-GB" altLang="en-US" sz="2000" b="1" dirty="0"/>
              <a:t>Lentil bake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Try swapping the Cheddar for feta or stilton.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Add different herbs, spices or vegetables.</a:t>
            </a:r>
          </a:p>
          <a:p>
            <a:pPr>
              <a:defRPr/>
            </a:pPr>
            <a:endParaRPr lang="en-GB" altLang="en-US" sz="2000" b="1" u="sng" dirty="0"/>
          </a:p>
          <a:p>
            <a:pPr>
              <a:buNone/>
              <a:defRPr/>
            </a:pPr>
            <a:r>
              <a:rPr lang="en-GB" altLang="en-US" sz="2000" b="1" dirty="0"/>
              <a:t>Roasted butternut squash risotto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Make a basic risotto and add leftover vegetables, fish or meat.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After the butternut squash has been roasting for 20 minutes, pour over a can of chopped tomatoes, garlic and a little water – cover and cook for another 20-30 minutes and serve with wholewheat pasta.</a:t>
            </a: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endParaRPr lang="en-GB" sz="2000" b="1" dirty="0"/>
          </a:p>
        </p:txBody>
      </p:sp>
      <p:pic>
        <p:nvPicPr>
          <p:cNvPr id="4" name="Picture 18" descr="Risotto1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6182" y="4227526"/>
            <a:ext cx="2813948" cy="2077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19" descr="Lentilbake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6182" y="1923798"/>
            <a:ext cx="2813948" cy="2099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80239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smtClean="0"/>
              <a:t>Veg out!</a:t>
            </a:r>
            <a:endParaRPr lang="en-US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 smtClean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 smtClean="0"/>
              <a:t>www.foodafactoflife.org.uk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90538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Aims and objectives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220739" cy="3600000"/>
          </a:xfrm>
        </p:spPr>
        <p:txBody>
          <a:bodyPr/>
          <a:lstStyle/>
          <a:p>
            <a:pPr>
              <a:spcBef>
                <a:spcPct val="50000"/>
              </a:spcBef>
              <a:buNone/>
              <a:defRPr/>
            </a:pPr>
            <a:r>
              <a:rPr lang="en-GB" altLang="en-US" sz="2000" b="1" dirty="0"/>
              <a:t>Aim</a:t>
            </a:r>
          </a:p>
          <a:p>
            <a:pPr>
              <a:spcBef>
                <a:spcPct val="50000"/>
              </a:spcBef>
              <a:buNone/>
              <a:defRPr/>
            </a:pPr>
            <a:r>
              <a:rPr lang="en-GB" altLang="en-US" sz="2000" dirty="0"/>
              <a:t>To use a range of vegetables to make versatile dishes.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2000" dirty="0"/>
          </a:p>
          <a:p>
            <a:pPr>
              <a:spcBef>
                <a:spcPct val="50000"/>
              </a:spcBef>
              <a:buNone/>
              <a:defRPr/>
            </a:pPr>
            <a:r>
              <a:rPr lang="en-GB" altLang="en-US" sz="2000" b="1" dirty="0"/>
              <a:t>Objectives: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work in pairs;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make ratatouille, lentil bake and roasted butternut squash risotto;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encourage the use of fruit and vegetables in cooking;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work safely and hygienically.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862" y="2129562"/>
            <a:ext cx="3887294" cy="38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13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Setting the scene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7" y="2571092"/>
            <a:ext cx="6170862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This module is about including a variety of vegetables in cooking.</a:t>
            </a:r>
          </a:p>
          <a:p>
            <a:pPr>
              <a:spcBef>
                <a:spcPct val="50000"/>
              </a:spcBef>
              <a:buNone/>
              <a:defRPr/>
            </a:pP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The dishes can be prepared in advance, frozen and reheated when required.</a:t>
            </a:r>
          </a:p>
          <a:p>
            <a:pPr>
              <a:spcBef>
                <a:spcPct val="50000"/>
              </a:spcBef>
              <a:buNone/>
              <a:defRPr/>
            </a:pP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We all should eat at least 5 portions of fruit and vegetables </a:t>
            </a:r>
            <a:r>
              <a:rPr lang="en-GB" altLang="en-US" sz="2000" dirty="0" smtClean="0"/>
              <a:t>everyday.</a:t>
            </a:r>
            <a:endParaRPr lang="en-US" alt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928" y="2571092"/>
            <a:ext cx="4283537" cy="285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87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Food hygiene – getting ready to cook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802629" cy="3600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Tie long hair up.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Remove jewellery and watches.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Remove jumpers and roll-up long sleeves.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Thoroughly wash and dry hands.  </a:t>
            </a:r>
          </a:p>
        </p:txBody>
      </p:sp>
      <p:pic>
        <p:nvPicPr>
          <p:cNvPr id="4" name="Picture 3" descr="S:\Shared\BNF Photographs\iStock Photo Images\Foods and drinks\iStock_000004436685XSmal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0710" y="2283798"/>
            <a:ext cx="2612399" cy="173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 descr="S:\Shared\BNF Photographs\iStock Photo Images\People\Cooking\Woman Cook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661" y="4263832"/>
            <a:ext cx="26384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265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Recipes - you </a:t>
            </a:r>
            <a:r>
              <a:rPr lang="en-US" dirty="0"/>
              <a:t>will make: </a:t>
            </a:r>
          </a:p>
        </p:txBody>
      </p:sp>
      <p:sp>
        <p:nvSpPr>
          <p:cNvPr id="5" name="Text Placeholder 1"/>
          <p:cNvSpPr>
            <a:spLocks/>
          </p:cNvSpPr>
          <p:nvPr/>
        </p:nvSpPr>
        <p:spPr bwMode="auto">
          <a:xfrm>
            <a:off x="1621295" y="2766008"/>
            <a:ext cx="2658619" cy="725554"/>
          </a:xfrm>
          <a:prstGeom prst="roundRect">
            <a:avLst>
              <a:gd name="adj" fmla="val 9366"/>
            </a:avLst>
          </a:prstGeom>
          <a:solidFill>
            <a:srgbClr val="C7D9BD"/>
          </a:solidFill>
          <a:ln w="25400">
            <a:solidFill>
              <a:srgbClr val="158B44"/>
            </a:solidFill>
            <a:round/>
            <a:headEnd/>
            <a:tailEnd/>
          </a:ln>
        </p:spPr>
        <p:txBody>
          <a:bodyPr lIns="180000" tIns="90000" rIns="180000" bIns="9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dirty="0"/>
              <a:t>Ratatouille</a:t>
            </a:r>
          </a:p>
        </p:txBody>
      </p:sp>
      <p:sp>
        <p:nvSpPr>
          <p:cNvPr id="6" name="Text Placeholder 1"/>
          <p:cNvSpPr>
            <a:spLocks/>
          </p:cNvSpPr>
          <p:nvPr/>
        </p:nvSpPr>
        <p:spPr bwMode="auto">
          <a:xfrm>
            <a:off x="4825327" y="2766008"/>
            <a:ext cx="2609636" cy="742035"/>
          </a:xfrm>
          <a:prstGeom prst="roundRect">
            <a:avLst>
              <a:gd name="adj" fmla="val 9366"/>
            </a:avLst>
          </a:prstGeom>
          <a:solidFill>
            <a:srgbClr val="C7D9BD"/>
          </a:solidFill>
          <a:ln w="25400">
            <a:solidFill>
              <a:srgbClr val="158B44"/>
            </a:solidFill>
            <a:round/>
            <a:headEnd/>
            <a:tailEnd/>
          </a:ln>
        </p:spPr>
        <p:txBody>
          <a:bodyPr lIns="180000" tIns="90000" rIns="180000" bIns="9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dirty="0"/>
              <a:t>Red lentil bake </a:t>
            </a:r>
          </a:p>
        </p:txBody>
      </p:sp>
      <p:sp>
        <p:nvSpPr>
          <p:cNvPr id="7" name="Text Placeholder 1"/>
          <p:cNvSpPr>
            <a:spLocks/>
          </p:cNvSpPr>
          <p:nvPr/>
        </p:nvSpPr>
        <p:spPr bwMode="auto">
          <a:xfrm>
            <a:off x="7980376" y="2774248"/>
            <a:ext cx="2588336" cy="725554"/>
          </a:xfrm>
          <a:prstGeom prst="roundRect">
            <a:avLst>
              <a:gd name="adj" fmla="val 9366"/>
            </a:avLst>
          </a:prstGeom>
          <a:solidFill>
            <a:srgbClr val="C7D9BD"/>
          </a:solidFill>
          <a:ln w="25400">
            <a:solidFill>
              <a:srgbClr val="158B44"/>
            </a:solidFill>
            <a:round/>
            <a:headEnd/>
            <a:tailEnd/>
          </a:ln>
        </p:spPr>
        <p:txBody>
          <a:bodyPr lIns="180000" tIns="90000" rIns="180000" bIns="9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dirty="0"/>
              <a:t>Roasted butternut squash risotto </a:t>
            </a:r>
          </a:p>
        </p:txBody>
      </p:sp>
      <p:pic>
        <p:nvPicPr>
          <p:cNvPr id="11" name="Picture 18" descr="Risotto1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0375" y="3745456"/>
            <a:ext cx="2588336" cy="191134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158B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0" descr="ratatouille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23" r="4509"/>
          <a:stretch>
            <a:fillRect/>
          </a:stretch>
        </p:blipFill>
        <p:spPr bwMode="auto">
          <a:xfrm>
            <a:off x="1621296" y="3720571"/>
            <a:ext cx="2609635" cy="196111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158B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19" descr="Lentilbake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5327" y="3745456"/>
            <a:ext cx="2609636" cy="194711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158B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03838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skills and techniques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802629" cy="3600000"/>
          </a:xfrm>
        </p:spPr>
        <p:txBody>
          <a:bodyPr/>
          <a:lstStyle/>
          <a:p>
            <a:pPr>
              <a:spcBef>
                <a:spcPct val="50000"/>
              </a:spcBef>
              <a:buNone/>
              <a:defRPr/>
            </a:pPr>
            <a:r>
              <a:rPr lang="en-GB" altLang="en-US" sz="2000" dirty="0"/>
              <a:t>You will: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peel, chop and slice;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the hob and oven (bake, simmer).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1702" y="2594429"/>
            <a:ext cx="4072838" cy="2831544"/>
          </a:xfrm>
          <a:prstGeom prst="rect">
            <a:avLst/>
          </a:prstGeom>
          <a:solidFill>
            <a:srgbClr val="C7D9BD"/>
          </a:solidFill>
          <a:ln w="57150">
            <a:solidFill>
              <a:srgbClr val="158B44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Why not download and insert a BNF cooking skill video here?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638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Shopping </a:t>
            </a:r>
            <a:r>
              <a:rPr lang="en-US" dirty="0" smtClean="0"/>
              <a:t>list </a:t>
            </a:r>
            <a:endParaRPr lang="en-US" dirty="0"/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502977" y="2273440"/>
            <a:ext cx="3743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b="1" dirty="0"/>
              <a:t>For 2 people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6419652" y="2286029"/>
            <a:ext cx="3743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b="1" dirty="0"/>
              <a:t>For 10 people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913664"/>
              </p:ext>
            </p:extLst>
          </p:nvPr>
        </p:nvGraphicFramePr>
        <p:xfrm>
          <a:off x="330956" y="2676730"/>
          <a:ext cx="5698318" cy="3748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3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6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140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Ratatouille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 lentil bake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Roasted butternut squash</a:t>
                      </a:r>
                      <a:r>
                        <a:rPr lang="en-GB" sz="13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risotto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036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Spray oil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onion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clove of garlic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small aubergine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green pepper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 courgettes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cans tomatoes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1x5ml spoon mixed herbs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1x15ml spoon tomato puree</a:t>
                      </a:r>
                    </a:p>
                  </a:txBody>
                  <a:tcPr marL="91455" marR="91455" marT="45726" marB="45726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200g red lentils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red pepper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100g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reduced fat cheddar cheese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egg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2x15ml spoon low fat plain yogurt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 bunch fresh parsley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 pepper</a:t>
                      </a:r>
                      <a:endParaRPr lang="en-GB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Spray oil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butternut squash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½ red chilli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red onion 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cloves of garlic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250g risotto rice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1x15ml spoon grated parmesan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1x15ml spoon sage</a:t>
                      </a:r>
                    </a:p>
                  </a:txBody>
                  <a:tcPr marL="91455" marR="91455" marT="45726" marB="45726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560551"/>
              </p:ext>
            </p:extLst>
          </p:nvPr>
        </p:nvGraphicFramePr>
        <p:xfrm>
          <a:off x="6203840" y="2676730"/>
          <a:ext cx="5724924" cy="3748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3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6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4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140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Ratatouille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8" marB="4572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 lentil bake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8" marB="45728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Roasted butternut squash</a:t>
                      </a:r>
                      <a:r>
                        <a:rPr lang="en-GB" sz="13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risotto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8" marB="45728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036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Spray oil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onions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cloves of garlic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small aubergines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green peppers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courgettes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cans tomatoes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5x5ml spoon mixed herbs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5x15ml spoon tomato puree</a:t>
                      </a:r>
                    </a:p>
                  </a:txBody>
                  <a:tcPr marL="91455" marR="91455" marT="45728" marB="45728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750g red lentils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red peppers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500g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reduced fat cheddar cheese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eggs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10x15ml spoon low fat plain yogurt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 bunch fresh parsley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 pepper</a:t>
                      </a:r>
                      <a:endParaRPr lang="en-GB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8" marB="45728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Spray oil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butternut squashes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red chilli’s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red onion 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cloves of garlic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1.25kg risotto rice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5x15ml spoon grated parmesan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5x15ml spoon sage</a:t>
                      </a:r>
                    </a:p>
                  </a:txBody>
                  <a:tcPr marL="91455" marR="91455" marT="45728" marB="45728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5994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Plan of action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4" y="2164737"/>
            <a:ext cx="6802629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Review recipes to be cooked.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Roast the butternut squash.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Prepare and bake the lentil bake.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Prepare and cook the ratatouille.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Cook the risotto and place the butternut squash on top.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Serve the food.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69274" y="4796016"/>
            <a:ext cx="2592387" cy="1323439"/>
          </a:xfrm>
          <a:prstGeom prst="rect">
            <a:avLst/>
          </a:prstGeom>
          <a:solidFill>
            <a:srgbClr val="C7D9BD"/>
          </a:solidFill>
          <a:ln w="38100">
            <a:solidFill>
              <a:srgbClr val="158B4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Ensure that you collect your equipment before you start to cook.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922491" y="4796016"/>
            <a:ext cx="2592388" cy="1015663"/>
          </a:xfrm>
          <a:prstGeom prst="rect">
            <a:avLst/>
          </a:prstGeom>
          <a:solidFill>
            <a:srgbClr val="C7D9BD"/>
          </a:solidFill>
          <a:ln w="38100">
            <a:solidFill>
              <a:srgbClr val="158B4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Weigh and measure your ingredients accurately.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671047" y="4796016"/>
            <a:ext cx="2592388" cy="1323439"/>
          </a:xfrm>
          <a:prstGeom prst="rect">
            <a:avLst/>
          </a:prstGeom>
          <a:solidFill>
            <a:srgbClr val="C7D9BD"/>
          </a:solidFill>
          <a:ln w="38100">
            <a:solidFill>
              <a:srgbClr val="158B4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Keep your work surfaces clean and tidy – wash up as you go.</a:t>
            </a:r>
          </a:p>
        </p:txBody>
      </p:sp>
      <p:pic>
        <p:nvPicPr>
          <p:cNvPr id="7" name="Picture 18" descr="Risotto1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8454" y="1622034"/>
            <a:ext cx="2473320" cy="1826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0" descr="ratatouille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23" r="4509"/>
          <a:stretch>
            <a:fillRect/>
          </a:stretch>
        </p:blipFill>
        <p:spPr bwMode="auto">
          <a:xfrm>
            <a:off x="9578750" y="3670618"/>
            <a:ext cx="2493673" cy="1873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19" descr="Lentilbake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1676" y="1622033"/>
            <a:ext cx="2493674" cy="1860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7707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Healthy eating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312180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Add additional vegetables to the risotto.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Instead of roasting the butternut squash, add ‘cooked’ squash to the risotto near the end of cooking. </a:t>
            </a:r>
            <a:endParaRPr lang="en-GB" altLang="en-US" sz="200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reduced fat Cheddar cheese.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Bulk-up recipes with beans and lentils – it is recommended that we include more of these foods in our diet, </a:t>
            </a:r>
            <a:r>
              <a:rPr lang="en-GB" altLang="en-US" sz="2000" dirty="0" smtClean="0"/>
              <a:t>and </a:t>
            </a:r>
            <a:r>
              <a:rPr lang="en-GB" altLang="en-US" sz="2000" dirty="0"/>
              <a:t>they count towards one of your 5 A DAY. You could add a can of mixed beans to the ratatouille.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Try to add extra vegetables to the dishes to bulk them up and to help you reach your 5 A DAY.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3" t="15792" r="2349" b="14306"/>
          <a:stretch/>
        </p:blipFill>
        <p:spPr>
          <a:xfrm>
            <a:off x="8104877" y="1712421"/>
            <a:ext cx="3804521" cy="2044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876" y="3897663"/>
            <a:ext cx="3620309" cy="241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06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887</Words>
  <Application>Microsoft Office PowerPoint</Application>
  <PresentationFormat>Widescreen</PresentationFormat>
  <Paragraphs>139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Office Theme</vt:lpstr>
      <vt:lpstr>Custom Design</vt:lpstr>
      <vt:lpstr>1_Custom Design</vt:lpstr>
      <vt:lpstr>3_Custom Design</vt:lpstr>
      <vt:lpstr>Veg out!</vt:lpstr>
      <vt:lpstr>Aims and objectives</vt:lpstr>
      <vt:lpstr>Setting the scene </vt:lpstr>
      <vt:lpstr>Food hygiene – getting ready to cook </vt:lpstr>
      <vt:lpstr>Recipes - you will make: </vt:lpstr>
      <vt:lpstr>Food skills and techniques </vt:lpstr>
      <vt:lpstr>Shopping list </vt:lpstr>
      <vt:lpstr>Plan of action </vt:lpstr>
      <vt:lpstr>Healthy eating </vt:lpstr>
      <vt:lpstr>Budgeting</vt:lpstr>
      <vt:lpstr>Food safety and hygiene</vt:lpstr>
      <vt:lpstr>Cooking for the future </vt:lpstr>
      <vt:lpstr>Cooking for the future </vt:lpstr>
      <vt:lpstr>Veg out!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Roy Ballam</cp:lastModifiedBy>
  <cp:revision>41</cp:revision>
  <dcterms:created xsi:type="dcterms:W3CDTF">2018-10-10T09:22:08Z</dcterms:created>
  <dcterms:modified xsi:type="dcterms:W3CDTF">2019-12-02T15:24:10Z</dcterms:modified>
</cp:coreProperties>
</file>