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8B44"/>
    <a:srgbClr val="C7D9BD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115" d="100"/>
          <a:sy n="115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Impress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Budgeting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46153"/>
            <a:ext cx="7908223" cy="3600000"/>
          </a:xfrm>
        </p:spPr>
        <p:txBody>
          <a:bodyPr/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Frozen fish can often be cheaper than fresh fish. The fishmonger at your supermarket may also be able to recommend you a cheaper type of fish. </a:t>
            </a:r>
            <a:endParaRPr lang="en-GB" altLang="en-US" sz="105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Make your own breadcrumbs from </a:t>
            </a:r>
            <a:r>
              <a:rPr lang="en-GB" altLang="en-US" sz="2000" dirty="0" smtClean="0"/>
              <a:t>wholemeal </a:t>
            </a:r>
            <a:r>
              <a:rPr lang="en-GB" altLang="en-US" sz="2000" dirty="0"/>
              <a:t>bread. Any spare bread crumbs can be frozen.  </a:t>
            </a:r>
            <a:endParaRPr lang="en-GB" altLang="en-US" sz="105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Double the recipe for fish fingers and freeze half for another time.</a:t>
            </a:r>
            <a:endParaRPr lang="en-GB" altLang="en-US" sz="105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Potatoes are cheap and have a long shelf life if stored correctly so can be bought in bulk. </a:t>
            </a:r>
            <a:endParaRPr lang="en-GB" altLang="en-US" sz="105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Buy seasonal vegetables for roasting and look for special offers at local markets.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Frozen vegetables tend to be cheaper than fresh, and can help to cut down on food waste</a:t>
            </a:r>
            <a:r>
              <a:rPr lang="en-GB" altLang="en-US" sz="2000" dirty="0" smtClean="0"/>
              <a:t>.</a:t>
            </a:r>
            <a:endParaRPr lang="en-GB" alt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7948" y="2376951"/>
            <a:ext cx="2565139" cy="15161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78840" y="4146984"/>
            <a:ext cx="2463356" cy="191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161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safety and hygiene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744440" cy="3600000"/>
          </a:xfrm>
        </p:spPr>
        <p:txBody>
          <a:bodyPr/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Wash and dry hands before and during cooking.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Ensure that the fish is cooked thoroughly</a:t>
            </a:r>
            <a:r>
              <a:rPr lang="en-GB" altLang="en-US" sz="2000" dirty="0" smtClean="0"/>
              <a:t>.</a:t>
            </a:r>
            <a:endParaRPr lang="en-GB" altLang="en-US" sz="200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Check date marks</a:t>
            </a:r>
            <a:r>
              <a:rPr lang="en-GB" altLang="en-US" sz="2000" dirty="0" smtClean="0"/>
              <a:t>.</a:t>
            </a:r>
            <a:endParaRPr lang="en-GB" altLang="en-US" sz="200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 smtClean="0"/>
              <a:t>Wash </a:t>
            </a:r>
            <a:r>
              <a:rPr lang="en-GB" altLang="en-US" sz="2000" dirty="0"/>
              <a:t>fresh fruit and vegetables before use to ensure any dirt or bacteria is removed.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Use a separate chopping board for raw fish, ideally blue</a:t>
            </a:r>
            <a:r>
              <a:rPr lang="en-GB" altLang="en-US" sz="2000" dirty="0" smtClean="0"/>
              <a:t>.</a:t>
            </a:r>
            <a:endParaRPr lang="en-GB" altLang="en-US" sz="200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Be careful when roasting vegetables</a:t>
            </a:r>
            <a:r>
              <a:rPr lang="en-GB" altLang="en-US" sz="2000" dirty="0" smtClean="0"/>
              <a:t>.</a:t>
            </a:r>
            <a:endParaRPr lang="en-GB" altLang="en-US" sz="200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Use oven gloves.</a:t>
            </a:r>
          </a:p>
          <a:p>
            <a:pPr marL="0" indent="0">
              <a:buNone/>
            </a:pPr>
            <a:endParaRPr lang="en-GB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0145" y="1949986"/>
            <a:ext cx="2901659" cy="19346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0145" y="4075108"/>
            <a:ext cx="2901659" cy="2177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764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Cooking for the future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802629" cy="3600000"/>
          </a:xfrm>
        </p:spPr>
        <p:txBody>
          <a:bodyPr/>
          <a:lstStyle/>
          <a:p>
            <a:pPr>
              <a:buNone/>
              <a:defRPr/>
            </a:pPr>
            <a:r>
              <a:rPr lang="en-GB" altLang="en-US" sz="2000" b="1" dirty="0"/>
              <a:t>Salmon fish fingers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Try using different types of fish.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Add extra flavour to the breadcrumbs - try herbs, black pepper, lime zest or chilli.</a:t>
            </a:r>
          </a:p>
          <a:p>
            <a:pPr>
              <a:buNone/>
              <a:defRPr/>
            </a:pPr>
            <a:endParaRPr lang="en-GB" sz="2000" dirty="0" smtClean="0"/>
          </a:p>
          <a:p>
            <a:pPr>
              <a:buNone/>
              <a:defRPr/>
            </a:pPr>
            <a:r>
              <a:rPr lang="en-GB" altLang="en-US" sz="2000" b="1" dirty="0"/>
              <a:t>Roasted vegetables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Choose seasonal vegetables.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Try incorporating roasted vegetables into a couscous salad or a tagine.</a:t>
            </a:r>
          </a:p>
          <a:p>
            <a:pPr>
              <a:buNone/>
              <a:defRPr/>
            </a:pPr>
            <a:endParaRPr lang="en-GB" sz="2000" dirty="0"/>
          </a:p>
          <a:p>
            <a:pPr>
              <a:buNone/>
              <a:defRPr/>
            </a:pPr>
            <a:endParaRPr lang="en-GB" b="1" dirty="0">
              <a:solidFill>
                <a:srgbClr val="0070C0"/>
              </a:solidFill>
            </a:endParaRPr>
          </a:p>
        </p:txBody>
      </p:sp>
      <p:pic>
        <p:nvPicPr>
          <p:cNvPr id="5" name="Picture 18" descr="Fishfingers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66354" y="2126255"/>
            <a:ext cx="2999804" cy="19098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6" name="Picture 19" descr="Roastveg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69510" y="4193009"/>
            <a:ext cx="2996648" cy="18772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036757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Cooking for the future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362055" cy="3600000"/>
          </a:xfrm>
        </p:spPr>
        <p:txBody>
          <a:bodyPr/>
          <a:lstStyle/>
          <a:p>
            <a:pPr>
              <a:buNone/>
              <a:defRPr/>
            </a:pPr>
            <a:r>
              <a:rPr lang="en-GB" altLang="en-US" sz="2000" b="1" dirty="0"/>
              <a:t>Herby mash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Experiment with different herbs such as parsley, chives and basil or adding vegetables like cabbage, spring onion or parsnips.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Instead of mashed potato, cook new potatoes and crush with a fork – leaving the skins on will increase the amount of fibre in the meal. </a:t>
            </a:r>
          </a:p>
          <a:p>
            <a:pPr marL="0" indent="0">
              <a:buNone/>
            </a:pPr>
            <a:endParaRPr lang="en-GB" sz="2000" b="1" dirty="0"/>
          </a:p>
          <a:p>
            <a:pPr marL="0" indent="0">
              <a:buNone/>
            </a:pPr>
            <a:endParaRPr lang="en-GB" sz="2000" b="1" dirty="0"/>
          </a:p>
        </p:txBody>
      </p:sp>
      <p:pic>
        <p:nvPicPr>
          <p:cNvPr id="4" name="Picture 20" descr="DCP_5078"/>
          <p:cNvPicPr>
            <a:picLocks noChangeAspect="1" noChangeArrowheads="1"/>
          </p:cNvPicPr>
          <p:nvPr/>
        </p:nvPicPr>
        <p:blipFill>
          <a:blip r:embed="rId2" cstate="screen">
            <a:lum bright="12000" contras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22337" y="3000750"/>
            <a:ext cx="3333095" cy="24746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880239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Impress</a:t>
            </a:r>
            <a:endParaRPr lang="en-US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Aims and objectives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644688" cy="3600000"/>
          </a:xfrm>
        </p:spPr>
        <p:txBody>
          <a:bodyPr/>
          <a:lstStyle/>
          <a:p>
            <a:pPr>
              <a:spcBef>
                <a:spcPct val="50000"/>
              </a:spcBef>
              <a:buNone/>
              <a:defRPr/>
            </a:pPr>
            <a:r>
              <a:rPr lang="en-GB" altLang="en-US" sz="2000" b="1" dirty="0"/>
              <a:t>Aim</a:t>
            </a:r>
          </a:p>
          <a:p>
            <a:pPr>
              <a:spcBef>
                <a:spcPct val="50000"/>
              </a:spcBef>
              <a:buNone/>
              <a:defRPr/>
            </a:pPr>
            <a:r>
              <a:rPr lang="en-GB" altLang="en-US" sz="2000" dirty="0"/>
              <a:t>To make a fancy main meal, with vegetables.</a:t>
            </a:r>
          </a:p>
          <a:p>
            <a:pPr>
              <a:spcBef>
                <a:spcPct val="50000"/>
              </a:spcBef>
              <a:buNone/>
              <a:defRPr/>
            </a:pPr>
            <a:endParaRPr lang="en-GB" altLang="en-US" sz="2000" dirty="0"/>
          </a:p>
          <a:p>
            <a:pPr>
              <a:spcBef>
                <a:spcPct val="50000"/>
              </a:spcBef>
              <a:buNone/>
              <a:defRPr/>
            </a:pPr>
            <a:r>
              <a:rPr lang="en-GB" altLang="en-US" sz="2000" b="1" dirty="0"/>
              <a:t>Objectives: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work in pairs;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make salmon fish fingers, roasted vegetables and herby mash;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use kitchen equipment safely;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make three tasty recipes, one of which includes oily fish.</a:t>
            </a:r>
          </a:p>
          <a:p>
            <a:pPr>
              <a:spcBef>
                <a:spcPct val="0"/>
              </a:spcBef>
              <a:buNone/>
              <a:defRPr/>
            </a:pPr>
            <a:endParaRPr lang="en-US" alt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44910" y="2837100"/>
            <a:ext cx="4016088" cy="2699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Setting the scene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802629" cy="3600000"/>
          </a:xfrm>
        </p:spPr>
        <p:txBody>
          <a:bodyPr/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This module is about making a main meal fish dish that will impress.</a:t>
            </a:r>
          </a:p>
          <a:p>
            <a:pPr>
              <a:spcBef>
                <a:spcPct val="50000"/>
              </a:spcBef>
              <a:buNone/>
              <a:defRPr/>
            </a:pPr>
            <a:endParaRPr lang="en-GB" altLang="en-US" sz="105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It is recommended that we have two portions of fish each week, one portion (140g</a:t>
            </a:r>
            <a:r>
              <a:rPr lang="en-GB" altLang="en-US" sz="2000" dirty="0" smtClean="0"/>
              <a:t>) of </a:t>
            </a:r>
            <a:r>
              <a:rPr lang="en-GB" altLang="en-US" sz="2000" dirty="0"/>
              <a:t>which is oily (e.g. salmon, mackerel and sardines). </a:t>
            </a:r>
          </a:p>
          <a:p>
            <a:pPr>
              <a:spcBef>
                <a:spcPct val="50000"/>
              </a:spcBef>
              <a:buNone/>
              <a:defRPr/>
            </a:pPr>
            <a:endParaRPr lang="en-GB" altLang="en-US" sz="105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Always have plenty of vegetables – prepare them when you’re ready to cook rather than soaking in water to retain the water soluble vitamins.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44881" y="2376925"/>
            <a:ext cx="3093275" cy="2977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587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Food hygiene – getting ready to cook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802629" cy="3600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Tie long hair up.</a:t>
            </a:r>
          </a:p>
          <a:p>
            <a:pPr>
              <a:buNone/>
              <a:defRPr/>
            </a:pPr>
            <a:endParaRPr lang="en-GB" sz="20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Remove jewellery and watches.</a:t>
            </a:r>
          </a:p>
          <a:p>
            <a:pPr>
              <a:buNone/>
              <a:defRPr/>
            </a:pPr>
            <a:endParaRPr lang="en-GB" sz="20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Remove jumpers and roll-up long sleeves.</a:t>
            </a:r>
          </a:p>
          <a:p>
            <a:pPr>
              <a:buNone/>
              <a:defRPr/>
            </a:pPr>
            <a:endParaRPr lang="en-GB" sz="20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Thoroughly wash and dry hands.  </a:t>
            </a:r>
          </a:p>
        </p:txBody>
      </p:sp>
      <p:pic>
        <p:nvPicPr>
          <p:cNvPr id="4" name="Picture 3" descr="S:\Shared\BNF Photographs\iStock Photo Images\Foods and drinks\iStock_000004436685XSmall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5140" y="2402003"/>
            <a:ext cx="2612399" cy="17334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5" name="Picture 4" descr="S:\Shared\BNF Photographs\iStock Photo Images\People\Cooking\Woman Coo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65091" y="4382037"/>
            <a:ext cx="2638425" cy="196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8265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Recipes - you </a:t>
            </a:r>
            <a:r>
              <a:rPr lang="en-US" dirty="0"/>
              <a:t>will make: </a:t>
            </a:r>
          </a:p>
        </p:txBody>
      </p:sp>
      <p:sp>
        <p:nvSpPr>
          <p:cNvPr id="5" name="Text Placeholder 1"/>
          <p:cNvSpPr>
            <a:spLocks/>
          </p:cNvSpPr>
          <p:nvPr/>
        </p:nvSpPr>
        <p:spPr bwMode="auto">
          <a:xfrm>
            <a:off x="1595375" y="2766008"/>
            <a:ext cx="2661478" cy="725554"/>
          </a:xfrm>
          <a:prstGeom prst="roundRect">
            <a:avLst>
              <a:gd name="adj" fmla="val 9366"/>
            </a:avLst>
          </a:prstGeom>
          <a:solidFill>
            <a:srgbClr val="C7D9BD"/>
          </a:solidFill>
          <a:ln w="25400">
            <a:solidFill>
              <a:srgbClr val="158B44"/>
            </a:solidFill>
            <a:round/>
            <a:headEnd/>
            <a:tailEnd/>
          </a:ln>
        </p:spPr>
        <p:txBody>
          <a:bodyPr lIns="180000" tIns="90000" rIns="180000" bIns="90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Salmon fish fingers</a:t>
            </a:r>
          </a:p>
        </p:txBody>
      </p:sp>
      <p:sp>
        <p:nvSpPr>
          <p:cNvPr id="6" name="Text Placeholder 1"/>
          <p:cNvSpPr>
            <a:spLocks/>
          </p:cNvSpPr>
          <p:nvPr/>
        </p:nvSpPr>
        <p:spPr bwMode="auto">
          <a:xfrm>
            <a:off x="4791471" y="2766008"/>
            <a:ext cx="2677348" cy="742035"/>
          </a:xfrm>
          <a:prstGeom prst="roundRect">
            <a:avLst>
              <a:gd name="adj" fmla="val 9366"/>
            </a:avLst>
          </a:prstGeom>
          <a:solidFill>
            <a:srgbClr val="C7D9BD"/>
          </a:solidFill>
          <a:ln w="25400">
            <a:solidFill>
              <a:srgbClr val="158B44"/>
            </a:solidFill>
            <a:round/>
            <a:headEnd/>
            <a:tailEnd/>
          </a:ln>
        </p:spPr>
        <p:txBody>
          <a:bodyPr lIns="180000" tIns="90000" rIns="180000" bIns="90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Roasted vegetables </a:t>
            </a:r>
          </a:p>
        </p:txBody>
      </p:sp>
      <p:sp>
        <p:nvSpPr>
          <p:cNvPr id="7" name="Text Placeholder 1"/>
          <p:cNvSpPr>
            <a:spLocks/>
          </p:cNvSpPr>
          <p:nvPr/>
        </p:nvSpPr>
        <p:spPr bwMode="auto">
          <a:xfrm>
            <a:off x="7932412" y="2766008"/>
            <a:ext cx="2684261" cy="725554"/>
          </a:xfrm>
          <a:prstGeom prst="roundRect">
            <a:avLst>
              <a:gd name="adj" fmla="val 9366"/>
            </a:avLst>
          </a:prstGeom>
          <a:solidFill>
            <a:srgbClr val="C7D9BD"/>
          </a:solidFill>
          <a:ln w="25400">
            <a:solidFill>
              <a:srgbClr val="158B44"/>
            </a:solidFill>
            <a:round/>
            <a:headEnd/>
            <a:tailEnd/>
          </a:ln>
        </p:spPr>
        <p:txBody>
          <a:bodyPr lIns="180000" tIns="90000" rIns="180000" bIns="90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GB" altLang="en-US" dirty="0"/>
              <a:t>Herby mash </a:t>
            </a:r>
          </a:p>
        </p:txBody>
      </p:sp>
      <p:pic>
        <p:nvPicPr>
          <p:cNvPr id="9" name="Picture 20" descr="DCP_5078"/>
          <p:cNvPicPr>
            <a:picLocks noChangeAspect="1" noChangeArrowheads="1"/>
          </p:cNvPicPr>
          <p:nvPr/>
        </p:nvPicPr>
        <p:blipFill>
          <a:blip r:embed="rId2" cstate="screen">
            <a:lum bright="12000" contras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32412" y="3738934"/>
            <a:ext cx="2684262" cy="1992912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158B44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0" name="Picture 18" descr="Fishfingers9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95375" y="3765979"/>
            <a:ext cx="2661477" cy="1976009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158B44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4" name="Picture 19" descr="Roastveg7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1470" y="3738934"/>
            <a:ext cx="2677349" cy="2003054"/>
          </a:xfrm>
          <a:prstGeom prst="rect">
            <a:avLst/>
          </a:prstGeom>
          <a:solidFill>
            <a:srgbClr val="FFFFFF">
              <a:shade val="85000"/>
            </a:srgbClr>
          </a:solidFill>
          <a:ln w="28575" cap="sq">
            <a:solidFill>
              <a:srgbClr val="158B44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003838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skills and techniques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802629" cy="3600000"/>
          </a:xfrm>
        </p:spPr>
        <p:txBody>
          <a:bodyPr/>
          <a:lstStyle/>
          <a:p>
            <a:pPr>
              <a:spcBef>
                <a:spcPct val="50000"/>
              </a:spcBef>
              <a:buNone/>
              <a:defRPr/>
            </a:pPr>
            <a:r>
              <a:rPr lang="en-GB" altLang="en-US" sz="2000" dirty="0"/>
              <a:t>You will: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peel and chop;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/>
              <a:t>use the hob and oven;</a:t>
            </a:r>
            <a:endParaRPr lang="en-GB" altLang="en-US" sz="200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drain;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mash.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7381702" y="2594429"/>
            <a:ext cx="4072838" cy="2831544"/>
          </a:xfrm>
          <a:prstGeom prst="rect">
            <a:avLst/>
          </a:prstGeom>
          <a:solidFill>
            <a:srgbClr val="C7D9BD"/>
          </a:solidFill>
          <a:ln w="57150">
            <a:solidFill>
              <a:srgbClr val="158B44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GB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Why not download and insert a BNF cooking skill video here?</a:t>
            </a:r>
          </a:p>
          <a:p>
            <a:pPr eaLnBrk="1" hangingPunct="1">
              <a:spcBef>
                <a:spcPct val="50000"/>
              </a:spcBef>
              <a:defRPr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defRPr/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63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Shopping </a:t>
            </a:r>
            <a:r>
              <a:rPr lang="en-US" dirty="0" smtClean="0"/>
              <a:t>list </a:t>
            </a:r>
            <a:endParaRPr lang="en-US" dirty="0"/>
          </a:p>
        </p:txBody>
      </p:sp>
      <p:sp>
        <p:nvSpPr>
          <p:cNvPr id="4" name="Text Box 13"/>
          <p:cNvSpPr txBox="1">
            <a:spLocks noChangeArrowheads="1"/>
          </p:cNvSpPr>
          <p:nvPr/>
        </p:nvSpPr>
        <p:spPr bwMode="auto">
          <a:xfrm>
            <a:off x="502977" y="2273440"/>
            <a:ext cx="3743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="1" dirty="0"/>
              <a:t>For 2 people</a:t>
            </a:r>
          </a:p>
        </p:txBody>
      </p:sp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6419652" y="2286029"/>
            <a:ext cx="3743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b="1" dirty="0"/>
              <a:t>For 10 people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747561"/>
              </p:ext>
            </p:extLst>
          </p:nvPr>
        </p:nvGraphicFramePr>
        <p:xfrm>
          <a:off x="330956" y="2676730"/>
          <a:ext cx="5698318" cy="3682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5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6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140">
                <a:tc>
                  <a:txBody>
                    <a:bodyPr/>
                    <a:lstStyle/>
                    <a:p>
                      <a:pPr algn="l"/>
                      <a:r>
                        <a:rPr lang="en-GB" sz="13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Salmon fish fingers</a:t>
                      </a:r>
                      <a:endParaRPr lang="en-GB" sz="13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D9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Roasted vegetables</a:t>
                      </a:r>
                      <a:endParaRPr lang="en-GB" sz="13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D9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Herby mash</a:t>
                      </a:r>
                      <a:endParaRPr lang="en-GB" sz="13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D9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03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salmon fillet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2x15ml spoon plain flour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 pepper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½ lemon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8x15ml spoon wholemeal breadcrumbs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2x15ml spoon low fat plain yogurt</a:t>
                      </a:r>
                    </a:p>
                  </a:txBody>
                  <a:tcPr marL="91455" marR="91455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red onion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courgette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tomatoes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pepper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clove of</a:t>
                      </a: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garlic</a:t>
                      </a:r>
                      <a:endParaRPr lang="en-GB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250g potatoes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50ml semi-skimmed milk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Handful of parsley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 pepper</a:t>
                      </a:r>
                    </a:p>
                  </a:txBody>
                  <a:tcPr marL="91455" marR="91455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72856"/>
              </p:ext>
            </p:extLst>
          </p:nvPr>
        </p:nvGraphicFramePr>
        <p:xfrm>
          <a:off x="6203840" y="2676730"/>
          <a:ext cx="5724924" cy="3682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6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41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140">
                <a:tc>
                  <a:txBody>
                    <a:bodyPr/>
                    <a:lstStyle/>
                    <a:p>
                      <a:pPr algn="l"/>
                      <a:r>
                        <a:rPr lang="en-GB" sz="13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Salmon fish fingers</a:t>
                      </a:r>
                      <a:endParaRPr lang="en-GB" sz="13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marT="45728" marB="45728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D9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Roasted vegetables</a:t>
                      </a:r>
                      <a:endParaRPr lang="en-GB" sz="13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marT="45728" marB="45728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D9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3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Herby mash</a:t>
                      </a:r>
                      <a:endParaRPr lang="en-GB" sz="13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marT="45728" marB="45728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7D9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603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salmon fillets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10x15ml spoon plain flour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 pepper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½ lemon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Wholemeal breadcrumbs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10x15ml spoon low fat plain yogurt</a:t>
                      </a:r>
                    </a:p>
                  </a:txBody>
                  <a:tcPr marL="91455" marR="91455" marT="45728" marB="45728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red onions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courgettes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tomatoes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peppers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cloves of</a:t>
                      </a: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garlic</a:t>
                      </a:r>
                      <a:endParaRPr lang="en-GB" sz="13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55" marR="91455" marT="45728" marB="45728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1.25kg potatoes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250ml semi-skimmed milk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Parsley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en-GB" sz="13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Black pepper</a:t>
                      </a:r>
                    </a:p>
                  </a:txBody>
                  <a:tcPr marL="91455" marR="91455" marT="45728" marB="45728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994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Plan of action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4" y="2164737"/>
            <a:ext cx="6802629" cy="3600000"/>
          </a:xfrm>
        </p:spPr>
        <p:txBody>
          <a:bodyPr/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Review recipes to be cooked.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Prepare the </a:t>
            </a:r>
            <a:r>
              <a:rPr lang="en-GB" altLang="en-US" sz="2000" dirty="0" smtClean="0"/>
              <a:t>vegetables and roast them.</a:t>
            </a:r>
            <a:endParaRPr lang="en-GB" altLang="en-US" sz="2000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Boil the potatoes for the mash.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Assemble the salmon fish fingers and start to bake.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Drain and mash potatoes. Flavour the mash.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Serve the meal.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169274" y="4931207"/>
            <a:ext cx="2592387" cy="1323439"/>
          </a:xfrm>
          <a:prstGeom prst="rect">
            <a:avLst/>
          </a:prstGeom>
          <a:solidFill>
            <a:srgbClr val="C7D9BD"/>
          </a:solidFill>
          <a:ln w="38100">
            <a:solidFill>
              <a:srgbClr val="158B44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Ensure that you collect your equipment before you start to cook.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3922491" y="4931207"/>
            <a:ext cx="2592388" cy="1015663"/>
          </a:xfrm>
          <a:prstGeom prst="rect">
            <a:avLst/>
          </a:prstGeom>
          <a:solidFill>
            <a:srgbClr val="C7D9BD"/>
          </a:solidFill>
          <a:ln w="38100">
            <a:solidFill>
              <a:srgbClr val="158B44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Weigh and measure your ingredients accurately.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671047" y="4931207"/>
            <a:ext cx="2592388" cy="1323439"/>
          </a:xfrm>
          <a:prstGeom prst="rect">
            <a:avLst/>
          </a:prstGeom>
          <a:solidFill>
            <a:srgbClr val="C7D9BD"/>
          </a:solidFill>
          <a:ln w="38100">
            <a:solidFill>
              <a:srgbClr val="158B44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Keep your work surfaces clean and tidy – wash up as you go.</a:t>
            </a:r>
          </a:p>
        </p:txBody>
      </p:sp>
      <p:pic>
        <p:nvPicPr>
          <p:cNvPr id="7" name="Picture 20" descr="DCP_5078"/>
          <p:cNvPicPr>
            <a:picLocks noChangeAspect="1" noChangeArrowheads="1"/>
          </p:cNvPicPr>
          <p:nvPr/>
        </p:nvPicPr>
        <p:blipFill>
          <a:blip r:embed="rId2" cstate="screen">
            <a:lum bright="12000" contrast="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10247" y="3467041"/>
            <a:ext cx="2272255" cy="16870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8" name="Picture 18" descr="Fishfingers9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69881" y="1690938"/>
            <a:ext cx="2206381" cy="16381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9" name="Picture 19" descr="Roastveg7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15789" y="1690938"/>
            <a:ext cx="2204059" cy="16489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27707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Healthy eating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303867" cy="3600000"/>
          </a:xfrm>
        </p:spPr>
        <p:txBody>
          <a:bodyPr/>
          <a:lstStyle/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Include one portion of oily fish (140g) in your diet at least once a week.</a:t>
            </a:r>
            <a:endParaRPr lang="en-GB" altLang="en-US" sz="1050" dirty="0"/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Try spraying the vegetables with a cooking spray to reduce the total saturated fat and energy.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When choosing an oil, choose an unsaturated oil as we should be trying to replace foods high in saturated fats with foods rich in unsaturated fat.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Leave the skins on the potatoes as this will increase the fibre content.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Avoid adding fat to the mash – you could use a teaspoon of wholegrain mustard </a:t>
            </a:r>
            <a:r>
              <a:rPr lang="en-GB" altLang="en-US" sz="2000" dirty="0" smtClean="0"/>
              <a:t>or some vegetables, such as peas, for </a:t>
            </a:r>
            <a:r>
              <a:rPr lang="en-GB" altLang="en-US" sz="2000" dirty="0"/>
              <a:t>extra flavour.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9987" y="1968166"/>
            <a:ext cx="2975962" cy="16754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58673" y="3989203"/>
            <a:ext cx="2977276" cy="198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906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778</Words>
  <Application>Microsoft Office PowerPoint</Application>
  <PresentationFormat>Widescreen</PresentationFormat>
  <Paragraphs>121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Office Theme</vt:lpstr>
      <vt:lpstr>Custom Design</vt:lpstr>
      <vt:lpstr>1_Custom Design</vt:lpstr>
      <vt:lpstr>3_Custom Design</vt:lpstr>
      <vt:lpstr>Impress</vt:lpstr>
      <vt:lpstr>Aims and objectives</vt:lpstr>
      <vt:lpstr>Setting the scene </vt:lpstr>
      <vt:lpstr>Food hygiene – getting ready to cook </vt:lpstr>
      <vt:lpstr>Recipes - you will make: </vt:lpstr>
      <vt:lpstr>Food skills and techniques </vt:lpstr>
      <vt:lpstr>Shopping list </vt:lpstr>
      <vt:lpstr>Plan of action </vt:lpstr>
      <vt:lpstr>Healthy eating </vt:lpstr>
      <vt:lpstr>Budgeting</vt:lpstr>
      <vt:lpstr>Food safety and hygiene</vt:lpstr>
      <vt:lpstr>Cooking for the future </vt:lpstr>
      <vt:lpstr>Cooking for the future </vt:lpstr>
      <vt:lpstr>Impress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44</cp:revision>
  <dcterms:created xsi:type="dcterms:W3CDTF">2018-10-10T09:22:08Z</dcterms:created>
  <dcterms:modified xsi:type="dcterms:W3CDTF">2019-12-06T11:33:13Z</dcterms:modified>
</cp:coreProperties>
</file>