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notesMasterIdLst>
    <p:notesMasterId r:id="rId23"/>
  </p:notesMasterIdLst>
  <p:sldIdLst>
    <p:sldId id="256" r:id="rId5"/>
    <p:sldId id="259"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6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8B44"/>
    <a:srgbClr val="C7D9BD"/>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75"/>
    <p:restoredTop sz="96395" autoAdjust="0"/>
  </p:normalViewPr>
  <p:slideViewPr>
    <p:cSldViewPr snapToGrid="0" snapToObjects="1">
      <p:cViewPr varScale="1">
        <p:scale>
          <a:sx n="111" d="100"/>
          <a:sy n="111" d="100"/>
        </p:scale>
        <p:origin x="65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56C6E-83FB-4D59-945E-96E8C8C5489C}" type="datetimeFigureOut">
              <a:rPr lang="en-GB" smtClean="0"/>
              <a:t>06/12/2019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296E51-A136-47E1-932E-100FA9290D33}" type="slidenum">
              <a:rPr lang="en-GB" smtClean="0"/>
              <a:t>‹#›</a:t>
            </a:fld>
            <a:endParaRPr lang="en-GB"/>
          </a:p>
        </p:txBody>
      </p:sp>
    </p:spTree>
    <p:extLst>
      <p:ext uri="{BB962C8B-B14F-4D97-AF65-F5344CB8AC3E}">
        <p14:creationId xmlns:p14="http://schemas.microsoft.com/office/powerpoint/2010/main" val="3349844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hs.uk/Livewell/Goodfood/Pages/eggs-nutrition.aspx"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Source: </a:t>
            </a:r>
            <a:r>
              <a:rPr lang="en-GB" altLang="en-US" dirty="0" smtClean="0"/>
              <a:t>http://www.lovefoodhatewaste.com/</a:t>
            </a:r>
          </a:p>
        </p:txBody>
      </p:sp>
      <p:sp>
        <p:nvSpPr>
          <p:cNvPr id="4" name="Slide Number Placeholder 3"/>
          <p:cNvSpPr>
            <a:spLocks noGrp="1"/>
          </p:cNvSpPr>
          <p:nvPr>
            <p:ph type="sldNum" sz="quarter" idx="10"/>
          </p:nvPr>
        </p:nvSpPr>
        <p:spPr/>
        <p:txBody>
          <a:bodyPr/>
          <a:lstStyle/>
          <a:p>
            <a:fld id="{B6296E51-A136-47E1-932E-100FA9290D33}" type="slidenum">
              <a:rPr lang="en-GB" smtClean="0"/>
              <a:t>2</a:t>
            </a:fld>
            <a:endParaRPr lang="en-GB"/>
          </a:p>
        </p:txBody>
      </p:sp>
    </p:spTree>
    <p:extLst>
      <p:ext uri="{BB962C8B-B14F-4D97-AF65-F5344CB8AC3E}">
        <p14:creationId xmlns:p14="http://schemas.microsoft.com/office/powerpoint/2010/main" val="3677790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u="sng" dirty="0" smtClean="0">
                <a:hlinkClick r:id="rId3"/>
              </a:rPr>
              <a:t>http://www.nhs.uk/Livewell/Goodfood/Pages/eggs-nutrition.aspx</a:t>
            </a:r>
            <a:r>
              <a:rPr lang="en-GB" altLang="en-US" u="sng" dirty="0" smtClean="0"/>
              <a:t> </a:t>
            </a:r>
            <a:endParaRPr lang="en-GB" altLang="en-US" dirty="0" smtClean="0"/>
          </a:p>
          <a:p>
            <a:endParaRPr lang="en-GB" dirty="0"/>
          </a:p>
        </p:txBody>
      </p:sp>
      <p:sp>
        <p:nvSpPr>
          <p:cNvPr id="4" name="Slide Number Placeholder 3"/>
          <p:cNvSpPr>
            <a:spLocks noGrp="1"/>
          </p:cNvSpPr>
          <p:nvPr>
            <p:ph type="sldNum" sz="quarter" idx="10"/>
          </p:nvPr>
        </p:nvSpPr>
        <p:spPr/>
        <p:txBody>
          <a:bodyPr/>
          <a:lstStyle/>
          <a:p>
            <a:fld id="{B6296E51-A136-47E1-932E-100FA9290D33}" type="slidenum">
              <a:rPr lang="en-GB" smtClean="0"/>
              <a:t>14</a:t>
            </a:fld>
            <a:endParaRPr lang="en-GB"/>
          </a:p>
        </p:txBody>
      </p:sp>
    </p:spTree>
    <p:extLst>
      <p:ext uri="{BB962C8B-B14F-4D97-AF65-F5344CB8AC3E}">
        <p14:creationId xmlns:p14="http://schemas.microsoft.com/office/powerpoint/2010/main" val="2160233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smtClean="0"/>
              <a:t>Title</a:t>
            </a:r>
            <a:endParaRPr lang="en-US" dirty="0"/>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158B44"/>
                </a:solidFill>
                <a:latin typeface="Arial" charset="0"/>
                <a:ea typeface="Arial" charset="0"/>
                <a:cs typeface="Arial"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a:t>
            </a:r>
            <a:endParaRPr lang="en-US" dirty="0"/>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158B44"/>
                </a:solidFill>
                <a:latin typeface="Arial" charset="0"/>
                <a:ea typeface="Arial" charset="0"/>
                <a:cs typeface="Arial" charset="0"/>
              </a:defRPr>
            </a:lvl1pPr>
          </a:lstStyle>
          <a:p>
            <a:r>
              <a:rPr lang="en-US" dirty="0" smtClean="0"/>
              <a:t>Heading</a:t>
            </a:r>
            <a:endParaRPr lang="en-US" dirty="0"/>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 here</a:t>
            </a:r>
            <a:endParaRPr lang="en-US" dirty="0"/>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7D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158B44"/>
                </a:solidFill>
                <a:latin typeface="Arial" charset="0"/>
                <a:ea typeface="Arial" charset="0"/>
                <a:cs typeface="Arial" charset="0"/>
              </a:defRPr>
            </a:lvl1pPr>
          </a:lstStyle>
          <a:p>
            <a:r>
              <a:rPr lang="en-US" dirty="0" smtClean="0"/>
              <a:t>Heading</a:t>
            </a:r>
            <a:endParaRPr lang="en-US" dirty="0"/>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5"/>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a:t>
            </a:r>
            <a:r>
              <a:rPr lang="en-US" sz="900" b="0" i="0" baseline="0" dirty="0" smtClean="0">
                <a:solidFill>
                  <a:schemeClr val="tx1"/>
                </a:solidFill>
                <a:latin typeface="Arial" charset="0"/>
                <a:ea typeface="Arial" charset="0"/>
                <a:cs typeface="Arial" charset="0"/>
              </a:rPr>
              <a:t> Food – </a:t>
            </a:r>
            <a:r>
              <a:rPr lang="en-US" sz="900" b="0" i="0" dirty="0" smtClean="0">
                <a:solidFill>
                  <a:schemeClr val="tx1"/>
                </a:solidFill>
                <a:latin typeface="Arial" charset="0"/>
                <a:ea typeface="Arial" charset="0"/>
                <a:cs typeface="Arial" charset="0"/>
              </a:rPr>
              <a:t>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Budgeting </a:t>
            </a:r>
            <a:br>
              <a:rPr lang="en-US" dirty="0"/>
            </a:br>
            <a:endParaRPr lang="en-US" dirty="0"/>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sz="3600" dirty="0"/>
              <a:t>5p off, 50% free!!!</a:t>
            </a:r>
            <a:br>
              <a:rPr lang="en-GB" altLang="en-US" sz="3600" dirty="0"/>
            </a:br>
            <a:endParaRPr lang="en-US" dirty="0"/>
          </a:p>
        </p:txBody>
      </p:sp>
      <p:sp>
        <p:nvSpPr>
          <p:cNvPr id="3" name="Subtitle 2"/>
          <p:cNvSpPr>
            <a:spLocks noGrp="1"/>
          </p:cNvSpPr>
          <p:nvPr>
            <p:ph type="subTitle" idx="1"/>
          </p:nvPr>
        </p:nvSpPr>
        <p:spPr>
          <a:xfrm>
            <a:off x="1169276" y="2571092"/>
            <a:ext cx="6042407" cy="3600000"/>
          </a:xfrm>
        </p:spPr>
        <p:txBody>
          <a:bodyPr/>
          <a:lstStyle/>
          <a:p>
            <a:pPr>
              <a:spcBef>
                <a:spcPct val="50000"/>
              </a:spcBef>
              <a:buFont typeface="Arial" panose="020B0604020202020204" pitchFamily="34" charset="0"/>
              <a:buChar char="•"/>
              <a:defRPr/>
            </a:pPr>
            <a:r>
              <a:rPr lang="en-GB" altLang="en-US" sz="2000" dirty="0" smtClean="0"/>
              <a:t>Special </a:t>
            </a:r>
            <a:r>
              <a:rPr lang="en-GB" altLang="en-US" sz="2000" dirty="0"/>
              <a:t>offers are great, but don’t buy food just because it’s on offer – you might not use it.</a:t>
            </a:r>
          </a:p>
          <a:p>
            <a:pPr>
              <a:spcBef>
                <a:spcPct val="50000"/>
              </a:spcBef>
              <a:buNone/>
              <a:defRPr/>
            </a:pPr>
            <a:endParaRPr lang="en-GB" altLang="en-US" sz="1050" dirty="0"/>
          </a:p>
          <a:p>
            <a:pPr>
              <a:spcBef>
                <a:spcPct val="50000"/>
              </a:spcBef>
              <a:buFont typeface="Arial" panose="020B0604020202020204" pitchFamily="34" charset="0"/>
              <a:buChar char="•"/>
              <a:defRPr/>
            </a:pPr>
            <a:r>
              <a:rPr lang="en-GB" altLang="en-US" sz="2000" dirty="0"/>
              <a:t>Look out for 3 for 2, money off or x% extra deals. Check that you can store these for when you need them.</a:t>
            </a:r>
          </a:p>
          <a:p>
            <a:pPr>
              <a:spcBef>
                <a:spcPct val="50000"/>
              </a:spcBef>
              <a:buNone/>
              <a:defRPr/>
            </a:pPr>
            <a:endParaRPr lang="en-GB" altLang="en-US" sz="1050" dirty="0"/>
          </a:p>
          <a:p>
            <a:pPr>
              <a:spcBef>
                <a:spcPct val="50000"/>
              </a:spcBef>
              <a:buFont typeface="Arial" panose="020B0604020202020204" pitchFamily="34" charset="0"/>
              <a:buChar char="•"/>
              <a:defRPr/>
            </a:pPr>
            <a:r>
              <a:rPr lang="en-GB" altLang="en-US" sz="2000" dirty="0"/>
              <a:t>Keep your eyes peeled for offers late in the day, often supermarkets reduce their prices.</a:t>
            </a:r>
          </a:p>
          <a:p>
            <a:pPr marL="0" indent="0">
              <a:buNone/>
            </a:pPr>
            <a:endParaRPr lang="en-US" sz="20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444596" y="2494472"/>
            <a:ext cx="4365553" cy="3587151"/>
          </a:xfrm>
          <a:prstGeom prst="rect">
            <a:avLst/>
          </a:prstGeom>
        </p:spPr>
      </p:pic>
    </p:spTree>
    <p:extLst>
      <p:ext uri="{BB962C8B-B14F-4D97-AF65-F5344CB8AC3E}">
        <p14:creationId xmlns:p14="http://schemas.microsoft.com/office/powerpoint/2010/main" val="3581027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Understanding Food labels</a:t>
            </a:r>
            <a:br>
              <a:rPr lang="en-US" dirty="0"/>
            </a:br>
            <a:endParaRPr lang="en-US" dirty="0"/>
          </a:p>
        </p:txBody>
      </p:sp>
      <p:sp>
        <p:nvSpPr>
          <p:cNvPr id="3" name="Subtitle 2"/>
          <p:cNvSpPr>
            <a:spLocks noGrp="1"/>
          </p:cNvSpPr>
          <p:nvPr>
            <p:ph type="subTitle" idx="1"/>
          </p:nvPr>
        </p:nvSpPr>
        <p:spPr>
          <a:xfrm>
            <a:off x="1169276" y="2571092"/>
            <a:ext cx="6197682" cy="3600000"/>
          </a:xfrm>
        </p:spPr>
        <p:txBody>
          <a:bodyPr/>
          <a:lstStyle/>
          <a:p>
            <a:pPr>
              <a:buFont typeface="Arial" panose="020B0604020202020204" pitchFamily="34" charset="0"/>
              <a:buNone/>
              <a:defRPr/>
            </a:pPr>
            <a:r>
              <a:rPr lang="en-GB" altLang="en-US" sz="2000" dirty="0">
                <a:latin typeface="Arial" panose="020B0604020202020204" pitchFamily="34" charset="0"/>
                <a:cs typeface="Arial" panose="020B0604020202020204" pitchFamily="34" charset="0"/>
              </a:rPr>
              <a:t>There are two different date marks that appear on food labels:</a:t>
            </a:r>
          </a:p>
          <a:p>
            <a:pPr>
              <a:buFont typeface="Arial" panose="020B0604020202020204" pitchFamily="34" charset="0"/>
              <a:buNone/>
              <a:defRPr/>
            </a:pPr>
            <a:endParaRPr lang="en-GB" altLang="en-US" sz="2000" dirty="0">
              <a:latin typeface="Arial" panose="020B0604020202020204" pitchFamily="34" charset="0"/>
              <a:cs typeface="Arial" panose="020B0604020202020204" pitchFamily="34" charset="0"/>
            </a:endParaRPr>
          </a:p>
          <a:p>
            <a:pPr>
              <a:buFont typeface="Arial" panose="020B0604020202020204" pitchFamily="34" charset="0"/>
              <a:buChar char="•"/>
              <a:defRPr/>
            </a:pPr>
            <a:r>
              <a:rPr lang="en-GB" altLang="en-US" sz="2000" b="1" dirty="0">
                <a:latin typeface="Arial" panose="020B0604020202020204" pitchFamily="34" charset="0"/>
                <a:cs typeface="Arial" panose="020B0604020202020204" pitchFamily="34" charset="0"/>
              </a:rPr>
              <a:t>‘Use-by’ – </a:t>
            </a:r>
            <a:r>
              <a:rPr lang="en-GB" altLang="en-US" sz="2000" dirty="0">
                <a:latin typeface="Arial" panose="020B0604020202020204" pitchFamily="34" charset="0"/>
                <a:cs typeface="Arial" panose="020B0604020202020204" pitchFamily="34" charset="0"/>
              </a:rPr>
              <a:t>found on perishable foods such as milk, meat and fish. Foods are not safe to eat after this date.</a:t>
            </a:r>
            <a:endParaRPr lang="en-GB" altLang="en-US" sz="2000" b="1" dirty="0">
              <a:solidFill>
                <a:schemeClr val="tx2"/>
              </a:solidFill>
              <a:latin typeface="Arial" panose="020B0604020202020204" pitchFamily="34" charset="0"/>
              <a:cs typeface="Arial" panose="020B0604020202020204" pitchFamily="34" charset="0"/>
            </a:endParaRPr>
          </a:p>
          <a:p>
            <a:pPr>
              <a:buFont typeface="Arial" panose="020B0604020202020204" pitchFamily="34" charset="0"/>
              <a:buChar char="•"/>
              <a:defRPr/>
            </a:pPr>
            <a:endParaRPr lang="en-GB" altLang="en-US" sz="2000" b="1" dirty="0">
              <a:latin typeface="Arial" panose="020B0604020202020204" pitchFamily="34" charset="0"/>
              <a:cs typeface="Arial" panose="020B0604020202020204" pitchFamily="34" charset="0"/>
            </a:endParaRPr>
          </a:p>
          <a:p>
            <a:pPr>
              <a:buFont typeface="Arial" panose="020B0604020202020204" pitchFamily="34" charset="0"/>
              <a:buChar char="•"/>
              <a:defRPr/>
            </a:pPr>
            <a:r>
              <a:rPr lang="en-GB" altLang="en-US" sz="2000" b="1" dirty="0">
                <a:latin typeface="Arial" panose="020B0604020202020204" pitchFamily="34" charset="0"/>
                <a:cs typeface="Arial" panose="020B0604020202020204" pitchFamily="34" charset="0"/>
              </a:rPr>
              <a:t>‘Best before’ – </a:t>
            </a:r>
            <a:r>
              <a:rPr lang="en-GB" altLang="en-US" sz="2000" dirty="0">
                <a:latin typeface="Arial" panose="020B0604020202020204" pitchFamily="34" charset="0"/>
                <a:cs typeface="Arial" panose="020B0604020202020204" pitchFamily="34" charset="0"/>
              </a:rPr>
              <a:t>found on a wide range of foods including frozen, dried and canned foods. ‘Best before’ dates are about quality, not safety, are reliant on the food being stored according to the instructions on the label. </a:t>
            </a:r>
            <a:endParaRPr lang="en-GB" altLang="en-US" sz="2000" b="1" dirty="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29280" y="2571092"/>
            <a:ext cx="4406254" cy="3168096"/>
          </a:xfrm>
          <a:prstGeom prst="rect">
            <a:avLst/>
          </a:prstGeom>
        </p:spPr>
      </p:pic>
    </p:spTree>
    <p:extLst>
      <p:ext uri="{BB962C8B-B14F-4D97-AF65-F5344CB8AC3E}">
        <p14:creationId xmlns:p14="http://schemas.microsoft.com/office/powerpoint/2010/main" val="2239468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600" dirty="0"/>
              <a:t>‘Use-by’ </a:t>
            </a:r>
            <a:br>
              <a:rPr lang="en-GB" sz="3600" dirty="0"/>
            </a:br>
            <a:endParaRPr lang="en-US" dirty="0"/>
          </a:p>
        </p:txBody>
      </p:sp>
      <p:sp>
        <p:nvSpPr>
          <p:cNvPr id="3" name="Subtitle 2"/>
          <p:cNvSpPr>
            <a:spLocks noGrp="1"/>
          </p:cNvSpPr>
          <p:nvPr>
            <p:ph type="subTitle" idx="1"/>
          </p:nvPr>
        </p:nvSpPr>
        <p:spPr>
          <a:xfrm>
            <a:off x="1169276" y="2571092"/>
            <a:ext cx="6499607" cy="3600000"/>
          </a:xfrm>
        </p:spPr>
        <p:txBody>
          <a:bodyPr/>
          <a:lstStyle/>
          <a:p>
            <a:pPr marL="342900" indent="-342900">
              <a:buFont typeface="Arial" panose="020B0604020202020204" pitchFamily="34" charset="0"/>
              <a:buChar char="•"/>
              <a:defRPr/>
            </a:pPr>
            <a:r>
              <a:rPr lang="en-GB" sz="2000" dirty="0"/>
              <a:t>Do not consume food or drinks after the ‘use by’ date even if it looks and smells fine. </a:t>
            </a:r>
          </a:p>
          <a:p>
            <a:pPr marL="342900" indent="-342900">
              <a:buFont typeface="Arial" panose="020B0604020202020204" pitchFamily="34" charset="0"/>
              <a:buChar char="•"/>
              <a:defRPr/>
            </a:pPr>
            <a:r>
              <a:rPr lang="en-GB" sz="2000" dirty="0"/>
              <a:t>This is because there is a high risk that foods may lead to food poisoning if used after the use by date. </a:t>
            </a:r>
          </a:p>
          <a:p>
            <a:pPr marL="342900" indent="-342900">
              <a:buFont typeface="Arial" panose="020B0604020202020204" pitchFamily="34" charset="0"/>
              <a:buChar char="•"/>
              <a:defRPr/>
            </a:pPr>
            <a:r>
              <a:rPr lang="en-GB" sz="2000" b="1" dirty="0"/>
              <a:t>Unless: </a:t>
            </a:r>
            <a:r>
              <a:rPr lang="en-GB" sz="2000" dirty="0"/>
              <a:t>you have frozen the food before the ‘use by date’ – freezing extends the ‘use by date’ of the product</a:t>
            </a:r>
            <a:r>
              <a:rPr lang="en-GB" sz="2000" dirty="0" smtClean="0"/>
              <a:t>.</a:t>
            </a:r>
            <a:endParaRPr lang="en-GB" sz="2000" dirty="0"/>
          </a:p>
          <a:p>
            <a:pPr marL="342900" indent="-342900">
              <a:buFont typeface="Arial" panose="020B0604020202020204" pitchFamily="34" charset="0"/>
              <a:buChar char="•"/>
              <a:defRPr/>
            </a:pPr>
            <a:r>
              <a:rPr lang="en-GB" sz="2000" b="1" dirty="0"/>
              <a:t>Remember: </a:t>
            </a:r>
            <a:r>
              <a:rPr lang="en-GB" sz="2000" dirty="0"/>
              <a:t>follow the instructions carefully such as ‘freeze on the day of purchase 'and ‘defrost thoroughly before cooking’. </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8811097" y="2450322"/>
            <a:ext cx="2515551" cy="3297840"/>
          </a:xfrm>
          <a:prstGeom prst="rect">
            <a:avLst/>
          </a:prstGeom>
        </p:spPr>
      </p:pic>
    </p:spTree>
    <p:extLst>
      <p:ext uri="{BB962C8B-B14F-4D97-AF65-F5344CB8AC3E}">
        <p14:creationId xmlns:p14="http://schemas.microsoft.com/office/powerpoint/2010/main" val="232117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600" dirty="0"/>
              <a:t>‘Best-before’ </a:t>
            </a:r>
            <a:br>
              <a:rPr lang="en-GB" sz="3600" dirty="0"/>
            </a:br>
            <a:endParaRPr lang="en-US" dirty="0"/>
          </a:p>
        </p:txBody>
      </p:sp>
      <p:sp>
        <p:nvSpPr>
          <p:cNvPr id="3" name="Subtitle 2"/>
          <p:cNvSpPr>
            <a:spLocks noGrp="1"/>
          </p:cNvSpPr>
          <p:nvPr>
            <p:ph type="subTitle" idx="1"/>
          </p:nvPr>
        </p:nvSpPr>
        <p:spPr>
          <a:xfrm>
            <a:off x="1169276" y="2571092"/>
            <a:ext cx="6421969" cy="3600000"/>
          </a:xfrm>
        </p:spPr>
        <p:txBody>
          <a:bodyPr/>
          <a:lstStyle/>
          <a:p>
            <a:pPr marL="342900" indent="-342900">
              <a:buFont typeface="Arial" panose="020B0604020202020204" pitchFamily="34" charset="0"/>
              <a:buChar char="•"/>
              <a:defRPr/>
            </a:pPr>
            <a:r>
              <a:rPr lang="en-GB" sz="2000" dirty="0"/>
              <a:t>The best-before dates are about quality, not safety (i.e. foods are safe to eat after this date but they may not be as crisp or as fresh tasting).</a:t>
            </a:r>
          </a:p>
          <a:p>
            <a:pPr>
              <a:buNone/>
              <a:defRPr/>
            </a:pPr>
            <a:r>
              <a:rPr lang="en-GB" sz="2000" dirty="0"/>
              <a:t> </a:t>
            </a:r>
          </a:p>
          <a:p>
            <a:pPr marL="342900" indent="-342900">
              <a:buFont typeface="Arial" panose="020B0604020202020204" pitchFamily="34" charset="0"/>
              <a:buChar char="•"/>
              <a:defRPr/>
            </a:pPr>
            <a:r>
              <a:rPr lang="en-GB" sz="2000" b="1" dirty="0"/>
              <a:t>Remember: </a:t>
            </a:r>
            <a:r>
              <a:rPr lang="en-GB" sz="2000" dirty="0"/>
              <a:t>always store the food as described on the packaging</a:t>
            </a:r>
            <a:r>
              <a:rPr lang="en-GB" sz="2000" dirty="0" smtClean="0"/>
              <a:t>.</a:t>
            </a:r>
            <a:endParaRPr lang="en-GB" sz="20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376249" y="2571092"/>
            <a:ext cx="2995147" cy="3131389"/>
          </a:xfrm>
          <a:prstGeom prst="rect">
            <a:avLst/>
          </a:prstGeom>
        </p:spPr>
      </p:pic>
    </p:spTree>
    <p:extLst>
      <p:ext uri="{BB962C8B-B14F-4D97-AF65-F5344CB8AC3E}">
        <p14:creationId xmlns:p14="http://schemas.microsoft.com/office/powerpoint/2010/main" val="1146808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‘Best-before’ - Eggs are an exception!</a:t>
            </a:r>
            <a:br>
              <a:rPr lang="en-GB" dirty="0"/>
            </a:br>
            <a:endParaRPr lang="en-US" dirty="0"/>
          </a:p>
        </p:txBody>
      </p:sp>
      <p:sp>
        <p:nvSpPr>
          <p:cNvPr id="3" name="Subtitle 2"/>
          <p:cNvSpPr>
            <a:spLocks noGrp="1"/>
          </p:cNvSpPr>
          <p:nvPr>
            <p:ph type="subTitle" idx="1"/>
          </p:nvPr>
        </p:nvSpPr>
        <p:spPr>
          <a:xfrm>
            <a:off x="1169275" y="2571092"/>
            <a:ext cx="6698015" cy="3600000"/>
          </a:xfrm>
        </p:spPr>
        <p:txBody>
          <a:bodyPr/>
          <a:lstStyle/>
          <a:p>
            <a:pPr marL="342900" indent="-342900">
              <a:buFont typeface="Arial" panose="020B0604020202020204" pitchFamily="34" charset="0"/>
              <a:buChar char="•"/>
              <a:defRPr/>
            </a:pPr>
            <a:r>
              <a:rPr lang="en-GB" sz="2000" dirty="0" smtClean="0"/>
              <a:t>Eggs </a:t>
            </a:r>
            <a:r>
              <a:rPr lang="en-GB" sz="2000" dirty="0"/>
              <a:t>display a ‘best before’ date, but should not be consumed after this as there is a risk that they may contain harmful bacteria that can multiply to high levels if the eggs are kept and consumed after this date. </a:t>
            </a:r>
          </a:p>
          <a:p>
            <a:pPr>
              <a:buFont typeface="Arial" panose="020B0604020202020204" pitchFamily="34" charset="0"/>
              <a:buChar char="•"/>
              <a:defRPr/>
            </a:pPr>
            <a:r>
              <a:rPr lang="en-GB" sz="2000" dirty="0"/>
              <a:t>However, new government advice suggests that if the eggs are cooked thoroughly until both yolk and white are solid, they can be eaten a day or two after their ‘best before’ date. This aims to help cut down on food waste</a:t>
            </a:r>
            <a:r>
              <a:rPr lang="en-GB" sz="2000" dirty="0" smtClean="0"/>
              <a:t>.</a:t>
            </a:r>
            <a:endParaRPr lang="en-GB" sz="2000" dirty="0"/>
          </a:p>
          <a:p>
            <a:pPr>
              <a:buFont typeface="Arial" panose="020B0604020202020204" pitchFamily="34" charset="0"/>
              <a:buChar char="•"/>
              <a:defRPr/>
            </a:pPr>
            <a:r>
              <a:rPr lang="en-GB" sz="2000" dirty="0"/>
              <a:t>When choosing eggs, we should be looking at British Lion stamped eggs, especially if planning to eat raw or lightly cooked</a:t>
            </a:r>
            <a:r>
              <a:rPr lang="en-GB" sz="2000" dirty="0" smtClean="0"/>
              <a:t>.</a:t>
            </a:r>
            <a:endParaRPr lang="en-GB" sz="20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117456" y="3085755"/>
            <a:ext cx="3795623" cy="2570673"/>
          </a:xfrm>
          <a:prstGeom prst="rect">
            <a:avLst/>
          </a:prstGeom>
        </p:spPr>
      </p:pic>
    </p:spTree>
    <p:extLst>
      <p:ext uri="{BB962C8B-B14F-4D97-AF65-F5344CB8AC3E}">
        <p14:creationId xmlns:p14="http://schemas.microsoft.com/office/powerpoint/2010/main" val="1526848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600" dirty="0"/>
              <a:t>Reduce your waste</a:t>
            </a:r>
            <a:br>
              <a:rPr lang="en-GB" sz="3600" dirty="0"/>
            </a:br>
            <a:endParaRPr lang="en-US" dirty="0"/>
          </a:p>
        </p:txBody>
      </p:sp>
      <p:sp>
        <p:nvSpPr>
          <p:cNvPr id="3" name="Subtitle 2"/>
          <p:cNvSpPr>
            <a:spLocks noGrp="1"/>
          </p:cNvSpPr>
          <p:nvPr>
            <p:ph type="subTitle" idx="1"/>
          </p:nvPr>
        </p:nvSpPr>
        <p:spPr>
          <a:xfrm>
            <a:off x="1169276" y="2571092"/>
            <a:ext cx="5800867" cy="3600000"/>
          </a:xfrm>
        </p:spPr>
        <p:txBody>
          <a:bodyPr/>
          <a:lstStyle/>
          <a:p>
            <a:pPr>
              <a:buFont typeface="Arial" panose="020B0604020202020204" pitchFamily="34" charset="0"/>
              <a:buChar char="•"/>
              <a:defRPr/>
            </a:pPr>
            <a:r>
              <a:rPr lang="en-GB" sz="2000" b="1" dirty="0"/>
              <a:t>Make your own frozen meals - </a:t>
            </a:r>
            <a:r>
              <a:rPr lang="en-GB" sz="2000" dirty="0"/>
              <a:t>double your normal meals and freeze half. This will be useful for the days you do not have time to cook and will also reduce gas and electricity bills as the meals are not cooked from scratch each time</a:t>
            </a:r>
            <a:r>
              <a:rPr lang="en-GB" sz="2000" dirty="0" smtClean="0"/>
              <a:t>.</a:t>
            </a:r>
            <a:endParaRPr lang="en-GB" sz="2000" b="1" dirty="0"/>
          </a:p>
          <a:p>
            <a:pPr>
              <a:buFont typeface="Arial" panose="020B0604020202020204" pitchFamily="34" charset="0"/>
              <a:buChar char="•"/>
              <a:defRPr/>
            </a:pPr>
            <a:r>
              <a:rPr lang="en-GB" sz="2000" b="1" dirty="0"/>
              <a:t>Keep an eye on your portion sizes </a:t>
            </a:r>
            <a:r>
              <a:rPr lang="en-GB" sz="2000" dirty="0"/>
              <a:t>and try not to cook more than you need to reduce waste. </a:t>
            </a:r>
          </a:p>
          <a:p>
            <a:pPr>
              <a:buFont typeface="Arial" panose="020B0604020202020204" pitchFamily="34" charset="0"/>
              <a:buChar char="•"/>
              <a:defRPr/>
            </a:pPr>
            <a:r>
              <a:rPr lang="en-GB" sz="2000" b="1" dirty="0"/>
              <a:t>Limit eating out </a:t>
            </a:r>
            <a:r>
              <a:rPr lang="en-GB" sz="2000" dirty="0"/>
              <a:t>because you will pay extra for convenience and may waste food you have already bought for the week. </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49706" y="2645405"/>
            <a:ext cx="4298162" cy="2866874"/>
          </a:xfrm>
          <a:prstGeom prst="rect">
            <a:avLst/>
          </a:prstGeom>
        </p:spPr>
      </p:pic>
    </p:spTree>
    <p:extLst>
      <p:ext uri="{BB962C8B-B14F-4D97-AF65-F5344CB8AC3E}">
        <p14:creationId xmlns:p14="http://schemas.microsoft.com/office/powerpoint/2010/main" val="2576889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200" dirty="0"/>
              <a:t>Reduce your waste</a:t>
            </a:r>
            <a:br>
              <a:rPr lang="en-GB" sz="3200" dirty="0"/>
            </a:br>
            <a:endParaRPr lang="en-US" dirty="0"/>
          </a:p>
        </p:txBody>
      </p:sp>
      <p:sp>
        <p:nvSpPr>
          <p:cNvPr id="3" name="Subtitle 2"/>
          <p:cNvSpPr>
            <a:spLocks noGrp="1"/>
          </p:cNvSpPr>
          <p:nvPr>
            <p:ph type="subTitle" idx="1"/>
          </p:nvPr>
        </p:nvSpPr>
        <p:spPr>
          <a:xfrm>
            <a:off x="1169276" y="2571092"/>
            <a:ext cx="6784279" cy="3600000"/>
          </a:xfrm>
        </p:spPr>
        <p:txBody>
          <a:bodyPr/>
          <a:lstStyle/>
          <a:p>
            <a:pPr>
              <a:buFont typeface="Arial" panose="020B0604020202020204" pitchFamily="34" charset="0"/>
              <a:buChar char="•"/>
              <a:defRPr/>
            </a:pPr>
            <a:r>
              <a:rPr lang="en-GB" sz="2000" b="1" dirty="0"/>
              <a:t>Making your own healthy packed lunches can help you save money </a:t>
            </a:r>
            <a:r>
              <a:rPr lang="en-GB" sz="2000" dirty="0"/>
              <a:t>and use up any leftovers</a:t>
            </a:r>
            <a:r>
              <a:rPr lang="en-GB" sz="2000" dirty="0" smtClean="0"/>
              <a:t>.</a:t>
            </a:r>
          </a:p>
          <a:p>
            <a:pPr>
              <a:buNone/>
              <a:defRPr/>
            </a:pPr>
            <a:endParaRPr lang="en-GB" sz="2000" b="1" dirty="0" smtClean="0"/>
          </a:p>
          <a:p>
            <a:pPr>
              <a:buFont typeface="Arial" panose="020B0604020202020204" pitchFamily="34" charset="0"/>
              <a:buChar char="•"/>
              <a:defRPr/>
            </a:pPr>
            <a:r>
              <a:rPr lang="en-GB" sz="2000" b="1" dirty="0" smtClean="0"/>
              <a:t>Keep </a:t>
            </a:r>
            <a:r>
              <a:rPr lang="en-GB" sz="2000" b="1" dirty="0"/>
              <a:t>a supply of frozen and tinned fruit and vegetables </a:t>
            </a:r>
            <a:r>
              <a:rPr lang="en-GB" sz="2000" dirty="0"/>
              <a:t>they have a long shelf life and you can use them when you need</a:t>
            </a:r>
            <a:r>
              <a:rPr lang="en-GB" sz="2000" dirty="0" smtClean="0"/>
              <a:t>.</a:t>
            </a:r>
          </a:p>
          <a:p>
            <a:pPr>
              <a:buNone/>
              <a:defRPr/>
            </a:pPr>
            <a:endParaRPr lang="en-GB" sz="2000" b="1" dirty="0" smtClean="0"/>
          </a:p>
          <a:p>
            <a:pPr>
              <a:buFont typeface="Arial" panose="020B0604020202020204" pitchFamily="34" charset="0"/>
              <a:buChar char="•"/>
              <a:defRPr/>
            </a:pPr>
            <a:r>
              <a:rPr lang="en-GB" sz="2000" b="1" dirty="0" smtClean="0"/>
              <a:t>Use </a:t>
            </a:r>
            <a:r>
              <a:rPr lang="en-GB" sz="2000" b="1" dirty="0"/>
              <a:t>cookery websites for recipe ideas </a:t>
            </a:r>
            <a:r>
              <a:rPr lang="en-GB" sz="2000" dirty="0"/>
              <a:t>based on what you already have in your cupboards. </a:t>
            </a:r>
            <a:endParaRPr lang="en-GB" sz="2000" b="1"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126082" y="2406770"/>
            <a:ext cx="3806509" cy="3692105"/>
          </a:xfrm>
          <a:prstGeom prst="rect">
            <a:avLst/>
          </a:prstGeom>
        </p:spPr>
      </p:pic>
    </p:spTree>
    <p:extLst>
      <p:ext uri="{BB962C8B-B14F-4D97-AF65-F5344CB8AC3E}">
        <p14:creationId xmlns:p14="http://schemas.microsoft.com/office/powerpoint/2010/main" val="1000532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Frequently Wasted Foods</a:t>
            </a:r>
            <a:br>
              <a:rPr lang="en-US" dirty="0"/>
            </a:b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8485304"/>
              </p:ext>
            </p:extLst>
          </p:nvPr>
        </p:nvGraphicFramePr>
        <p:xfrm>
          <a:off x="493143" y="2468860"/>
          <a:ext cx="11497574" cy="3962420"/>
        </p:xfrm>
        <a:graphic>
          <a:graphicData uri="http://schemas.openxmlformats.org/drawingml/2006/table">
            <a:tbl>
              <a:tblPr firstRow="1" bandRow="1">
                <a:tableStyleId>{5C22544A-7EE6-4342-B048-85BDC9FD1C3A}</a:tableStyleId>
              </a:tblPr>
              <a:tblGrid>
                <a:gridCol w="2319069">
                  <a:extLst>
                    <a:ext uri="{9D8B030D-6E8A-4147-A177-3AD203B41FA5}">
                      <a16:colId xmlns:a16="http://schemas.microsoft.com/office/drawing/2014/main" val="1652833218"/>
                    </a:ext>
                  </a:extLst>
                </a:gridCol>
                <a:gridCol w="9178505">
                  <a:extLst>
                    <a:ext uri="{9D8B030D-6E8A-4147-A177-3AD203B41FA5}">
                      <a16:colId xmlns:a16="http://schemas.microsoft.com/office/drawing/2014/main" val="395991860"/>
                    </a:ext>
                  </a:extLst>
                </a:gridCol>
              </a:tblGrid>
              <a:tr h="167033">
                <a:tc>
                  <a:txBody>
                    <a:bodyPr/>
                    <a:lstStyle/>
                    <a:p>
                      <a:r>
                        <a:rPr lang="en-GB" sz="2000" dirty="0" smtClean="0">
                          <a:solidFill>
                            <a:schemeClr val="tx1"/>
                          </a:solidFill>
                          <a:latin typeface="Arial" panose="020B0604020202020204" pitchFamily="34" charset="0"/>
                          <a:cs typeface="Arial" panose="020B0604020202020204" pitchFamily="34" charset="0"/>
                        </a:rPr>
                        <a:t>Food </a:t>
                      </a:r>
                      <a:endParaRPr lang="en-GB" sz="2000" dirty="0">
                        <a:solidFill>
                          <a:schemeClr val="tx1"/>
                        </a:solidFill>
                        <a:latin typeface="Arial" panose="020B0604020202020204" pitchFamily="34" charset="0"/>
                        <a:cs typeface="Arial" panose="020B0604020202020204" pitchFamily="34" charset="0"/>
                      </a:endParaRPr>
                    </a:p>
                  </a:txBody>
                  <a:tcPr marL="91443" marR="91443" marT="45722" marB="45722"/>
                </a:tc>
                <a:tc>
                  <a:txBody>
                    <a:bodyPr/>
                    <a:lstStyle/>
                    <a:p>
                      <a:r>
                        <a:rPr lang="en-GB" sz="2000" dirty="0" smtClean="0">
                          <a:solidFill>
                            <a:schemeClr val="tx1"/>
                          </a:solidFill>
                          <a:latin typeface="Arial" panose="020B0604020202020204" pitchFamily="34" charset="0"/>
                          <a:cs typeface="Arial" panose="020B0604020202020204" pitchFamily="34" charset="0"/>
                        </a:rPr>
                        <a:t>Use</a:t>
                      </a:r>
                      <a:endParaRPr lang="en-GB" sz="2000" dirty="0">
                        <a:solidFill>
                          <a:schemeClr val="tx1"/>
                        </a:solidFill>
                        <a:latin typeface="Arial" panose="020B0604020202020204" pitchFamily="34" charset="0"/>
                        <a:cs typeface="Arial" panose="020B0604020202020204" pitchFamily="34" charset="0"/>
                      </a:endParaRPr>
                    </a:p>
                  </a:txBody>
                  <a:tcPr marL="91443" marR="91443" marT="45722" marB="45722"/>
                </a:tc>
                <a:extLst>
                  <a:ext uri="{0D108BD9-81ED-4DB2-BD59-A6C34878D82A}">
                    <a16:rowId xmlns:a16="http://schemas.microsoft.com/office/drawing/2014/main" val="3209163942"/>
                  </a:ext>
                </a:extLst>
              </a:tr>
              <a:tr h="349335">
                <a:tc>
                  <a:txBody>
                    <a:bodyPr/>
                    <a:lstStyle/>
                    <a:p>
                      <a:r>
                        <a:rPr lang="en-GB" sz="1600" b="1" dirty="0" smtClean="0">
                          <a:latin typeface="Arial" panose="020B0604020202020204" pitchFamily="34" charset="0"/>
                          <a:cs typeface="Arial" panose="020B0604020202020204" pitchFamily="34" charset="0"/>
                        </a:rPr>
                        <a:t>Vegetables </a:t>
                      </a:r>
                      <a:endParaRPr lang="en-GB" sz="1600" b="1" dirty="0">
                        <a:latin typeface="Arial" panose="020B0604020202020204" pitchFamily="34" charset="0"/>
                        <a:cs typeface="Arial" panose="020B0604020202020204" pitchFamily="34" charset="0"/>
                      </a:endParaRPr>
                    </a:p>
                  </a:txBody>
                  <a:tcPr marL="91443" marR="91443" marT="45722" marB="45722"/>
                </a:tc>
                <a:tc>
                  <a:txBody>
                    <a:bodyPr/>
                    <a:lstStyle/>
                    <a:p>
                      <a:pPr marL="285750" indent="-285750">
                        <a:buFont typeface="Arial" panose="020B0604020202020204" pitchFamily="34" charset="0"/>
                        <a:buChar char="•"/>
                      </a:pPr>
                      <a:r>
                        <a:rPr lang="en-GB" sz="1500" dirty="0" smtClean="0">
                          <a:latin typeface="Arial" panose="020B0604020202020204" pitchFamily="34" charset="0"/>
                          <a:cs typeface="Arial" panose="020B0604020202020204" pitchFamily="34" charset="0"/>
                        </a:rPr>
                        <a:t>Make a</a:t>
                      </a:r>
                      <a:r>
                        <a:rPr lang="en-GB" sz="1500" baseline="0" dirty="0" smtClean="0">
                          <a:latin typeface="Arial" panose="020B0604020202020204" pitchFamily="34" charset="0"/>
                          <a:cs typeface="Arial" panose="020B0604020202020204" pitchFamily="34" charset="0"/>
                        </a:rPr>
                        <a:t> big batch of vegetable</a:t>
                      </a:r>
                      <a:r>
                        <a:rPr lang="en-GB" sz="1500" dirty="0" smtClean="0">
                          <a:latin typeface="Arial" panose="020B0604020202020204" pitchFamily="34" charset="0"/>
                          <a:cs typeface="Arial" panose="020B0604020202020204" pitchFamily="34" charset="0"/>
                        </a:rPr>
                        <a:t> soup</a:t>
                      </a:r>
                      <a:r>
                        <a:rPr lang="en-GB" sz="1500" baseline="0" dirty="0" smtClean="0">
                          <a:latin typeface="Arial" panose="020B0604020202020204" pitchFamily="34" charset="0"/>
                          <a:cs typeface="Arial" panose="020B0604020202020204" pitchFamily="34" charset="0"/>
                        </a:rPr>
                        <a:t> – freeze extra portions.</a:t>
                      </a:r>
                      <a:endParaRPr lang="en-GB" sz="15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500" dirty="0" smtClean="0">
                          <a:latin typeface="Arial" panose="020B0604020202020204" pitchFamily="34" charset="0"/>
                          <a:cs typeface="Arial" panose="020B0604020202020204" pitchFamily="34" charset="0"/>
                        </a:rPr>
                        <a:t>Finely</a:t>
                      </a:r>
                      <a:r>
                        <a:rPr lang="en-GB" sz="1500" baseline="0" dirty="0" smtClean="0">
                          <a:latin typeface="Arial" panose="020B0604020202020204" pitchFamily="34" charset="0"/>
                          <a:cs typeface="Arial" panose="020B0604020202020204" pitchFamily="34" charset="0"/>
                        </a:rPr>
                        <a:t> chop and add to pasta, couscous or rice. </a:t>
                      </a:r>
                    </a:p>
                    <a:p>
                      <a:pPr marL="285750" indent="-285750">
                        <a:buFont typeface="Arial" panose="020B0604020202020204" pitchFamily="34" charset="0"/>
                        <a:buChar char="•"/>
                      </a:pPr>
                      <a:r>
                        <a:rPr lang="en-GB" sz="1500" baseline="0" dirty="0" smtClean="0">
                          <a:latin typeface="Arial" panose="020B0604020202020204" pitchFamily="34" charset="0"/>
                          <a:cs typeface="Arial" panose="020B0604020202020204" pitchFamily="34" charset="0"/>
                        </a:rPr>
                        <a:t>Steam some and have on the side of your main meals.</a:t>
                      </a:r>
                    </a:p>
                    <a:p>
                      <a:pPr marL="285750" indent="-285750">
                        <a:buFont typeface="Arial" panose="020B0604020202020204" pitchFamily="34" charset="0"/>
                        <a:buChar char="•"/>
                      </a:pPr>
                      <a:r>
                        <a:rPr lang="en-GB" sz="1500" baseline="0" dirty="0" smtClean="0">
                          <a:latin typeface="Arial" panose="020B0604020202020204" pitchFamily="34" charset="0"/>
                          <a:cs typeface="Arial" panose="020B0604020202020204" pitchFamily="34" charset="0"/>
                        </a:rPr>
                        <a:t>Chop some into ‘sticks’ and have with a dip such as low fat hummus.</a:t>
                      </a:r>
                    </a:p>
                  </a:txBody>
                  <a:tcPr marL="91443" marR="91443" marT="45722" marB="45722"/>
                </a:tc>
                <a:extLst>
                  <a:ext uri="{0D108BD9-81ED-4DB2-BD59-A6C34878D82A}">
                    <a16:rowId xmlns:a16="http://schemas.microsoft.com/office/drawing/2014/main" val="4142826680"/>
                  </a:ext>
                </a:extLst>
              </a:tr>
              <a:tr h="269822">
                <a:tc>
                  <a:txBody>
                    <a:bodyPr/>
                    <a:lstStyle/>
                    <a:p>
                      <a:r>
                        <a:rPr lang="en-GB" sz="1600" b="1" dirty="0" smtClean="0">
                          <a:latin typeface="Arial" panose="020B0604020202020204" pitchFamily="34" charset="0"/>
                          <a:cs typeface="Arial" panose="020B0604020202020204" pitchFamily="34" charset="0"/>
                        </a:rPr>
                        <a:t>Overripe</a:t>
                      </a:r>
                      <a:r>
                        <a:rPr lang="en-GB" sz="1600" b="1" baseline="0" dirty="0" smtClean="0">
                          <a:latin typeface="Arial" panose="020B0604020202020204" pitchFamily="34" charset="0"/>
                          <a:cs typeface="Arial" panose="020B0604020202020204" pitchFamily="34" charset="0"/>
                        </a:rPr>
                        <a:t> fruits </a:t>
                      </a:r>
                      <a:endParaRPr lang="en-GB" sz="1600" b="1" dirty="0">
                        <a:latin typeface="Arial" panose="020B0604020202020204" pitchFamily="34" charset="0"/>
                        <a:cs typeface="Arial" panose="020B0604020202020204" pitchFamily="34" charset="0"/>
                      </a:endParaRPr>
                    </a:p>
                  </a:txBody>
                  <a:tcPr marL="91443" marR="91443" marT="45722" marB="45722"/>
                </a:tc>
                <a:tc>
                  <a:txBody>
                    <a:bodyPr/>
                    <a:lstStyle/>
                    <a:p>
                      <a:pPr marL="285750" indent="-285750">
                        <a:buFont typeface="Arial" panose="020B0604020202020204" pitchFamily="34" charset="0"/>
                        <a:buChar char="•"/>
                      </a:pPr>
                      <a:r>
                        <a:rPr lang="en-GB" sz="1500" dirty="0" smtClean="0">
                          <a:latin typeface="Arial" panose="020B0604020202020204" pitchFamily="34" charset="0"/>
                          <a:cs typeface="Arial" panose="020B0604020202020204" pitchFamily="34" charset="0"/>
                        </a:rPr>
                        <a:t>Add them to milk</a:t>
                      </a:r>
                      <a:r>
                        <a:rPr lang="en-GB" sz="1500" baseline="0" dirty="0" smtClean="0">
                          <a:latin typeface="Arial" panose="020B0604020202020204" pitchFamily="34" charset="0"/>
                          <a:cs typeface="Arial" panose="020B0604020202020204" pitchFamily="34" charset="0"/>
                        </a:rPr>
                        <a:t> or</a:t>
                      </a:r>
                      <a:r>
                        <a:rPr lang="en-GB" sz="1500" dirty="0" smtClean="0">
                          <a:latin typeface="Arial" panose="020B0604020202020204" pitchFamily="34" charset="0"/>
                          <a:cs typeface="Arial" panose="020B0604020202020204" pitchFamily="34" charset="0"/>
                        </a:rPr>
                        <a:t> yogurt</a:t>
                      </a:r>
                      <a:r>
                        <a:rPr lang="en-GB" sz="1500" baseline="0" dirty="0" smtClean="0">
                          <a:latin typeface="Arial" panose="020B0604020202020204" pitchFamily="34" charset="0"/>
                          <a:cs typeface="Arial" panose="020B0604020202020204" pitchFamily="34" charset="0"/>
                        </a:rPr>
                        <a:t> and blend with frozen fruits to make a delicious smoothie.</a:t>
                      </a:r>
                    </a:p>
                    <a:p>
                      <a:pPr marL="285750" indent="-285750">
                        <a:buFont typeface="Arial" panose="020B0604020202020204" pitchFamily="34" charset="0"/>
                        <a:buChar char="•"/>
                      </a:pPr>
                      <a:r>
                        <a:rPr lang="en-GB" sz="1500" baseline="0" dirty="0" smtClean="0">
                          <a:latin typeface="Arial" panose="020B0604020202020204" pitchFamily="34" charset="0"/>
                          <a:cs typeface="Arial" panose="020B0604020202020204" pitchFamily="34" charset="0"/>
                        </a:rPr>
                        <a:t>Use them for baking a cake. </a:t>
                      </a:r>
                    </a:p>
                    <a:p>
                      <a:pPr marL="285750" indent="-285750">
                        <a:buFont typeface="Arial" panose="020B0604020202020204" pitchFamily="34" charset="0"/>
                        <a:buChar char="•"/>
                      </a:pPr>
                      <a:r>
                        <a:rPr lang="en-GB" sz="1500" baseline="0" dirty="0" smtClean="0">
                          <a:latin typeface="Arial" panose="020B0604020202020204" pitchFamily="34" charset="0"/>
                          <a:cs typeface="Arial" panose="020B0604020202020204" pitchFamily="34" charset="0"/>
                        </a:rPr>
                        <a:t>Add to stews or casseroles to add sweetness to dishes. </a:t>
                      </a:r>
                      <a:endParaRPr lang="en-GB" sz="1500" dirty="0">
                        <a:latin typeface="Arial" panose="020B0604020202020204" pitchFamily="34" charset="0"/>
                        <a:cs typeface="Arial" panose="020B0604020202020204" pitchFamily="34" charset="0"/>
                      </a:endParaRPr>
                    </a:p>
                  </a:txBody>
                  <a:tcPr marL="91443" marR="91443" marT="45722" marB="45722"/>
                </a:tc>
                <a:extLst>
                  <a:ext uri="{0D108BD9-81ED-4DB2-BD59-A6C34878D82A}">
                    <a16:rowId xmlns:a16="http://schemas.microsoft.com/office/drawing/2014/main" val="697963349"/>
                  </a:ext>
                </a:extLst>
              </a:tr>
              <a:tr h="269822">
                <a:tc>
                  <a:txBody>
                    <a:bodyPr/>
                    <a:lstStyle/>
                    <a:p>
                      <a:r>
                        <a:rPr lang="en-GB" sz="1600" b="1" i="0" dirty="0" smtClean="0">
                          <a:latin typeface="Arial" panose="020B0604020202020204" pitchFamily="34" charset="0"/>
                          <a:cs typeface="Arial" panose="020B0604020202020204" pitchFamily="34" charset="0"/>
                        </a:rPr>
                        <a:t>Potatoes</a:t>
                      </a:r>
                      <a:endParaRPr lang="en-GB" sz="1600" b="1" i="0" dirty="0">
                        <a:latin typeface="Arial" panose="020B0604020202020204" pitchFamily="34" charset="0"/>
                        <a:cs typeface="Arial" panose="020B0604020202020204" pitchFamily="34" charset="0"/>
                      </a:endParaRPr>
                    </a:p>
                  </a:txBody>
                  <a:tcPr marL="91443" marR="91443" marT="45722" marB="45722"/>
                </a:tc>
                <a:tc>
                  <a:txBody>
                    <a:bodyPr/>
                    <a:lstStyle/>
                    <a:p>
                      <a:pPr marL="285750" indent="-285750">
                        <a:buFont typeface="Arial" panose="020B0604020202020204" pitchFamily="34" charset="0"/>
                        <a:buChar char="•"/>
                      </a:pPr>
                      <a:r>
                        <a:rPr lang="en-GB" sz="1500" dirty="0" smtClean="0">
                          <a:latin typeface="Arial" panose="020B0604020202020204" pitchFamily="34" charset="0"/>
                          <a:cs typeface="Arial" panose="020B0604020202020204" pitchFamily="34" charset="0"/>
                        </a:rPr>
                        <a:t>Make a potato</a:t>
                      </a:r>
                      <a:r>
                        <a:rPr lang="en-GB" sz="1500" baseline="0" dirty="0" smtClean="0">
                          <a:latin typeface="Arial" panose="020B0604020202020204" pitchFamily="34" charset="0"/>
                          <a:cs typeface="Arial" panose="020B0604020202020204" pitchFamily="34" charset="0"/>
                        </a:rPr>
                        <a:t> pie, potato gratin, fish cakes, bubble and squeak, a curry or leek and potato soup.</a:t>
                      </a:r>
                    </a:p>
                    <a:p>
                      <a:pPr marL="285750" indent="-285750">
                        <a:buFont typeface="Arial" panose="020B0604020202020204" pitchFamily="34" charset="0"/>
                        <a:buChar char="•"/>
                      </a:pPr>
                      <a:r>
                        <a:rPr lang="en-GB" sz="1500" baseline="0" dirty="0" smtClean="0">
                          <a:latin typeface="Arial" panose="020B0604020202020204" pitchFamily="34" charset="0"/>
                          <a:cs typeface="Arial" panose="020B0604020202020204" pitchFamily="34" charset="0"/>
                        </a:rPr>
                        <a:t>Make mashed potato with chives and serve with your meal – put extra portions in the freezer.</a:t>
                      </a:r>
                    </a:p>
                    <a:p>
                      <a:pPr marL="285750" indent="-285750">
                        <a:buFont typeface="Arial" panose="020B0604020202020204" pitchFamily="34" charset="0"/>
                        <a:buChar char="•"/>
                      </a:pPr>
                      <a:r>
                        <a:rPr lang="en-GB" sz="1500" baseline="0" dirty="0" smtClean="0">
                          <a:latin typeface="Arial" panose="020B0604020202020204" pitchFamily="34" charset="0"/>
                          <a:cs typeface="Arial" panose="020B0604020202020204" pitchFamily="34" charset="0"/>
                        </a:rPr>
                        <a:t>Have a baked potato (with the skin) for your meal.</a:t>
                      </a:r>
                    </a:p>
                  </a:txBody>
                  <a:tcPr marL="91443" marR="91443" marT="45722" marB="45722"/>
                </a:tc>
                <a:extLst>
                  <a:ext uri="{0D108BD9-81ED-4DB2-BD59-A6C34878D82A}">
                    <a16:rowId xmlns:a16="http://schemas.microsoft.com/office/drawing/2014/main" val="1920003934"/>
                  </a:ext>
                </a:extLst>
              </a:tr>
              <a:tr h="410479">
                <a:tc>
                  <a:txBody>
                    <a:bodyPr/>
                    <a:lstStyle/>
                    <a:p>
                      <a:r>
                        <a:rPr lang="en-GB" sz="1600" b="1" dirty="0" smtClean="0">
                          <a:latin typeface="Arial" panose="020B0604020202020204" pitchFamily="34" charset="0"/>
                          <a:cs typeface="Arial" panose="020B0604020202020204" pitchFamily="34" charset="0"/>
                        </a:rPr>
                        <a:t>Bread </a:t>
                      </a:r>
                      <a:endParaRPr lang="en-GB" sz="1600" b="1" dirty="0">
                        <a:latin typeface="Arial" panose="020B0604020202020204" pitchFamily="34" charset="0"/>
                        <a:cs typeface="Arial" panose="020B0604020202020204" pitchFamily="34" charset="0"/>
                      </a:endParaRPr>
                    </a:p>
                  </a:txBody>
                  <a:tcPr marL="91443" marR="91443" marT="45722" marB="45722"/>
                </a:tc>
                <a:tc>
                  <a:txBody>
                    <a:bodyPr/>
                    <a:lstStyle/>
                    <a:p>
                      <a:pPr marL="285750" indent="-285750">
                        <a:buFont typeface="Arial" panose="020B0604020202020204" pitchFamily="34" charset="0"/>
                        <a:buChar char="•"/>
                      </a:pPr>
                      <a:r>
                        <a:rPr lang="en-GB" sz="1500" dirty="0" smtClean="0">
                          <a:latin typeface="Arial" panose="020B0604020202020204" pitchFamily="34" charset="0"/>
                          <a:cs typeface="Arial" panose="020B0604020202020204" pitchFamily="34" charset="0"/>
                        </a:rPr>
                        <a:t>Make your own breadcrumbs</a:t>
                      </a:r>
                      <a:r>
                        <a:rPr lang="en-GB" sz="1500" baseline="0" dirty="0" smtClean="0">
                          <a:latin typeface="Arial" panose="020B0604020202020204" pitchFamily="34" charset="0"/>
                          <a:cs typeface="Arial" panose="020B0604020202020204" pitchFamily="34" charset="0"/>
                        </a:rPr>
                        <a:t> (by grating or whizzing in the blender) to coat fish or chicken or as a crispy topping to pasta bake. </a:t>
                      </a:r>
                    </a:p>
                    <a:p>
                      <a:pPr marL="285750" indent="-285750">
                        <a:buFont typeface="Arial" panose="020B0604020202020204" pitchFamily="34" charset="0"/>
                        <a:buChar char="•"/>
                      </a:pPr>
                      <a:r>
                        <a:rPr lang="en-GB" sz="1500" baseline="0" dirty="0" smtClean="0">
                          <a:latin typeface="Arial" panose="020B0604020202020204" pitchFamily="34" charset="0"/>
                          <a:cs typeface="Arial" panose="020B0604020202020204" pitchFamily="34" charset="0"/>
                        </a:rPr>
                        <a:t>If you often waste bread, why not freeze it on the day of purchase and take a few slices out when you need them.</a:t>
                      </a:r>
                    </a:p>
                  </a:txBody>
                  <a:tcPr marL="91443" marR="91443" marT="45722" marB="45722"/>
                </a:tc>
                <a:extLst>
                  <a:ext uri="{0D108BD9-81ED-4DB2-BD59-A6C34878D82A}">
                    <a16:rowId xmlns:a16="http://schemas.microsoft.com/office/drawing/2014/main" val="475617079"/>
                  </a:ext>
                </a:extLst>
              </a:tr>
            </a:tbl>
          </a:graphicData>
        </a:graphic>
      </p:graphicFrame>
    </p:spTree>
    <p:extLst>
      <p:ext uri="{BB962C8B-B14F-4D97-AF65-F5344CB8AC3E}">
        <p14:creationId xmlns:p14="http://schemas.microsoft.com/office/powerpoint/2010/main" val="328222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Budgeting</a:t>
            </a:r>
            <a:endParaRPr lang="en-GB"/>
          </a:p>
        </p:txBody>
      </p:sp>
      <p:sp>
        <p:nvSpPr>
          <p:cNvPr id="3" name="Subtitle 2"/>
          <p:cNvSpPr>
            <a:spLocks noGrp="1"/>
          </p:cNvSpPr>
          <p:nvPr>
            <p:ph type="subTitle" idx="1"/>
          </p:nvPr>
        </p:nvSpPr>
        <p:spPr/>
        <p:txBody>
          <a:bodyPr/>
          <a:lstStyle/>
          <a:p>
            <a:pPr marL="0" indent="0" algn="ctr">
              <a:buNone/>
            </a:pPr>
            <a:r>
              <a:rPr lang="en-GB" sz="3600" dirty="0" smtClean="0"/>
              <a:t>For further information, go to:</a:t>
            </a:r>
          </a:p>
          <a:p>
            <a:pPr marL="0" indent="0" algn="ctr">
              <a:buNone/>
            </a:pPr>
            <a:r>
              <a:rPr lang="en-GB" sz="3600" dirty="0" smtClean="0"/>
              <a:t>www.foodafactoflife.org.uk</a:t>
            </a:r>
            <a:endParaRPr lang="en-GB" sz="3600" dirty="0"/>
          </a:p>
        </p:txBody>
      </p:sp>
    </p:spTree>
    <p:extLst>
      <p:ext uri="{BB962C8B-B14F-4D97-AF65-F5344CB8AC3E}">
        <p14:creationId xmlns:p14="http://schemas.microsoft.com/office/powerpoint/2010/main" val="2590538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Save your money by saving your food </a:t>
            </a:r>
            <a:br>
              <a:rPr lang="en-GB" dirty="0"/>
            </a:br>
            <a:endParaRPr lang="en-US" dirty="0"/>
          </a:p>
        </p:txBody>
      </p:sp>
      <p:sp>
        <p:nvSpPr>
          <p:cNvPr id="5" name="Text Placeholder 1"/>
          <p:cNvSpPr>
            <a:spLocks/>
          </p:cNvSpPr>
          <p:nvPr/>
        </p:nvSpPr>
        <p:spPr bwMode="auto">
          <a:xfrm>
            <a:off x="6555399" y="3731867"/>
            <a:ext cx="4333875" cy="2347913"/>
          </a:xfrm>
          <a:prstGeom prst="wave">
            <a:avLst>
              <a:gd name="adj1" fmla="val 12500"/>
              <a:gd name="adj2" fmla="val 0"/>
            </a:avLst>
          </a:prstGeom>
          <a:solidFill>
            <a:srgbClr val="C7D9BD"/>
          </a:solidFill>
          <a:ln w="25400">
            <a:solidFill>
              <a:srgbClr val="158B44"/>
            </a:solidFill>
            <a:miter lim="800000"/>
            <a:headEnd/>
            <a:tailEnd/>
          </a:ln>
        </p:spPr>
        <p:txBody>
          <a:bodyPr lIns="180000" tIns="90000" rIns="180000" bIns="900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Arial" panose="020B0604020202020204" pitchFamily="34" charset="0"/>
              <a:buNone/>
              <a:defRPr/>
            </a:pPr>
            <a:r>
              <a:rPr lang="en-GB" altLang="en-US" sz="2000" b="1" dirty="0" smtClean="0"/>
              <a:t>FACT: </a:t>
            </a:r>
            <a:r>
              <a:rPr lang="en-GB" altLang="en-US" sz="2000" dirty="0"/>
              <a:t>UK households we waste 7 million tonnes of it every year, 5 million of which is edible. </a:t>
            </a:r>
            <a:endParaRPr lang="en-GB" altLang="en-US" sz="2000" dirty="0" smtClean="0"/>
          </a:p>
        </p:txBody>
      </p:sp>
      <p:sp>
        <p:nvSpPr>
          <p:cNvPr id="6" name="Text Placeholder 1"/>
          <p:cNvSpPr>
            <a:spLocks/>
          </p:cNvSpPr>
          <p:nvPr/>
        </p:nvSpPr>
        <p:spPr bwMode="auto">
          <a:xfrm>
            <a:off x="1169274" y="2436813"/>
            <a:ext cx="4682886" cy="2251565"/>
          </a:xfrm>
          <a:prstGeom prst="wave">
            <a:avLst>
              <a:gd name="adj1" fmla="val 12500"/>
              <a:gd name="adj2" fmla="val 0"/>
            </a:avLst>
          </a:prstGeom>
          <a:solidFill>
            <a:srgbClr val="C7D9BD"/>
          </a:solidFill>
          <a:ln w="25400">
            <a:solidFill>
              <a:srgbClr val="158B44"/>
            </a:solidFill>
            <a:miter lim="800000"/>
            <a:headEnd/>
            <a:tailEnd/>
          </a:ln>
        </p:spPr>
        <p:txBody>
          <a:bodyPr lIns="180000" tIns="90000" rIns="180000" bIns="900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Arial" panose="020B0604020202020204" pitchFamily="34" charset="0"/>
              <a:buNone/>
              <a:defRPr/>
            </a:pPr>
            <a:r>
              <a:rPr lang="en-GB" altLang="en-US" sz="2000" b="1" dirty="0" smtClean="0"/>
              <a:t>FACT: </a:t>
            </a:r>
            <a:r>
              <a:rPr lang="en-GB" altLang="en-US" sz="2000" dirty="0"/>
              <a:t>The average family of four can save as much as £70 per month by reducing their </a:t>
            </a:r>
            <a:r>
              <a:rPr lang="en-GB" altLang="en-US" sz="2000" dirty="0" smtClean="0"/>
              <a:t>food </a:t>
            </a:r>
            <a:r>
              <a:rPr lang="en-GB" altLang="en-US" sz="2000" dirty="0"/>
              <a:t>waste.</a:t>
            </a:r>
            <a:endParaRPr lang="en-GB" altLang="en-US" sz="2000" dirty="0" smtClean="0"/>
          </a:p>
        </p:txBody>
      </p:sp>
    </p:spTree>
    <p:extLst>
      <p:ext uri="{BB962C8B-B14F-4D97-AF65-F5344CB8AC3E}">
        <p14:creationId xmlns:p14="http://schemas.microsoft.com/office/powerpoint/2010/main" val="174071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Plan Ahead </a:t>
            </a:r>
            <a:br>
              <a:rPr lang="en-US" dirty="0"/>
            </a:br>
            <a:endParaRPr lang="en-US" dirty="0"/>
          </a:p>
        </p:txBody>
      </p:sp>
      <p:sp>
        <p:nvSpPr>
          <p:cNvPr id="3" name="Subtitle 2"/>
          <p:cNvSpPr>
            <a:spLocks noGrp="1"/>
          </p:cNvSpPr>
          <p:nvPr>
            <p:ph type="subTitle" idx="1"/>
          </p:nvPr>
        </p:nvSpPr>
        <p:spPr>
          <a:xfrm>
            <a:off x="1169276" y="2571092"/>
            <a:ext cx="10243471" cy="3600000"/>
          </a:xfrm>
        </p:spPr>
        <p:txBody>
          <a:bodyPr/>
          <a:lstStyle/>
          <a:p>
            <a:pPr>
              <a:spcBef>
                <a:spcPct val="50000"/>
              </a:spcBef>
              <a:buNone/>
              <a:defRPr/>
            </a:pPr>
            <a:r>
              <a:rPr lang="en-GB" altLang="en-US" sz="2000" i="1" dirty="0"/>
              <a:t>By planning your meals you will be able to </a:t>
            </a:r>
            <a:r>
              <a:rPr lang="en-GB" altLang="en-US" sz="2000" b="1" i="1" dirty="0"/>
              <a:t>cut down on waste </a:t>
            </a:r>
            <a:r>
              <a:rPr lang="en-GB" altLang="en-US" sz="2000" i="1" dirty="0"/>
              <a:t>and </a:t>
            </a:r>
            <a:r>
              <a:rPr lang="en-GB" altLang="en-US" sz="2000" b="1" i="1" dirty="0"/>
              <a:t>save money! </a:t>
            </a:r>
          </a:p>
          <a:p>
            <a:pPr>
              <a:spcBef>
                <a:spcPct val="50000"/>
              </a:spcBef>
              <a:buNone/>
              <a:defRPr/>
            </a:pPr>
            <a:endParaRPr lang="en-GB" altLang="en-US" sz="700" b="1" i="1" dirty="0"/>
          </a:p>
          <a:p>
            <a:pPr>
              <a:spcBef>
                <a:spcPct val="50000"/>
              </a:spcBef>
              <a:buFont typeface="Arial" panose="020B0604020202020204" pitchFamily="34" charset="0"/>
              <a:buChar char="•"/>
              <a:defRPr/>
            </a:pPr>
            <a:r>
              <a:rPr lang="en-GB" altLang="en-US" sz="2000" dirty="0"/>
              <a:t>Making your own food from scratch is much cheaper than buying it ready prepared.</a:t>
            </a:r>
          </a:p>
          <a:p>
            <a:pPr>
              <a:spcBef>
                <a:spcPct val="50000"/>
              </a:spcBef>
              <a:buFont typeface="Arial" panose="020B0604020202020204" pitchFamily="34" charset="0"/>
              <a:buChar char="•"/>
              <a:defRPr/>
            </a:pPr>
            <a:r>
              <a:rPr lang="en-GB" altLang="en-US" sz="2000" dirty="0"/>
              <a:t>Work out how much you’ve got to spend on food in a week (and be realistic!)</a:t>
            </a:r>
          </a:p>
          <a:p>
            <a:pPr>
              <a:spcBef>
                <a:spcPct val="50000"/>
              </a:spcBef>
              <a:buFont typeface="Arial" panose="020B0604020202020204" pitchFamily="34" charset="0"/>
              <a:buChar char="•"/>
              <a:defRPr/>
            </a:pPr>
            <a:r>
              <a:rPr lang="en-US" altLang="en-US" sz="2000" dirty="0"/>
              <a:t>Don’t be tempted to buy special offers if you  think it may go to waste and was not already on your shopping list. However, looking for special offers on food that will likely take a while to go off, such as pasta, canned food and cereals may be beneficial.</a:t>
            </a:r>
          </a:p>
          <a:p>
            <a:pPr>
              <a:spcBef>
                <a:spcPct val="50000"/>
              </a:spcBef>
              <a:buFont typeface="Arial" panose="020B0604020202020204" pitchFamily="34" charset="0"/>
              <a:buChar char="•"/>
              <a:defRPr/>
            </a:pPr>
            <a:r>
              <a:rPr lang="en-US" altLang="en-US" sz="2000" dirty="0"/>
              <a:t>Plan to buy frozen or canned food such as vegetables. These </a:t>
            </a:r>
            <a:r>
              <a:rPr lang="en-GB" altLang="en-US" sz="2000" dirty="0"/>
              <a:t>tend to be cheaper than fresh varieties and you can use them at a later date without them going off, which cuts down on waste. </a:t>
            </a:r>
          </a:p>
        </p:txBody>
      </p:sp>
    </p:spTree>
    <p:extLst>
      <p:ext uri="{BB962C8B-B14F-4D97-AF65-F5344CB8AC3E}">
        <p14:creationId xmlns:p14="http://schemas.microsoft.com/office/powerpoint/2010/main" val="4014535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Plan Ahead </a:t>
            </a:r>
            <a:br>
              <a:rPr lang="en-US" dirty="0"/>
            </a:br>
            <a:endParaRPr lang="en-US" dirty="0"/>
          </a:p>
        </p:txBody>
      </p:sp>
      <p:sp>
        <p:nvSpPr>
          <p:cNvPr id="3" name="Subtitle 2"/>
          <p:cNvSpPr>
            <a:spLocks noGrp="1"/>
          </p:cNvSpPr>
          <p:nvPr>
            <p:ph type="subTitle" idx="1"/>
          </p:nvPr>
        </p:nvSpPr>
        <p:spPr>
          <a:xfrm>
            <a:off x="1169276" y="2571092"/>
            <a:ext cx="6456475" cy="3600000"/>
          </a:xfrm>
        </p:spPr>
        <p:txBody>
          <a:bodyPr/>
          <a:lstStyle/>
          <a:p>
            <a:pPr>
              <a:spcBef>
                <a:spcPct val="50000"/>
              </a:spcBef>
              <a:buFont typeface="Arial" panose="020B0604020202020204" pitchFamily="34" charset="0"/>
              <a:buChar char="•"/>
              <a:defRPr/>
            </a:pPr>
            <a:r>
              <a:rPr lang="en-GB" altLang="en-US" sz="2000" dirty="0"/>
              <a:t>Try to buy only what you need – or you might throw food away.</a:t>
            </a:r>
            <a:endParaRPr lang="en-GB" altLang="en-US" sz="1100" dirty="0"/>
          </a:p>
          <a:p>
            <a:pPr>
              <a:spcBef>
                <a:spcPct val="50000"/>
              </a:spcBef>
              <a:buFont typeface="Arial" panose="020B0604020202020204" pitchFamily="34" charset="0"/>
              <a:buChar char="•"/>
              <a:defRPr/>
            </a:pPr>
            <a:r>
              <a:rPr lang="en-GB" altLang="en-US" sz="2000" dirty="0"/>
              <a:t>Share the cost of large items with flatmates or friends.</a:t>
            </a:r>
            <a:endParaRPr lang="en-GB" altLang="en-US" sz="1100" dirty="0"/>
          </a:p>
          <a:p>
            <a:pPr>
              <a:spcBef>
                <a:spcPct val="50000"/>
              </a:spcBef>
              <a:buFont typeface="Arial" panose="020B0604020202020204" pitchFamily="34" charset="0"/>
              <a:buChar char="•"/>
              <a:defRPr/>
            </a:pPr>
            <a:r>
              <a:rPr lang="en-GB" altLang="en-US" sz="2000" dirty="0"/>
              <a:t>Cooking in larger quantities can help money to go further – make extra and freeze portions for another time</a:t>
            </a:r>
            <a:r>
              <a:rPr lang="en-GB" altLang="en-US" sz="2000" dirty="0" smtClean="0"/>
              <a:t>.</a:t>
            </a:r>
          </a:p>
          <a:p>
            <a:pPr>
              <a:spcBef>
                <a:spcPct val="50000"/>
              </a:spcBef>
              <a:buFont typeface="Arial" panose="020B0604020202020204" pitchFamily="34" charset="0"/>
              <a:buChar char="•"/>
              <a:defRPr/>
            </a:pPr>
            <a:r>
              <a:rPr lang="en-GB" altLang="en-US" sz="2000" dirty="0"/>
              <a:t>Plan what you are going to cook before you go to the shops, so you can make a shopping list and only buy what you need</a:t>
            </a:r>
            <a:r>
              <a:rPr lang="en-GB" altLang="en-US" sz="2000" dirty="0" smtClean="0"/>
              <a:t>.</a:t>
            </a:r>
            <a:endParaRPr lang="en-GB" altLang="en-US" sz="2000" dirty="0"/>
          </a:p>
          <a:p>
            <a:pPr>
              <a:spcBef>
                <a:spcPct val="50000"/>
              </a:spcBef>
              <a:buFont typeface="Arial" panose="020B0604020202020204" pitchFamily="34" charset="0"/>
              <a:buChar char="•"/>
              <a:defRPr/>
            </a:pPr>
            <a:r>
              <a:rPr lang="en-GB" altLang="en-US" sz="2000" dirty="0" smtClean="0"/>
              <a:t>Why </a:t>
            </a:r>
            <a:r>
              <a:rPr lang="en-GB" altLang="en-US" sz="2000" dirty="0"/>
              <a:t>not cook </a:t>
            </a:r>
            <a:r>
              <a:rPr lang="en-GB" altLang="en-US" sz="2000" dirty="0" smtClean="0"/>
              <a:t>a meal with your </a:t>
            </a:r>
            <a:r>
              <a:rPr lang="en-GB" altLang="en-US" sz="2000" dirty="0"/>
              <a:t>friends and share the ingredients?</a:t>
            </a:r>
            <a:endParaRPr lang="en-US" altLang="en-US" sz="20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815532" y="1923798"/>
            <a:ext cx="4063042" cy="4396078"/>
          </a:xfrm>
          <a:prstGeom prst="rect">
            <a:avLst/>
          </a:prstGeom>
        </p:spPr>
      </p:pic>
    </p:spTree>
    <p:extLst>
      <p:ext uri="{BB962C8B-B14F-4D97-AF65-F5344CB8AC3E}">
        <p14:creationId xmlns:p14="http://schemas.microsoft.com/office/powerpoint/2010/main" val="3445569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sz="3600" dirty="0"/>
              <a:t>Buy basics and be smart </a:t>
            </a:r>
            <a:r>
              <a:rPr lang="en-GB" altLang="en-US" dirty="0"/>
              <a:t/>
            </a:r>
            <a:br>
              <a:rPr lang="en-GB" altLang="en-US" dirty="0"/>
            </a:br>
            <a:endParaRPr lang="en-US" dirty="0"/>
          </a:p>
        </p:txBody>
      </p:sp>
      <p:sp>
        <p:nvSpPr>
          <p:cNvPr id="3" name="Subtitle 2"/>
          <p:cNvSpPr>
            <a:spLocks noGrp="1"/>
          </p:cNvSpPr>
          <p:nvPr>
            <p:ph type="subTitle" idx="1"/>
          </p:nvPr>
        </p:nvSpPr>
        <p:spPr>
          <a:xfrm>
            <a:off x="1169276" y="2571092"/>
            <a:ext cx="7362249" cy="3600000"/>
          </a:xfrm>
        </p:spPr>
        <p:txBody>
          <a:bodyPr/>
          <a:lstStyle/>
          <a:p>
            <a:pPr>
              <a:spcBef>
                <a:spcPct val="5000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Look out for foods that have a long shelf-life, like pasta, rice and noodles:</a:t>
            </a:r>
            <a:endParaRPr lang="en-GB" altLang="en-US" sz="1050" dirty="0">
              <a:latin typeface="Arial" panose="020B0604020202020204" pitchFamily="34" charset="0"/>
              <a:cs typeface="Arial" panose="020B0604020202020204" pitchFamily="34" charset="0"/>
            </a:endParaRPr>
          </a:p>
          <a:p>
            <a:pPr marL="285750" lvl="4" indent="-285750" algn="l">
              <a:spcBef>
                <a:spcPct val="50000"/>
              </a:spcBef>
              <a:buFont typeface="Century Gothic" panose="020B0502020202020204" pitchFamily="34" charset="0"/>
              <a:buChar char="–"/>
              <a:defRPr/>
            </a:pPr>
            <a:r>
              <a:rPr lang="en-GB" altLang="en-US" dirty="0">
                <a:latin typeface="Arial" panose="020B0604020202020204" pitchFamily="34" charset="0"/>
                <a:cs typeface="Arial" panose="020B0604020202020204" pitchFamily="34" charset="0"/>
              </a:rPr>
              <a:t>these can form the basis of lots of meals and are cheap to buy;</a:t>
            </a:r>
          </a:p>
          <a:p>
            <a:pPr marL="285750" lvl="4" indent="-285750" algn="l">
              <a:spcBef>
                <a:spcPct val="50000"/>
              </a:spcBef>
              <a:buFont typeface="Century Gothic" panose="020B0502020202020204" pitchFamily="34" charset="0"/>
              <a:buChar char="–"/>
              <a:defRPr/>
            </a:pPr>
            <a:r>
              <a:rPr lang="en-GB" altLang="en-US" dirty="0">
                <a:latin typeface="Arial" panose="020B0604020202020204" pitchFamily="34" charset="0"/>
                <a:cs typeface="Arial" panose="020B0604020202020204" pitchFamily="34" charset="0"/>
              </a:rPr>
              <a:t>they can be used to bulk up your meals and make them go further;</a:t>
            </a:r>
          </a:p>
          <a:p>
            <a:pPr marL="285750" lvl="3" indent="-285750" algn="l">
              <a:spcBef>
                <a:spcPct val="50000"/>
              </a:spcBef>
              <a:buFont typeface="Century Gothic" panose="020B0502020202020204" pitchFamily="34" charset="0"/>
              <a:buChar char="–"/>
              <a:defRPr/>
            </a:pPr>
            <a:r>
              <a:rPr lang="en-GB" altLang="en-US" dirty="0">
                <a:latin typeface="Arial" panose="020B0604020202020204" pitchFamily="34" charset="0"/>
                <a:cs typeface="Arial" panose="020B0604020202020204" pitchFamily="34" charset="0"/>
              </a:rPr>
              <a:t>these help you to have a balanced diet, plus are good value.</a:t>
            </a:r>
          </a:p>
          <a:p>
            <a:pPr marL="285750" lvl="1" indent="-285750" algn="l">
              <a:spcBef>
                <a:spcPct val="50000"/>
              </a:spcBef>
              <a:buSzPct val="100000"/>
              <a:buFont typeface="Arial" pitchFamily="34" charset="0"/>
              <a:buChar char="•"/>
              <a:defRPr/>
            </a:pPr>
            <a:r>
              <a:rPr lang="en-GB" altLang="en-US" dirty="0">
                <a:latin typeface="Arial" panose="020B0604020202020204" pitchFamily="34" charset="0"/>
                <a:cs typeface="Arial" panose="020B0604020202020204" pitchFamily="34" charset="0"/>
              </a:rPr>
              <a:t>Economy (or own brand) ranges are often great value and the nutritional content is usually very similar to the standard or branded ranges.</a:t>
            </a:r>
            <a:endParaRPr lang="en-GB" altLang="en-US" sz="1000" dirty="0">
              <a:latin typeface="Arial" panose="020B0604020202020204" pitchFamily="34" charset="0"/>
              <a:cs typeface="Arial" panose="020B0604020202020204" pitchFamily="34" charset="0"/>
            </a:endParaRPr>
          </a:p>
          <a:p>
            <a:pPr marL="285750" lvl="1" indent="-285750" algn="l">
              <a:spcBef>
                <a:spcPct val="50000"/>
              </a:spcBef>
              <a:buSzPct val="100000"/>
              <a:buFont typeface="Arial" pitchFamily="34" charset="0"/>
              <a:buChar char="•"/>
              <a:defRPr/>
            </a:pPr>
            <a:r>
              <a:rPr lang="en-GB" altLang="en-US" dirty="0">
                <a:latin typeface="Arial" panose="020B0604020202020204" pitchFamily="34" charset="0"/>
                <a:cs typeface="Arial" panose="020B0604020202020204" pitchFamily="34" charset="0"/>
              </a:rPr>
              <a:t>Grate cheese to make it go further.</a:t>
            </a:r>
            <a:endParaRPr lang="en-GB" altLang="en-US" sz="1000" dirty="0">
              <a:latin typeface="Arial" panose="020B0604020202020204" pitchFamily="34" charset="0"/>
              <a:cs typeface="Arial" panose="020B0604020202020204" pitchFamily="34" charset="0"/>
            </a:endParaRPr>
          </a:p>
          <a:p>
            <a:pPr marL="285750" lvl="1" indent="-285750" algn="l">
              <a:spcBef>
                <a:spcPct val="50000"/>
              </a:spcBef>
              <a:buSzPct val="100000"/>
              <a:buFont typeface="Arial" pitchFamily="34" charset="0"/>
              <a:buChar char="•"/>
              <a:defRPr/>
            </a:pPr>
            <a:r>
              <a:rPr lang="en-GB" altLang="en-US" dirty="0">
                <a:latin typeface="Arial" panose="020B0604020202020204" pitchFamily="34" charset="0"/>
                <a:cs typeface="Arial" panose="020B0604020202020204" pitchFamily="34" charset="0"/>
              </a:rPr>
              <a:t>Save leftovers for another meal, either keep it in the fridge for up to 2 days or put a portion in the freezer. </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31524" y="2872596"/>
            <a:ext cx="3524251" cy="2819401"/>
          </a:xfrm>
          <a:prstGeom prst="rect">
            <a:avLst/>
          </a:prstGeom>
        </p:spPr>
      </p:pic>
    </p:spTree>
    <p:extLst>
      <p:ext uri="{BB962C8B-B14F-4D97-AF65-F5344CB8AC3E}">
        <p14:creationId xmlns:p14="http://schemas.microsoft.com/office/powerpoint/2010/main" val="8388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sz="3600" dirty="0"/>
              <a:t>Buy basics and be smart </a:t>
            </a:r>
            <a:br>
              <a:rPr lang="en-GB" altLang="en-US" sz="3600" dirty="0"/>
            </a:br>
            <a:endParaRPr lang="en-US" dirty="0"/>
          </a:p>
        </p:txBody>
      </p:sp>
      <p:sp>
        <p:nvSpPr>
          <p:cNvPr id="3" name="Subtitle 2"/>
          <p:cNvSpPr>
            <a:spLocks noGrp="1"/>
          </p:cNvSpPr>
          <p:nvPr>
            <p:ph type="subTitle" idx="1"/>
          </p:nvPr>
        </p:nvSpPr>
        <p:spPr>
          <a:xfrm>
            <a:off x="1169277" y="2571092"/>
            <a:ext cx="6689388" cy="3600000"/>
          </a:xfrm>
        </p:spPr>
        <p:txBody>
          <a:bodyPr/>
          <a:lstStyle/>
          <a:p>
            <a:r>
              <a:rPr lang="en-GB" sz="2000" dirty="0"/>
              <a:t>Keep bread in the freezer for another day. </a:t>
            </a:r>
          </a:p>
          <a:p>
            <a:r>
              <a:rPr lang="en-GB" sz="2000" dirty="0"/>
              <a:t>Go for frozen vegetables – so you can use what you want and freeze the rest.</a:t>
            </a:r>
          </a:p>
          <a:p>
            <a:r>
              <a:rPr lang="en-GB" sz="2000" dirty="0"/>
              <a:t>Long life 100% fruit juice is cheaper than freshly squeezed.</a:t>
            </a:r>
          </a:p>
          <a:p>
            <a:r>
              <a:rPr lang="en-GB" sz="2000" dirty="0"/>
              <a:t>Make recipes go further by adding beans, pulses or seasonal vegetables to your cooking, e.g. Shepherd's pie, spaghetti Bolognese, stir-fry, pie fillings.</a:t>
            </a:r>
          </a:p>
          <a:p>
            <a:r>
              <a:rPr lang="en-GB" sz="2000" dirty="0"/>
              <a:t>Seasonal fruits and vegetables are often cheaper and by shopping seasonally you can also make sure you eat a variety of fruit and vegetables over the course of a year.</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011009" y="2941608"/>
            <a:ext cx="4084778" cy="2845493"/>
          </a:xfrm>
          <a:prstGeom prst="rect">
            <a:avLst/>
          </a:prstGeom>
        </p:spPr>
      </p:pic>
    </p:spTree>
    <p:extLst>
      <p:ext uri="{BB962C8B-B14F-4D97-AF65-F5344CB8AC3E}">
        <p14:creationId xmlns:p14="http://schemas.microsoft.com/office/powerpoint/2010/main" val="506182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Buy cheaper cuts of meat </a:t>
            </a:r>
            <a:br>
              <a:rPr lang="en-GB" dirty="0"/>
            </a:br>
            <a:endParaRPr lang="en-US" dirty="0"/>
          </a:p>
        </p:txBody>
      </p:sp>
      <p:sp>
        <p:nvSpPr>
          <p:cNvPr id="3" name="Subtitle 2"/>
          <p:cNvSpPr>
            <a:spLocks noGrp="1"/>
          </p:cNvSpPr>
          <p:nvPr>
            <p:ph type="subTitle" idx="1"/>
          </p:nvPr>
        </p:nvSpPr>
        <p:spPr>
          <a:xfrm>
            <a:off x="1169276" y="2571092"/>
            <a:ext cx="6982686" cy="3600000"/>
          </a:xfrm>
        </p:spPr>
        <p:txBody>
          <a:bodyPr/>
          <a:lstStyle/>
          <a:p>
            <a:pPr marL="285750" lvl="1" indent="-285750" algn="l">
              <a:spcBef>
                <a:spcPct val="50000"/>
              </a:spcBef>
              <a:buFont typeface="Arial" pitchFamily="34" charset="0"/>
              <a:buChar char="•"/>
              <a:defRPr/>
            </a:pPr>
            <a:r>
              <a:rPr lang="en-GB" altLang="en-US" dirty="0">
                <a:latin typeface="Arial" panose="020B0604020202020204" pitchFamily="34" charset="0"/>
                <a:cs typeface="Arial" panose="020B0604020202020204" pitchFamily="34" charset="0"/>
              </a:rPr>
              <a:t>Chicken drumsticks and thighs are cheaper than breast. </a:t>
            </a:r>
            <a:endParaRPr lang="en-GB" altLang="en-US" sz="1000" dirty="0">
              <a:latin typeface="Arial" panose="020B0604020202020204" pitchFamily="34" charset="0"/>
              <a:cs typeface="Arial" panose="020B0604020202020204" pitchFamily="34" charset="0"/>
            </a:endParaRPr>
          </a:p>
          <a:p>
            <a:pPr marL="285750" lvl="1" indent="-285750" algn="l">
              <a:spcBef>
                <a:spcPct val="50000"/>
              </a:spcBef>
              <a:buFont typeface="Arial" pitchFamily="34" charset="0"/>
              <a:buChar char="•"/>
              <a:defRPr/>
            </a:pPr>
            <a:r>
              <a:rPr lang="en-GB" altLang="en-US" dirty="0">
                <a:latin typeface="Arial" panose="020B0604020202020204" pitchFamily="34" charset="0"/>
                <a:cs typeface="Arial" panose="020B0604020202020204" pitchFamily="34" charset="0"/>
              </a:rPr>
              <a:t>A whole chicken can also be great value, especially if you use it for more than one meal – why not roast a whole chicken and portion it up into bags for the freezer?</a:t>
            </a:r>
            <a:endParaRPr lang="en-GB" altLang="en-US" sz="1000" dirty="0">
              <a:latin typeface="Arial" panose="020B0604020202020204" pitchFamily="34" charset="0"/>
              <a:cs typeface="Arial" panose="020B0604020202020204" pitchFamily="34" charset="0"/>
            </a:endParaRPr>
          </a:p>
          <a:p>
            <a:pPr marL="285750" lvl="1" indent="-285750" algn="l">
              <a:spcBef>
                <a:spcPct val="50000"/>
              </a:spcBef>
              <a:buFont typeface="Arial" pitchFamily="34" charset="0"/>
              <a:buChar char="•"/>
              <a:defRPr/>
            </a:pPr>
            <a:r>
              <a:rPr lang="en-GB" altLang="en-US" dirty="0">
                <a:latin typeface="Arial" panose="020B0604020202020204" pitchFamily="34" charset="0"/>
                <a:cs typeface="Arial" panose="020B0604020202020204" pitchFamily="34" charset="0"/>
              </a:rPr>
              <a:t>Mince is also versatile and cheaper than other cuts of meat.</a:t>
            </a:r>
          </a:p>
          <a:p>
            <a:pPr marL="1200150" lvl="2" indent="-285750" algn="l">
              <a:spcBef>
                <a:spcPct val="50000"/>
              </a:spcBef>
              <a:buFont typeface="Arial" panose="020B0604020202020204" pitchFamily="34" charset="0"/>
              <a:buChar char="‒"/>
              <a:defRPr/>
            </a:pPr>
            <a:r>
              <a:rPr lang="en-GB" altLang="en-US" sz="1600" dirty="0" smtClean="0">
                <a:latin typeface="Arial" panose="020B0604020202020204" pitchFamily="34" charset="0"/>
                <a:cs typeface="Arial" panose="020B0604020202020204" pitchFamily="34" charset="0"/>
              </a:rPr>
              <a:t>Just </a:t>
            </a:r>
            <a:r>
              <a:rPr lang="en-GB" altLang="en-US" sz="1600" dirty="0">
                <a:latin typeface="Arial" panose="020B0604020202020204" pitchFamily="34" charset="0"/>
                <a:cs typeface="Arial" panose="020B0604020202020204" pitchFamily="34" charset="0"/>
              </a:rPr>
              <a:t>remember to go for lower fat ranges </a:t>
            </a:r>
            <a:r>
              <a:rPr lang="en-GB" altLang="en-US" sz="1600" dirty="0" smtClean="0">
                <a:latin typeface="Arial" panose="020B0604020202020204" pitchFamily="34" charset="0"/>
                <a:cs typeface="Arial" panose="020B0604020202020204" pitchFamily="34" charset="0"/>
              </a:rPr>
              <a:t>and/or </a:t>
            </a:r>
            <a:r>
              <a:rPr lang="en-GB" altLang="en-US" sz="1600" dirty="0">
                <a:latin typeface="Arial" panose="020B0604020202020204" pitchFamily="34" charset="0"/>
                <a:cs typeface="Arial" panose="020B0604020202020204" pitchFamily="34" charset="0"/>
              </a:rPr>
              <a:t>drain the fat off.</a:t>
            </a:r>
            <a:endParaRPr lang="en-GB" altLang="en-US" sz="1000" dirty="0">
              <a:latin typeface="Arial" panose="020B0604020202020204" pitchFamily="34" charset="0"/>
              <a:cs typeface="Arial" panose="020B0604020202020204" pitchFamily="34" charset="0"/>
            </a:endParaRPr>
          </a:p>
          <a:p>
            <a:pPr>
              <a:buFont typeface="Arial" panose="020B0604020202020204" pitchFamily="34" charset="0"/>
              <a:buChar char="•"/>
              <a:defRPr/>
            </a:pPr>
            <a:r>
              <a:rPr lang="en-GB" sz="2000" dirty="0">
                <a:latin typeface="Arial" panose="020B0604020202020204" pitchFamily="34" charset="0"/>
                <a:cs typeface="Arial" panose="020B0604020202020204" pitchFamily="34" charset="0"/>
              </a:rPr>
              <a:t>You can also ask your butcher for cheaper cuts of meat such as shins of beef, lamb neck or pork chump.</a:t>
            </a:r>
          </a:p>
          <a:p>
            <a:pPr>
              <a:buFont typeface="Arial" panose="020B0604020202020204" pitchFamily="34" charset="0"/>
              <a:buChar char="•"/>
              <a:defRPr/>
            </a:pPr>
            <a:r>
              <a:rPr lang="en-GB" sz="2000" dirty="0">
                <a:latin typeface="Arial" panose="020B0604020202020204" pitchFamily="34" charset="0"/>
                <a:cs typeface="Arial" panose="020B0604020202020204" pitchFamily="34" charset="0"/>
              </a:rPr>
              <a:t>Keep an eye out for cuts of meat on special offer and buy extra to freeze for another time.</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70359" y="3874062"/>
            <a:ext cx="3579963" cy="2645592"/>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171951" y="1801019"/>
            <a:ext cx="3976778" cy="2073043"/>
          </a:xfrm>
          <a:prstGeom prst="rect">
            <a:avLst/>
          </a:prstGeom>
        </p:spPr>
      </p:pic>
    </p:spTree>
    <p:extLst>
      <p:ext uri="{BB962C8B-B14F-4D97-AF65-F5344CB8AC3E}">
        <p14:creationId xmlns:p14="http://schemas.microsoft.com/office/powerpoint/2010/main" val="2422979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Fish</a:t>
            </a:r>
          </a:p>
        </p:txBody>
      </p:sp>
      <p:sp>
        <p:nvSpPr>
          <p:cNvPr id="3" name="Subtitle 2"/>
          <p:cNvSpPr>
            <a:spLocks noGrp="1"/>
          </p:cNvSpPr>
          <p:nvPr>
            <p:ph type="subTitle" idx="1"/>
          </p:nvPr>
        </p:nvSpPr>
        <p:spPr>
          <a:xfrm>
            <a:off x="1169276" y="2571092"/>
            <a:ext cx="7025818" cy="3600000"/>
          </a:xfrm>
        </p:spPr>
        <p:txBody>
          <a:bodyPr/>
          <a:lstStyle/>
          <a:p>
            <a:pPr>
              <a:buFont typeface="Arial" panose="020B0604020202020204" pitchFamily="34" charset="0"/>
              <a:buChar char="•"/>
              <a:defRPr/>
            </a:pPr>
            <a:r>
              <a:rPr lang="en-GB" sz="2000" dirty="0">
                <a:latin typeface="Arial" panose="020B0604020202020204" pitchFamily="34" charset="0"/>
                <a:cs typeface="Arial" panose="020B0604020202020204" pitchFamily="34" charset="0"/>
              </a:rPr>
              <a:t>Canned fish (such as sardines and salmon) can be cheaper than buying fresh </a:t>
            </a:r>
            <a:r>
              <a:rPr lang="en-GB" sz="2000" dirty="0" smtClean="0">
                <a:latin typeface="Arial" panose="020B0604020202020204" pitchFamily="34" charset="0"/>
                <a:cs typeface="Arial" panose="020B0604020202020204" pitchFamily="34" charset="0"/>
              </a:rPr>
              <a:t>fish:</a:t>
            </a:r>
          </a:p>
          <a:p>
            <a:pPr>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They </a:t>
            </a:r>
            <a:r>
              <a:rPr lang="en-GB" sz="2000" dirty="0">
                <a:latin typeface="Arial" panose="020B0604020202020204" pitchFamily="34" charset="0"/>
                <a:cs typeface="Arial" panose="020B0604020202020204" pitchFamily="34" charset="0"/>
              </a:rPr>
              <a:t>are easy to prepare and have a </a:t>
            </a:r>
            <a:r>
              <a:rPr lang="en-GB" sz="2000" dirty="0" smtClean="0">
                <a:latin typeface="Arial" panose="020B0604020202020204" pitchFamily="34" charset="0"/>
                <a:cs typeface="Arial" panose="020B0604020202020204" pitchFamily="34" charset="0"/>
              </a:rPr>
              <a:t>long </a:t>
            </a:r>
            <a:r>
              <a:rPr lang="en-GB" sz="2000" dirty="0">
                <a:latin typeface="Arial" panose="020B0604020202020204" pitchFamily="34" charset="0"/>
                <a:cs typeface="Arial" panose="020B0604020202020204" pitchFamily="34" charset="0"/>
              </a:rPr>
              <a:t>shelf </a:t>
            </a:r>
            <a:r>
              <a:rPr lang="en-GB" sz="2000" dirty="0" smtClean="0">
                <a:latin typeface="Arial" panose="020B0604020202020204" pitchFamily="34" charset="0"/>
                <a:cs typeface="Arial" panose="020B0604020202020204" pitchFamily="34" charset="0"/>
              </a:rPr>
              <a:t>life;</a:t>
            </a:r>
          </a:p>
          <a:p>
            <a:pPr>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Choose </a:t>
            </a:r>
            <a:r>
              <a:rPr lang="en-GB" sz="2000" dirty="0">
                <a:latin typeface="Arial" panose="020B0604020202020204" pitchFamily="34" charset="0"/>
                <a:cs typeface="Arial" panose="020B0604020202020204" pitchFamily="34" charset="0"/>
              </a:rPr>
              <a:t>those in spring water to </a:t>
            </a:r>
            <a:r>
              <a:rPr lang="en-GB" sz="2000" dirty="0" smtClean="0">
                <a:latin typeface="Arial" panose="020B0604020202020204" pitchFamily="34" charset="0"/>
                <a:cs typeface="Arial" panose="020B0604020202020204" pitchFamily="34" charset="0"/>
              </a:rPr>
              <a:t>reduce </a:t>
            </a:r>
            <a:r>
              <a:rPr lang="en-GB" sz="2000" dirty="0">
                <a:latin typeface="Arial" panose="020B0604020202020204" pitchFamily="34" charset="0"/>
                <a:cs typeface="Arial" panose="020B0604020202020204" pitchFamily="34" charset="0"/>
              </a:rPr>
              <a:t>the salt content</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pPr>
              <a:buFont typeface="Arial" panose="020B0604020202020204" pitchFamily="34" charset="0"/>
              <a:buChar char="•"/>
              <a:defRPr/>
            </a:pPr>
            <a:r>
              <a:rPr lang="en-GB" sz="2000" dirty="0">
                <a:latin typeface="Arial" panose="020B0604020202020204" pitchFamily="34" charset="0"/>
                <a:cs typeface="Arial" panose="020B0604020202020204" pitchFamily="34" charset="0"/>
              </a:rPr>
              <a:t>Frozen fish can also be great value </a:t>
            </a:r>
          </a:p>
          <a:p>
            <a:pPr>
              <a:buFont typeface="Arial" panose="020B0604020202020204" pitchFamily="34" charset="0"/>
              <a:buChar char="•"/>
              <a:defRPr/>
            </a:pPr>
            <a:r>
              <a:rPr lang="en-GB" sz="2000" dirty="0">
                <a:latin typeface="Arial" panose="020B0604020202020204" pitchFamily="34" charset="0"/>
                <a:cs typeface="Arial" panose="020B0604020202020204" pitchFamily="34" charset="0"/>
              </a:rPr>
              <a:t>If there are special offers on fresh fish you could take advantage of this and freeze it for when you need it. </a:t>
            </a:r>
          </a:p>
          <a:p>
            <a:pPr>
              <a:buFont typeface="Arial" panose="020B0604020202020204" pitchFamily="34" charset="0"/>
              <a:buChar char="•"/>
              <a:defRPr/>
            </a:pPr>
            <a:r>
              <a:rPr lang="en-GB" sz="2000" dirty="0">
                <a:latin typeface="Arial" panose="020B0604020202020204" pitchFamily="34" charset="0"/>
                <a:cs typeface="Arial" panose="020B0604020202020204" pitchFamily="34" charset="0"/>
              </a:rPr>
              <a:t>Eggs, beans and lentils are all relatively low cost and can be cheaper when bought in bulk. These are all alternative protein sources to meat and fish. Beans and lentils can also be great for bulking-up meals.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505645" y="2571092"/>
            <a:ext cx="3511702" cy="3356900"/>
          </a:xfrm>
          <a:prstGeom prst="rect">
            <a:avLst/>
          </a:prstGeom>
        </p:spPr>
      </p:pic>
    </p:spTree>
    <p:extLst>
      <p:ext uri="{BB962C8B-B14F-4D97-AF65-F5344CB8AC3E}">
        <p14:creationId xmlns:p14="http://schemas.microsoft.com/office/powerpoint/2010/main" val="2458906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Fruit and </a:t>
            </a:r>
            <a:r>
              <a:rPr lang="en-US" dirty="0" smtClean="0"/>
              <a:t>vegetables </a:t>
            </a:r>
            <a:r>
              <a:rPr lang="en-US" dirty="0"/>
              <a:t/>
            </a:r>
            <a:br>
              <a:rPr lang="en-US" dirty="0"/>
            </a:br>
            <a:endParaRPr lang="en-US" dirty="0"/>
          </a:p>
        </p:txBody>
      </p:sp>
      <p:sp>
        <p:nvSpPr>
          <p:cNvPr id="3" name="Subtitle 2"/>
          <p:cNvSpPr>
            <a:spLocks noGrp="1"/>
          </p:cNvSpPr>
          <p:nvPr>
            <p:ph type="subTitle" idx="1"/>
          </p:nvPr>
        </p:nvSpPr>
        <p:spPr>
          <a:xfrm>
            <a:off x="1169276" y="2571092"/>
            <a:ext cx="6689388" cy="3600000"/>
          </a:xfrm>
        </p:spPr>
        <p:txBody>
          <a:bodyPr/>
          <a:lstStyle/>
          <a:p>
            <a:r>
              <a:rPr lang="en-GB" sz="2000" dirty="0"/>
              <a:t>Frozen vegetables are often cheaper, can be more nutritious than fresh varieties, </a:t>
            </a:r>
            <a:r>
              <a:rPr lang="en-GB" sz="2000" dirty="0" smtClean="0"/>
              <a:t>as </a:t>
            </a:r>
            <a:r>
              <a:rPr lang="en-GB" sz="2000" dirty="0"/>
              <a:t>freezing preserves the </a:t>
            </a:r>
            <a:r>
              <a:rPr lang="en-GB" sz="2000" dirty="0" smtClean="0"/>
              <a:t>nutrients, </a:t>
            </a:r>
            <a:r>
              <a:rPr lang="en-GB" sz="2000" dirty="0"/>
              <a:t>and </a:t>
            </a:r>
            <a:r>
              <a:rPr lang="en-GB" sz="2000" dirty="0" smtClean="0"/>
              <a:t>this </a:t>
            </a:r>
            <a:r>
              <a:rPr lang="en-GB" sz="2000" dirty="0"/>
              <a:t>may also help you cut down on food waste.</a:t>
            </a:r>
          </a:p>
          <a:p>
            <a:r>
              <a:rPr lang="en-GB" sz="2000" dirty="0"/>
              <a:t>It may be cheaper to buy fresh fruit and vegetables from a local market or greengrocer rather than supermarkets.</a:t>
            </a:r>
          </a:p>
          <a:p>
            <a:r>
              <a:rPr lang="en-GB" sz="2000" dirty="0"/>
              <a:t>Loose fruits and vegetables may be cheaper than pre-packaged ones.</a:t>
            </a:r>
          </a:p>
          <a:p>
            <a:r>
              <a:rPr lang="en-GB" sz="2000" dirty="0"/>
              <a:t>Fresh fruit and vegetables are often cheaper when they are in season. </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58663" y="2648729"/>
            <a:ext cx="4163849" cy="2777287"/>
          </a:xfrm>
          <a:prstGeom prst="rect">
            <a:avLst/>
          </a:prstGeom>
        </p:spPr>
      </p:pic>
    </p:spTree>
    <p:extLst>
      <p:ext uri="{BB962C8B-B14F-4D97-AF65-F5344CB8AC3E}">
        <p14:creationId xmlns:p14="http://schemas.microsoft.com/office/powerpoint/2010/main" val="3222648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1628</Words>
  <Application>Microsoft Office PowerPoint</Application>
  <PresentationFormat>Widescreen</PresentationFormat>
  <Paragraphs>111</Paragraphs>
  <Slides>18</Slides>
  <Notes>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18</vt:i4>
      </vt:variant>
    </vt:vector>
  </HeadingPairs>
  <TitlesOfParts>
    <vt:vector size="25" baseType="lpstr">
      <vt:lpstr>Arial</vt:lpstr>
      <vt:lpstr>Calibri</vt:lpstr>
      <vt:lpstr>Century Gothic</vt:lpstr>
      <vt:lpstr>Office Theme</vt:lpstr>
      <vt:lpstr>Custom Design</vt:lpstr>
      <vt:lpstr>1_Custom Design</vt:lpstr>
      <vt:lpstr>3_Custom Design</vt:lpstr>
      <vt:lpstr>Budgeting  </vt:lpstr>
      <vt:lpstr>Save your money by saving your food  </vt:lpstr>
      <vt:lpstr>Plan Ahead  </vt:lpstr>
      <vt:lpstr>Plan Ahead  </vt:lpstr>
      <vt:lpstr>Buy basics and be smart  </vt:lpstr>
      <vt:lpstr>Buy basics and be smart  </vt:lpstr>
      <vt:lpstr>Buy cheaper cuts of meat  </vt:lpstr>
      <vt:lpstr>Fish</vt:lpstr>
      <vt:lpstr>Fruit and vegetables  </vt:lpstr>
      <vt:lpstr>5p off, 50% free!!! </vt:lpstr>
      <vt:lpstr>Understanding Food labels </vt:lpstr>
      <vt:lpstr>‘Use-by’  </vt:lpstr>
      <vt:lpstr>‘Best-before’  </vt:lpstr>
      <vt:lpstr>‘Best-before’ - Eggs are an exception! </vt:lpstr>
      <vt:lpstr>Reduce your waste </vt:lpstr>
      <vt:lpstr>Reduce your waste </vt:lpstr>
      <vt:lpstr>Frequently Wasted Foods </vt:lpstr>
      <vt:lpstr>Budgeting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 White</cp:lastModifiedBy>
  <cp:revision>28</cp:revision>
  <dcterms:created xsi:type="dcterms:W3CDTF">2018-10-10T09:22:08Z</dcterms:created>
  <dcterms:modified xsi:type="dcterms:W3CDTF">2019-12-06T11:35:21Z</dcterms:modified>
</cp:coreProperties>
</file>