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B44"/>
    <a:srgbClr val="C7D9BD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87" d="100"/>
          <a:sy n="87" d="100"/>
        </p:scale>
        <p:origin x="114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to </a:t>
            </a:r>
            <a:r>
              <a:rPr lang="en-US" dirty="0" smtClean="0"/>
              <a:t>Grips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428557" cy="3600000"/>
          </a:xfrm>
        </p:spPr>
        <p:txBody>
          <a:bodyPr/>
          <a:lstStyle/>
          <a:p>
            <a:r>
              <a:rPr lang="en-GB" sz="2000" dirty="0"/>
              <a:t>Freeze a pack of tortillas and use only what you need.</a:t>
            </a:r>
          </a:p>
          <a:p>
            <a:r>
              <a:rPr lang="en-GB" sz="2000" dirty="0"/>
              <a:t>Use left overs in your toasties, e.g. ham, tomatoes, onion, mushrooms and spinach.</a:t>
            </a:r>
          </a:p>
          <a:p>
            <a:r>
              <a:rPr lang="en-GB" sz="2000" dirty="0"/>
              <a:t>Soups can be cheap to make and can be a filling main meal. Add plenty of vegetables, beans, pulses, brown rice, wholewheat pasta or lentils to make it go further. </a:t>
            </a:r>
          </a:p>
          <a:p>
            <a:r>
              <a:rPr lang="en-GB" sz="2000" dirty="0"/>
              <a:t>Use canned fruit (in 100% juice), frozen or seasonal fruit in the jelly.</a:t>
            </a:r>
          </a:p>
          <a:p>
            <a:r>
              <a:rPr lang="en-GB" sz="2000" dirty="0"/>
              <a:t>If adding vegetables to the soup, use frozen vegetables (and only use what you need).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r="7487"/>
          <a:stretch/>
        </p:blipFill>
        <p:spPr>
          <a:xfrm>
            <a:off x="7872153" y="2512902"/>
            <a:ext cx="3961983" cy="32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safety and </a:t>
            </a:r>
            <a:r>
              <a:rPr lang="en-US" dirty="0" smtClean="0"/>
              <a:t>hygiene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505844" cy="3600000"/>
          </a:xfrm>
        </p:spPr>
        <p:txBody>
          <a:bodyPr/>
          <a:lstStyle/>
          <a:p>
            <a:r>
              <a:rPr lang="en-GB" sz="2000" dirty="0"/>
              <a:t>Wash and dry hands thoroughly before and during cooking. </a:t>
            </a:r>
          </a:p>
          <a:p>
            <a:r>
              <a:rPr lang="en-GB" sz="2000" dirty="0"/>
              <a:t>Chop on a clean, plastic chopping board</a:t>
            </a:r>
            <a:r>
              <a:rPr lang="en-GB" sz="2000" dirty="0" smtClean="0"/>
              <a:t>.</a:t>
            </a:r>
            <a:endParaRPr lang="en-GB" sz="2000" dirty="0"/>
          </a:p>
          <a:p>
            <a:r>
              <a:rPr lang="en-GB" sz="2000" dirty="0"/>
              <a:t>Be careful when turning over the tortilla in the frying pan</a:t>
            </a:r>
            <a:r>
              <a:rPr lang="en-GB" sz="2000" dirty="0" smtClean="0"/>
              <a:t>.</a:t>
            </a:r>
            <a:endParaRPr lang="en-GB" sz="2000" dirty="0"/>
          </a:p>
          <a:p>
            <a:r>
              <a:rPr lang="en-GB" sz="2000" dirty="0"/>
              <a:t>Ensure pan handles do not stick out over the edge of the hob</a:t>
            </a:r>
            <a:r>
              <a:rPr lang="en-GB" sz="2000" dirty="0" smtClean="0"/>
              <a:t>.</a:t>
            </a:r>
            <a:endParaRPr lang="en-GB" sz="2000" dirty="0"/>
          </a:p>
          <a:p>
            <a:r>
              <a:rPr lang="en-GB" sz="2000" dirty="0"/>
              <a:t>Wash fresh fruit and vegetables to remove any dirt and bacteria</a:t>
            </a:r>
            <a:r>
              <a:rPr lang="en-GB" sz="2000" dirty="0" smtClean="0"/>
              <a:t>.</a:t>
            </a:r>
            <a:endParaRPr lang="en-GB" sz="2000" dirty="0"/>
          </a:p>
          <a:p>
            <a:r>
              <a:rPr lang="en-GB" sz="2000" dirty="0"/>
              <a:t>Ensure the soup is cold before storing in the fridge or freezer.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35" y="2571092"/>
            <a:ext cx="4832678" cy="36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287240" cy="3600000"/>
          </a:xfrm>
        </p:spPr>
        <p:txBody>
          <a:bodyPr/>
          <a:lstStyle/>
          <a:p>
            <a:pPr>
              <a:buNone/>
              <a:defRPr/>
            </a:pPr>
            <a:r>
              <a:rPr lang="en-US" altLang="en-US" sz="2000" b="1" dirty="0"/>
              <a:t>Tortilla </a:t>
            </a:r>
            <a:r>
              <a:rPr lang="en-US" altLang="en-US" sz="2000" b="1" dirty="0" err="1"/>
              <a:t>toastie</a:t>
            </a:r>
            <a:endParaRPr lang="en-US" altLang="en-US" sz="11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Add </a:t>
            </a:r>
            <a:r>
              <a:rPr lang="en-US" altLang="en-US" sz="2000" dirty="0" err="1"/>
              <a:t>chilli</a:t>
            </a:r>
            <a:r>
              <a:rPr lang="en-US" altLang="en-US" sz="2000" dirty="0"/>
              <a:t> or garlic for extra </a:t>
            </a:r>
            <a:r>
              <a:rPr lang="en-US" altLang="en-US" sz="2000" dirty="0" err="1"/>
              <a:t>flavour</a:t>
            </a:r>
            <a:r>
              <a:rPr lang="en-US" altLang="en-US" sz="2000" dirty="0"/>
              <a:t>.</a:t>
            </a:r>
            <a:endParaRPr lang="en-GB" altLang="en-US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Go for different fillings – you could try tuna, pesto, mushrooms, tomatoes, red onion, green pepper, </a:t>
            </a:r>
            <a:r>
              <a:rPr lang="en-US" altLang="en-US" sz="2000" dirty="0" err="1"/>
              <a:t>courgette</a:t>
            </a:r>
            <a:r>
              <a:rPr lang="en-US" altLang="en-US" sz="2000" dirty="0"/>
              <a:t>, sweetcorn, avocado, kidney beans, chicken. or sliced beef.</a:t>
            </a:r>
            <a:endParaRPr lang="en-GB" altLang="en-US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Use different varieties of tortilla, e.g. </a:t>
            </a:r>
            <a:r>
              <a:rPr lang="en-US" altLang="en-US" sz="2000" dirty="0" err="1"/>
              <a:t>wholemeal</a:t>
            </a:r>
            <a:r>
              <a:rPr lang="en-US" altLang="en-US" sz="2000" dirty="0"/>
              <a:t>, tomato.</a:t>
            </a:r>
            <a:endParaRPr lang="en-GB" altLang="en-US" sz="2000" dirty="0"/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endParaRPr lang="en-GB" altLang="en-US" sz="2000" dirty="0"/>
          </a:p>
        </p:txBody>
      </p:sp>
      <p:pic>
        <p:nvPicPr>
          <p:cNvPr id="4" name="Picture 13" descr="tortilla ser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7387" y="2878034"/>
            <a:ext cx="4194747" cy="2899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07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73895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Soup</a:t>
            </a:r>
            <a:endParaRPr lang="en-GB" altLang="en-US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Replace the cannellini beans with other types of beans, such as kidney beans or butter beans.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Swap the pasta for brown rice, potatoes with skins, or lentils.</a:t>
            </a:r>
          </a:p>
        </p:txBody>
      </p:sp>
      <p:pic>
        <p:nvPicPr>
          <p:cNvPr id="4" name="Picture 14" descr="soup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139" y="2991134"/>
            <a:ext cx="3933167" cy="2678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598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Fruit jelly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different flavours of sugar free jelly and different fruits.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canned fruit (in 100% juice).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a layered dessert using different flavoured jelly.</a:t>
            </a:r>
          </a:p>
        </p:txBody>
      </p:sp>
      <p:pic>
        <p:nvPicPr>
          <p:cNvPr id="4" name="Picture 15" descr="fruitjellydis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789" y="2571092"/>
            <a:ext cx="3621926" cy="24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6447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Getting to </a:t>
            </a:r>
            <a:r>
              <a:rPr lang="en-GB" altLang="en-US" dirty="0" smtClean="0"/>
              <a:t>Grips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11189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Aim:</a:t>
            </a:r>
          </a:p>
          <a:p>
            <a:pPr marL="0" indent="0">
              <a:buNone/>
            </a:pPr>
            <a:r>
              <a:rPr lang="en-GB" sz="2000" dirty="0"/>
              <a:t>To become familiar with the kitchen and cooking equipment.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Objectives:</a:t>
            </a:r>
          </a:p>
          <a:p>
            <a:r>
              <a:rPr lang="en-GB" sz="2000" dirty="0"/>
              <a:t>work in pairs;</a:t>
            </a:r>
          </a:p>
          <a:p>
            <a:r>
              <a:rPr lang="en-GB" sz="2000" dirty="0"/>
              <a:t>prepare fruit and vegetables using a range of techniques;</a:t>
            </a:r>
          </a:p>
          <a:p>
            <a:r>
              <a:rPr lang="en-GB" sz="2000" dirty="0"/>
              <a:t>use a knife safely;</a:t>
            </a:r>
          </a:p>
          <a:p>
            <a:r>
              <a:rPr lang="en-GB" sz="2000" dirty="0"/>
              <a:t>make three recipes, using a range of fruit and vegetables.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91" y="3219485"/>
            <a:ext cx="3712100" cy="24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3600" dirty="0"/>
              <a:t>Setting the scene</a:t>
            </a:r>
            <a:br>
              <a:rPr lang="en-GB" altLang="en-US" sz="36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638848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This module is about getting to grips with the kitchen and cooking equipment.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 recipes will introduce you to some basic skills.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What you make, and learn along the way, will help you to cook in the future.</a:t>
            </a:r>
          </a:p>
        </p:txBody>
      </p:sp>
      <p:pic>
        <p:nvPicPr>
          <p:cNvPr id="4" name="Picture 3" descr="S:\Shared\BNF Photographs\iStock Photo Images\People\Cooking\iStock_000000118507Mediu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109" y="2719811"/>
            <a:ext cx="3943710" cy="29577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5081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/>
              <a:t>Food hygiene – getting ready to cook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Tie long hair up. 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jewellery and watches.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jumpers and roll-up long sleeves. 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Thoroughly wash and dry hands.</a:t>
            </a:r>
          </a:p>
        </p:txBody>
      </p:sp>
      <p:pic>
        <p:nvPicPr>
          <p:cNvPr id="4" name="Picture 2" descr="S:\Shared\BNF Photographs\iStock Photo Images\Foods and drinks\iStock_000004436685X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455" y="2825512"/>
            <a:ext cx="3986838" cy="26453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06912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000" smtClean="0"/>
              <a:t>Recipes </a:t>
            </a:r>
            <a:r>
              <a:rPr lang="en-US" altLang="en-US" sz="4000" smtClean="0"/>
              <a:t>- </a:t>
            </a:r>
            <a:r>
              <a:rPr lang="en-US" altLang="en-US" sz="4000" smtClean="0"/>
              <a:t>y</a:t>
            </a:r>
            <a:r>
              <a:rPr lang="en-US" altLang="en-US" sz="3600" smtClean="0"/>
              <a:t>ou </a:t>
            </a:r>
            <a:r>
              <a:rPr lang="en-US" altLang="en-US" sz="3600" dirty="0"/>
              <a:t>will make: </a:t>
            </a:r>
            <a:br>
              <a:rPr lang="en-US" altLang="en-US" sz="3600" dirty="0"/>
            </a:br>
            <a:endParaRPr lang="en-US" dirty="0"/>
          </a:p>
        </p:txBody>
      </p:sp>
      <p:sp>
        <p:nvSpPr>
          <p:cNvPr id="4" name="Text Placeholder 1"/>
          <p:cNvSpPr>
            <a:spLocks/>
          </p:cNvSpPr>
          <p:nvPr/>
        </p:nvSpPr>
        <p:spPr bwMode="auto">
          <a:xfrm>
            <a:off x="1916936" y="2963979"/>
            <a:ext cx="2631468" cy="755650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dirty="0"/>
              <a:t>Tortilla toasties </a:t>
            </a:r>
          </a:p>
        </p:txBody>
      </p:sp>
      <p:sp>
        <p:nvSpPr>
          <p:cNvPr id="5" name="Text Placeholder 1"/>
          <p:cNvSpPr>
            <a:spLocks/>
          </p:cNvSpPr>
          <p:nvPr/>
        </p:nvSpPr>
        <p:spPr bwMode="auto">
          <a:xfrm>
            <a:off x="4773828" y="2963979"/>
            <a:ext cx="2620962" cy="755650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dirty="0"/>
              <a:t>Tomato and bean soup </a:t>
            </a:r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7647203" y="2963979"/>
            <a:ext cx="2633662" cy="755650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dirty="0"/>
              <a:t>Fruit jelly </a:t>
            </a:r>
          </a:p>
        </p:txBody>
      </p:sp>
      <p:pic>
        <p:nvPicPr>
          <p:cNvPr id="7" name="Picture 13" descr="tortilla ser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47" y="3928448"/>
            <a:ext cx="2590800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4" descr="soup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272" y="3934317"/>
            <a:ext cx="2621231" cy="17848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5" descr="fruitjelly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83" y="3934317"/>
            <a:ext cx="2621231" cy="17848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327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skills and techniques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You will: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000" dirty="0"/>
              <a:t> use a knife safely;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000" dirty="0"/>
              <a:t> peel, chop and slice;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000" dirty="0"/>
              <a:t> spread;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altLang="en-US" sz="2000" dirty="0"/>
              <a:t> cook on a hob.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1702" y="2594429"/>
            <a:ext cx="4072838" cy="2831544"/>
          </a:xfrm>
          <a:prstGeom prst="rect">
            <a:avLst/>
          </a:prstGeom>
          <a:solidFill>
            <a:srgbClr val="C7D9BD"/>
          </a:solidFill>
          <a:ln w="57150">
            <a:solidFill>
              <a:srgbClr val="158B4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not download and insert a BNF cooking skill video here?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Shopping list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65518"/>
              </p:ext>
            </p:extLst>
          </p:nvPr>
        </p:nvGraphicFramePr>
        <p:xfrm>
          <a:off x="244909" y="2571092"/>
          <a:ext cx="5632190" cy="3907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7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8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75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Tortilla toasties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Tomato and bean soup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 jelly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29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tortillas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1x10ml spoon 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pasta sauce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25g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slice ham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spring onion</a:t>
                      </a:r>
                    </a:p>
                  </a:txBody>
                  <a:tcPr marL="91439" marR="91439" marT="45716" marB="4571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oil</a:t>
                      </a:r>
                      <a:endParaRPr lang="en-GB" sz="13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celery sticks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clove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large cans 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tomatoes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can cannellini beans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1x15ml spoon mixed herbs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pasta shells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basil (optional)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Parmesan (optional)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pepper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pack sugar free raspberry jelly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fruit (e.g. berries, bananas, grapes)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6" marB="45716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510187"/>
              </p:ext>
            </p:extLst>
          </p:nvPr>
        </p:nvGraphicFramePr>
        <p:xfrm>
          <a:off x="6065261" y="2571092"/>
          <a:ext cx="5748382" cy="3907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705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Tortilla toasties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1" marR="91421" marT="45728" marB="4572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Tomato and bean soup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1" marR="91421" marT="45728" marB="45728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Fruit jelly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1" marR="91421" marT="45728" marB="45728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0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tortillas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jar of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tomato pasta sauce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125g cheese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slice of ham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spring onion</a:t>
                      </a:r>
                    </a:p>
                  </a:txBody>
                  <a:tcPr marL="91421" marR="91421" marT="45728" marB="45728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onions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pack of celery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cloves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garlic</a:t>
                      </a:r>
                      <a:endParaRPr lang="en-GB" sz="13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large cans of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tomatoes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5x15ml spoon mixed herbs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cans cannellini beans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pasta shells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basil (optional)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Parmesan (optional)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pepper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1" marR="91421" marT="45728" marB="45728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packs of sugar free raspberry jelly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fruit (e.g. berries, bananas, grapes)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1" marR="91421" marT="45728" marB="45728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45069" y="2204380"/>
            <a:ext cx="448521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2 People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976939" y="2204380"/>
            <a:ext cx="448521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/>
              <a:t>For 10 People</a:t>
            </a:r>
          </a:p>
        </p:txBody>
      </p:sp>
    </p:spTree>
    <p:extLst>
      <p:ext uri="{BB962C8B-B14F-4D97-AF65-F5344CB8AC3E}">
        <p14:creationId xmlns:p14="http://schemas.microsoft.com/office/powerpoint/2010/main" val="16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of action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Review recipes to be made.</a:t>
            </a:r>
          </a:p>
          <a:p>
            <a:r>
              <a:rPr lang="en-GB" sz="2000" dirty="0"/>
              <a:t>Prepare the jelly – place in the fridge.</a:t>
            </a:r>
          </a:p>
          <a:p>
            <a:r>
              <a:rPr lang="en-GB" sz="2000" dirty="0"/>
              <a:t>Prepare the soup.</a:t>
            </a:r>
          </a:p>
          <a:p>
            <a:r>
              <a:rPr lang="en-GB" sz="2000" dirty="0"/>
              <a:t>Prepare the fillings for the tortilla </a:t>
            </a:r>
            <a:r>
              <a:rPr lang="en-GB" sz="2000" dirty="0" err="1"/>
              <a:t>toastie</a:t>
            </a:r>
            <a:r>
              <a:rPr lang="en-GB" sz="2000" dirty="0"/>
              <a:t>, cook and serve.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9276" y="4611687"/>
            <a:ext cx="2592387" cy="1569660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that you collect your equipment before you start to cook.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69502" y="4611687"/>
            <a:ext cx="2592388" cy="1569660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Weigh and measure your ingredients accurately.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60407" y="4611687"/>
            <a:ext cx="2592388" cy="1569660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work surfaces clean and tidy – wash up as you go.</a:t>
            </a:r>
          </a:p>
        </p:txBody>
      </p:sp>
      <p:pic>
        <p:nvPicPr>
          <p:cNvPr id="7" name="Picture 13" descr="tortilla ser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904" y="1840774"/>
            <a:ext cx="1688537" cy="116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4" descr="soup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904" y="3282080"/>
            <a:ext cx="1708370" cy="116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5" descr="fruitjelly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345" y="2560837"/>
            <a:ext cx="1708370" cy="116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12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Healthy eating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62055" cy="3600000"/>
          </a:xfrm>
        </p:spPr>
        <p:txBody>
          <a:bodyPr/>
          <a:lstStyle/>
          <a:p>
            <a:r>
              <a:rPr lang="en-GB" sz="2000" dirty="0"/>
              <a:t>Experiment with different herbs and spices instead of stock cubes to reduce the salt content of the meal. You could also try using reduced salt stock cubes. </a:t>
            </a:r>
          </a:p>
          <a:p>
            <a:r>
              <a:rPr lang="en-GB" sz="2000" dirty="0"/>
              <a:t>Choose a lower fat cheese for the </a:t>
            </a:r>
            <a:r>
              <a:rPr lang="en-GB" sz="2000" dirty="0" err="1"/>
              <a:t>toastie</a:t>
            </a:r>
            <a:r>
              <a:rPr lang="en-GB" sz="2000" dirty="0"/>
              <a:t> to reduce the amount of saturated fat and energy in the meal. </a:t>
            </a:r>
          </a:p>
          <a:p>
            <a:r>
              <a:rPr lang="en-GB" sz="2000" dirty="0"/>
              <a:t>Add vegetables, beans and pulses to the soup to increase fibre.</a:t>
            </a:r>
          </a:p>
          <a:p>
            <a:r>
              <a:rPr lang="en-GB" sz="2000" dirty="0"/>
              <a:t>Choose wholewheat pasta to help increase the fibre.</a:t>
            </a:r>
          </a:p>
          <a:p>
            <a:r>
              <a:rPr lang="en-GB" sz="2000" dirty="0"/>
              <a:t>To reduce free sugars, use a sugar-free jelly.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81" y="2571091"/>
            <a:ext cx="4277125" cy="28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822</Words>
  <Application>Microsoft Office PowerPoint</Application>
  <PresentationFormat>Widescreen</PresentationFormat>
  <Paragraphs>126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Office Theme</vt:lpstr>
      <vt:lpstr>Custom Design</vt:lpstr>
      <vt:lpstr>1_Custom Design</vt:lpstr>
      <vt:lpstr>3_Custom Design</vt:lpstr>
      <vt:lpstr>Getting to Grips</vt:lpstr>
      <vt:lpstr>Aims and objectives</vt:lpstr>
      <vt:lpstr>Setting the scene </vt:lpstr>
      <vt:lpstr>Food hygiene – getting ready to cook </vt:lpstr>
      <vt:lpstr>Recipes - you will make:  </vt:lpstr>
      <vt:lpstr>Food skills and techniques </vt:lpstr>
      <vt:lpstr>Shopping list </vt:lpstr>
      <vt:lpstr>Plan of action </vt:lpstr>
      <vt:lpstr>Healthy eating </vt:lpstr>
      <vt:lpstr>Budgeting  </vt:lpstr>
      <vt:lpstr>Food safety and hygiene</vt:lpstr>
      <vt:lpstr>Cooking for the future  </vt:lpstr>
      <vt:lpstr>Cooking for the future  </vt:lpstr>
      <vt:lpstr>Cooking for the future  </vt:lpstr>
      <vt:lpstr>Getting to Grips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Roy Ballam</cp:lastModifiedBy>
  <cp:revision>31</cp:revision>
  <dcterms:created xsi:type="dcterms:W3CDTF">2018-10-10T09:22:08Z</dcterms:created>
  <dcterms:modified xsi:type="dcterms:W3CDTF">2019-12-02T14:39:47Z</dcterms:modified>
</cp:coreProperties>
</file>