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59" r:id="rId6"/>
    <p:sldId id="262" r:id="rId7"/>
    <p:sldId id="263" r:id="rId8"/>
    <p:sldId id="264" r:id="rId9"/>
    <p:sldId id="265" r:id="rId10"/>
    <p:sldId id="266" r:id="rId11"/>
    <p:sldId id="267" r:id="rId12"/>
    <p:sldId id="268" r:id="rId13"/>
    <p:sldId id="269" r:id="rId14"/>
    <p:sldId id="270" r:id="rId15"/>
    <p:sldId id="272" r:id="rId16"/>
    <p:sldId id="271"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9BD"/>
    <a:srgbClr val="158B44"/>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87" d="100"/>
          <a:sy n="87" d="100"/>
        </p:scale>
        <p:origin x="114" y="4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smtClean="0"/>
              <a:t>Title</a:t>
            </a:r>
            <a:endParaRPr lang="en-US" dirty="0"/>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158B44"/>
                </a:solidFill>
                <a:latin typeface="Arial" charset="0"/>
                <a:ea typeface="Arial" charset="0"/>
                <a:cs typeface="Arial" charset="0"/>
              </a:defRPr>
            </a:lvl1pPr>
          </a:lstStyle>
          <a:p>
            <a:r>
              <a:rPr lang="en-US" dirty="0" smtClean="0"/>
              <a:t>Section Title</a:t>
            </a:r>
            <a:endParaRPr lang="en-US" dirty="0"/>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a:t>
            </a:r>
            <a:endParaRPr lang="en-US" dirty="0"/>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158B44"/>
                </a:solidFill>
                <a:latin typeface="Arial" charset="0"/>
                <a:ea typeface="Arial" charset="0"/>
                <a:cs typeface="Arial" charset="0"/>
              </a:defRPr>
            </a:lvl1pPr>
          </a:lstStyle>
          <a:p>
            <a:r>
              <a:rPr lang="en-US" dirty="0" smtClean="0"/>
              <a:t>Heading</a:t>
            </a:r>
            <a:endParaRPr lang="en-US" dirty="0"/>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 here</a:t>
            </a:r>
            <a:endParaRPr lang="en-US" dirty="0"/>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D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158B44"/>
                </a:solidFill>
                <a:latin typeface="Arial" charset="0"/>
                <a:ea typeface="Arial" charset="0"/>
                <a:cs typeface="Arial" charset="0"/>
              </a:defRPr>
            </a:lvl1pPr>
          </a:lstStyle>
          <a:p>
            <a:r>
              <a:rPr lang="en-US" dirty="0" smtClean="0"/>
              <a:t>Heading</a:t>
            </a:r>
            <a:endParaRPr lang="en-US" dirty="0"/>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a:t>
            </a:r>
            <a:r>
              <a:rPr lang="en-US" sz="900" b="0" i="0" baseline="0" dirty="0" smtClean="0">
                <a:solidFill>
                  <a:schemeClr val="tx1"/>
                </a:solidFill>
                <a:latin typeface="Arial" charset="0"/>
                <a:ea typeface="Arial" charset="0"/>
                <a:cs typeface="Arial" charset="0"/>
              </a:rPr>
              <a:t> Food – </a:t>
            </a:r>
            <a:r>
              <a:rPr lang="en-US" sz="900" b="0" i="0" dirty="0" smtClean="0">
                <a:solidFill>
                  <a:schemeClr val="tx1"/>
                </a:solidFill>
                <a:latin typeface="Arial" charset="0"/>
                <a:ea typeface="Arial" charset="0"/>
                <a:cs typeface="Arial" charset="0"/>
              </a:rPr>
              <a:t>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Mama Mia! </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Budgeting</a:t>
            </a:r>
          </a:p>
        </p:txBody>
      </p:sp>
      <p:sp>
        <p:nvSpPr>
          <p:cNvPr id="3" name="Subtitle 2"/>
          <p:cNvSpPr>
            <a:spLocks noGrp="1"/>
          </p:cNvSpPr>
          <p:nvPr>
            <p:ph type="subTitle" idx="1"/>
          </p:nvPr>
        </p:nvSpPr>
        <p:spPr>
          <a:xfrm>
            <a:off x="1169276" y="2571092"/>
            <a:ext cx="6112673" cy="3600000"/>
          </a:xfrm>
        </p:spPr>
        <p:txBody>
          <a:bodyPr/>
          <a:lstStyle/>
          <a:p>
            <a:pPr>
              <a:spcBef>
                <a:spcPct val="50000"/>
              </a:spcBef>
              <a:buFont typeface="Arial" panose="020B0604020202020204" pitchFamily="34" charset="0"/>
              <a:buChar char="•"/>
              <a:defRPr/>
            </a:pPr>
            <a:r>
              <a:rPr lang="en-GB" altLang="en-US" sz="2000" dirty="0"/>
              <a:t>Use own-brand canned tomatoes as these are likely to be cheaper than branded.</a:t>
            </a:r>
            <a:endParaRPr lang="en-GB" altLang="en-US" sz="1050" dirty="0"/>
          </a:p>
          <a:p>
            <a:pPr>
              <a:spcBef>
                <a:spcPct val="50000"/>
              </a:spcBef>
              <a:buFont typeface="Arial" panose="020B0604020202020204" pitchFamily="34" charset="0"/>
              <a:buChar char="•"/>
              <a:defRPr/>
            </a:pPr>
            <a:r>
              <a:rPr lang="en-GB" altLang="en-US" sz="2000" dirty="0"/>
              <a:t>Dried pasta has a long shelf life (if stored correctly) so can be bought in bulk to save money.</a:t>
            </a:r>
            <a:endParaRPr lang="en-GB" altLang="en-US" sz="1050" dirty="0"/>
          </a:p>
          <a:p>
            <a:pPr>
              <a:spcBef>
                <a:spcPct val="50000"/>
              </a:spcBef>
              <a:buFont typeface="Arial" panose="020B0604020202020204" pitchFamily="34" charset="0"/>
              <a:buChar char="•"/>
              <a:defRPr/>
            </a:pPr>
            <a:r>
              <a:rPr lang="en-GB" altLang="en-US" sz="2000" dirty="0"/>
              <a:t>Bread can be kept in the freezer – use as needed.</a:t>
            </a:r>
          </a:p>
          <a:p>
            <a:pPr>
              <a:spcBef>
                <a:spcPct val="50000"/>
              </a:spcBef>
              <a:buFont typeface="Arial" panose="020B0604020202020204" pitchFamily="34" charset="0"/>
              <a:buChar char="•"/>
              <a:defRPr/>
            </a:pPr>
            <a:r>
              <a:rPr lang="en-GB" altLang="en-US" sz="2000" dirty="0"/>
              <a:t>Make double the quantity of the tomato sauce and keep half of it in the freezer for a quick meal another time.</a:t>
            </a:r>
          </a:p>
          <a:p>
            <a:pPr>
              <a:spcBef>
                <a:spcPct val="50000"/>
              </a:spcBef>
              <a:buFont typeface="Arial" panose="020B0604020202020204" pitchFamily="34" charset="0"/>
              <a:buChar char="•"/>
              <a:defRPr/>
            </a:pPr>
            <a:r>
              <a:rPr lang="en-GB" altLang="en-US" sz="2000" dirty="0"/>
              <a:t>Frozen vegetables tend to be cheaper than fresh, and can help to cut down on food waste.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574" y="4131425"/>
            <a:ext cx="3335039" cy="221780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090" t="21704" r="314" b="655"/>
          <a:stretch/>
        </p:blipFill>
        <p:spPr>
          <a:xfrm>
            <a:off x="7950575" y="1923798"/>
            <a:ext cx="3335037" cy="2062938"/>
          </a:xfrm>
          <a:prstGeom prst="rect">
            <a:avLst/>
          </a:prstGeom>
        </p:spPr>
      </p:pic>
    </p:spTree>
    <p:extLst>
      <p:ext uri="{BB962C8B-B14F-4D97-AF65-F5344CB8AC3E}">
        <p14:creationId xmlns:p14="http://schemas.microsoft.com/office/powerpoint/2010/main" val="3294161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safety and hygiene</a:t>
            </a:r>
          </a:p>
        </p:txBody>
      </p:sp>
      <p:sp>
        <p:nvSpPr>
          <p:cNvPr id="3" name="Subtitle 2"/>
          <p:cNvSpPr>
            <a:spLocks noGrp="1"/>
          </p:cNvSpPr>
          <p:nvPr>
            <p:ph type="subTitle" idx="1"/>
          </p:nvPr>
        </p:nvSpPr>
        <p:spPr>
          <a:xfrm>
            <a:off x="1169276" y="2571092"/>
            <a:ext cx="6727815" cy="3600000"/>
          </a:xfrm>
        </p:spPr>
        <p:txBody>
          <a:bodyPr/>
          <a:lstStyle/>
          <a:p>
            <a:pPr>
              <a:spcBef>
                <a:spcPct val="50000"/>
              </a:spcBef>
              <a:buFont typeface="Arial" panose="020B0604020202020204" pitchFamily="34" charset="0"/>
              <a:buChar char="•"/>
              <a:defRPr/>
            </a:pPr>
            <a:r>
              <a:rPr lang="en-GB" altLang="en-US" sz="2000" dirty="0"/>
              <a:t>Wash and dry hands thoroughly before and after cooking. </a:t>
            </a:r>
          </a:p>
          <a:p>
            <a:pPr>
              <a:spcBef>
                <a:spcPct val="50000"/>
              </a:spcBef>
              <a:buFont typeface="Arial" panose="020B0604020202020204" pitchFamily="34" charset="0"/>
              <a:buChar char="•"/>
              <a:defRPr/>
            </a:pPr>
            <a:r>
              <a:rPr lang="en-GB" altLang="en-US" sz="2000" dirty="0"/>
              <a:t>Chop on a chopping board.</a:t>
            </a:r>
            <a:endParaRPr lang="en-GB" altLang="en-US" sz="1050" dirty="0"/>
          </a:p>
          <a:p>
            <a:pPr>
              <a:spcBef>
                <a:spcPct val="50000"/>
              </a:spcBef>
              <a:buFont typeface="Arial" panose="020B0604020202020204" pitchFamily="34" charset="0"/>
              <a:buChar char="•"/>
              <a:defRPr/>
            </a:pPr>
            <a:r>
              <a:rPr lang="en-GB" altLang="en-US" sz="2000" dirty="0"/>
              <a:t>Be careful opening cans – avoid the sharp edges.</a:t>
            </a:r>
            <a:endParaRPr lang="en-GB" altLang="en-US" sz="1050" dirty="0"/>
          </a:p>
          <a:p>
            <a:pPr>
              <a:spcBef>
                <a:spcPct val="50000"/>
              </a:spcBef>
              <a:buFont typeface="Arial" panose="020B0604020202020204" pitchFamily="34" charset="0"/>
              <a:buChar char="•"/>
              <a:defRPr/>
            </a:pPr>
            <a:r>
              <a:rPr lang="en-GB" altLang="en-US" sz="2000" dirty="0"/>
              <a:t>Ensure that pan handles do not stick out over the edge of the hob.</a:t>
            </a:r>
          </a:p>
          <a:p>
            <a:pPr>
              <a:spcBef>
                <a:spcPct val="50000"/>
              </a:spcBef>
              <a:buFont typeface="Arial" panose="020B0604020202020204" pitchFamily="34" charset="0"/>
              <a:buChar char="•"/>
              <a:defRPr/>
            </a:pPr>
            <a:r>
              <a:rPr lang="en-GB" altLang="en-US" sz="2000" dirty="0"/>
              <a:t>Take extra care when draining the pasta over the sink.</a:t>
            </a:r>
          </a:p>
          <a:p>
            <a:pPr>
              <a:spcBef>
                <a:spcPct val="50000"/>
              </a:spcBef>
              <a:buFont typeface="Arial" panose="020B0604020202020204" pitchFamily="34" charset="0"/>
              <a:buChar char="•"/>
              <a:defRPr/>
            </a:pPr>
            <a:r>
              <a:rPr lang="en-GB" altLang="en-US" sz="2000" dirty="0"/>
              <a:t>Store the salad in the fridge until needed.</a:t>
            </a:r>
            <a:endParaRPr lang="en-GB" altLang="en-US" sz="1050" dirty="0"/>
          </a:p>
          <a:p>
            <a:pPr>
              <a:spcBef>
                <a:spcPct val="50000"/>
              </a:spcBef>
              <a:buFont typeface="Arial" panose="020B0604020202020204" pitchFamily="34" charset="0"/>
              <a:buChar char="•"/>
              <a:defRPr/>
            </a:pPr>
            <a:r>
              <a:rPr lang="en-GB" altLang="en-US" sz="2000" dirty="0"/>
              <a:t>If freezing left-over tomato sauce, chill, place in suitable containers and label (keep for up to 1 month).</a:t>
            </a:r>
          </a:p>
          <a:p>
            <a:pPr marL="0" indent="0">
              <a:buNone/>
            </a:pPr>
            <a:endParaRPr lang="en-GB" sz="20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295" t="6600"/>
          <a:stretch/>
        </p:blipFill>
        <p:spPr>
          <a:xfrm>
            <a:off x="8653153" y="1563798"/>
            <a:ext cx="3025833" cy="242731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801" t="7879" r="12671" b="4242"/>
          <a:stretch/>
        </p:blipFill>
        <p:spPr>
          <a:xfrm>
            <a:off x="8645238" y="3923607"/>
            <a:ext cx="3266902" cy="2459506"/>
          </a:xfrm>
          <a:prstGeom prst="rect">
            <a:avLst/>
          </a:prstGeom>
        </p:spPr>
      </p:pic>
    </p:spTree>
    <p:extLst>
      <p:ext uri="{BB962C8B-B14F-4D97-AF65-F5344CB8AC3E}">
        <p14:creationId xmlns:p14="http://schemas.microsoft.com/office/powerpoint/2010/main" val="229876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Cooking for the future </a:t>
            </a:r>
          </a:p>
        </p:txBody>
      </p:sp>
      <p:sp>
        <p:nvSpPr>
          <p:cNvPr id="3" name="Subtitle 2"/>
          <p:cNvSpPr>
            <a:spLocks noGrp="1"/>
          </p:cNvSpPr>
          <p:nvPr>
            <p:ph type="subTitle" idx="1"/>
          </p:nvPr>
        </p:nvSpPr>
        <p:spPr>
          <a:xfrm>
            <a:off x="1169277" y="2571092"/>
            <a:ext cx="6498464" cy="3600000"/>
          </a:xfrm>
        </p:spPr>
        <p:txBody>
          <a:bodyPr/>
          <a:lstStyle/>
          <a:p>
            <a:pPr>
              <a:buNone/>
              <a:defRPr/>
            </a:pPr>
            <a:r>
              <a:rPr lang="en-GB" altLang="en-US" b="1" dirty="0"/>
              <a:t>Basic tomato sauce</a:t>
            </a:r>
          </a:p>
          <a:p>
            <a:pPr>
              <a:buFont typeface="Arial" panose="020B0604020202020204" pitchFamily="34" charset="0"/>
              <a:buChar char="•"/>
              <a:defRPr/>
            </a:pPr>
            <a:r>
              <a:rPr lang="en-GB" altLang="en-US" sz="2000" dirty="0"/>
              <a:t>Add ½ red chilli, for a spicy tomato sauce.</a:t>
            </a:r>
          </a:p>
          <a:p>
            <a:pPr>
              <a:buFont typeface="Arial" panose="020B0604020202020204" pitchFamily="34" charset="0"/>
              <a:buChar char="•"/>
              <a:defRPr/>
            </a:pPr>
            <a:r>
              <a:rPr lang="en-GB" altLang="en-US" sz="2000" dirty="0"/>
              <a:t>Blend cooked celery, carrots, leeks and peppers into the sauce.</a:t>
            </a:r>
          </a:p>
          <a:p>
            <a:pPr>
              <a:buFont typeface="Arial" panose="020B0604020202020204" pitchFamily="34" charset="0"/>
              <a:buChar char="•"/>
              <a:defRPr/>
            </a:pPr>
            <a:r>
              <a:rPr lang="en-GB" altLang="en-US" sz="2000" dirty="0"/>
              <a:t>Add </a:t>
            </a:r>
            <a:r>
              <a:rPr lang="en-GB" altLang="en-US" sz="2000" dirty="0" smtClean="0"/>
              <a:t>minced </a:t>
            </a:r>
            <a:r>
              <a:rPr lang="en-GB" altLang="en-US" sz="2000" dirty="0"/>
              <a:t>beef and cook until brown after stage 2 for a simple meat sauce.</a:t>
            </a:r>
          </a:p>
          <a:p>
            <a:pPr>
              <a:buFont typeface="Arial" panose="020B0604020202020204" pitchFamily="34" charset="0"/>
              <a:buChar char="•"/>
              <a:defRPr/>
            </a:pPr>
            <a:r>
              <a:rPr lang="en-GB" altLang="en-US" sz="2000" dirty="0"/>
              <a:t>Stir-in black olives and canned tuna.</a:t>
            </a:r>
          </a:p>
          <a:p>
            <a:pPr>
              <a:buFont typeface="Arial" panose="020B0604020202020204" pitchFamily="34" charset="0"/>
              <a:buChar char="•"/>
              <a:defRPr/>
            </a:pPr>
            <a:r>
              <a:rPr lang="en-US" altLang="en-US" sz="2000" dirty="0"/>
              <a:t>Add </a:t>
            </a:r>
            <a:r>
              <a:rPr lang="en-US" altLang="en-US" sz="2000" dirty="0" err="1"/>
              <a:t>chilli</a:t>
            </a:r>
            <a:r>
              <a:rPr lang="en-US" altLang="en-US" sz="2000" dirty="0"/>
              <a:t> powder and red kidney beans – a quick chill!</a:t>
            </a:r>
            <a:endParaRPr lang="en-GB" altLang="en-US" sz="2000" dirty="0"/>
          </a:p>
          <a:p>
            <a:pPr>
              <a:buFont typeface="Arial" panose="020B0604020202020204" pitchFamily="34" charset="0"/>
              <a:buChar char="•"/>
              <a:defRPr/>
            </a:pPr>
            <a:r>
              <a:rPr lang="en-GB" altLang="en-US" sz="2000" dirty="0"/>
              <a:t>Pour the basic sauce over white fish, sprinkle with reduced fat cheese and bake for 20 minutes until golden.</a:t>
            </a:r>
          </a:p>
          <a:p>
            <a:pPr>
              <a:buNone/>
              <a:defRPr/>
            </a:pPr>
            <a:endParaRPr lang="en-GB" sz="2000" dirty="0"/>
          </a:p>
          <a:p>
            <a:pPr>
              <a:buNone/>
              <a:defRPr/>
            </a:pPr>
            <a:endParaRPr lang="en-GB" b="1" dirty="0">
              <a:solidFill>
                <a:srgbClr val="0070C0"/>
              </a:solidFill>
            </a:endParaRPr>
          </a:p>
        </p:txBody>
      </p:sp>
      <p:pic>
        <p:nvPicPr>
          <p:cNvPr id="5" name="Picture 14" descr="tomato sauce serv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8117" y="3062346"/>
            <a:ext cx="3140316" cy="2182986"/>
          </a:xfrm>
          <a:prstGeom prst="rect">
            <a:avLst/>
          </a:prstGeom>
          <a:solidFill>
            <a:srgbClr val="158B44"/>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36757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Cooking for the future </a:t>
            </a:r>
          </a:p>
        </p:txBody>
      </p:sp>
      <p:sp>
        <p:nvSpPr>
          <p:cNvPr id="3" name="Subtitle 2"/>
          <p:cNvSpPr>
            <a:spLocks noGrp="1"/>
          </p:cNvSpPr>
          <p:nvPr>
            <p:ph type="subTitle" idx="1"/>
          </p:nvPr>
        </p:nvSpPr>
        <p:spPr>
          <a:xfrm>
            <a:off x="1169276" y="2571092"/>
            <a:ext cx="6004608" cy="3600000"/>
          </a:xfrm>
        </p:spPr>
        <p:txBody>
          <a:bodyPr/>
          <a:lstStyle/>
          <a:p>
            <a:pPr>
              <a:buNone/>
              <a:defRPr/>
            </a:pPr>
            <a:r>
              <a:rPr lang="en-GB" altLang="en-US" sz="2000" b="1" dirty="0"/>
              <a:t>Layered salad</a:t>
            </a:r>
          </a:p>
          <a:p>
            <a:pPr>
              <a:buFont typeface="Arial" panose="020B0604020202020204" pitchFamily="34" charset="0"/>
              <a:buChar char="•"/>
              <a:defRPr/>
            </a:pPr>
            <a:r>
              <a:rPr lang="en-GB" altLang="en-US" sz="2000" dirty="0"/>
              <a:t>Use a variety of different fruit and vegetables, such as red cabbage, apple, onion, or beetroot.</a:t>
            </a:r>
          </a:p>
          <a:p>
            <a:pPr>
              <a:buFont typeface="Arial" panose="020B0604020202020204" pitchFamily="34" charset="0"/>
              <a:buChar char="•"/>
              <a:defRPr/>
            </a:pPr>
            <a:r>
              <a:rPr lang="en-GB" altLang="en-US" sz="2000" dirty="0"/>
              <a:t>Add a layer of boiled egg, canned tuna or grated cheese and brown rice or wholewheat pasta to make a main meal</a:t>
            </a:r>
            <a:r>
              <a:rPr lang="en-GB" altLang="en-US" sz="2000" dirty="0" smtClean="0"/>
              <a:t>.</a:t>
            </a:r>
          </a:p>
          <a:p>
            <a:pPr>
              <a:buFont typeface="Arial" panose="020B0604020202020204" pitchFamily="34" charset="0"/>
              <a:buChar char="•"/>
              <a:defRPr/>
            </a:pPr>
            <a:endParaRPr lang="en-GB" altLang="en-US" sz="2000" dirty="0"/>
          </a:p>
          <a:p>
            <a:pPr marL="0" indent="0">
              <a:buNone/>
              <a:defRPr/>
            </a:pPr>
            <a:r>
              <a:rPr lang="en-GB" altLang="en-US" sz="2000" b="1" dirty="0" smtClean="0"/>
              <a:t>Garlic bread</a:t>
            </a:r>
          </a:p>
          <a:p>
            <a:pPr>
              <a:defRPr/>
            </a:pPr>
            <a:r>
              <a:rPr lang="en-GB" altLang="en-US" sz="2000" dirty="0" smtClean="0"/>
              <a:t>Try using a flatbread rather than a ciabatta to make the garlic bread.</a:t>
            </a:r>
            <a:endParaRPr lang="en-GB" altLang="en-US" sz="2000" dirty="0"/>
          </a:p>
          <a:p>
            <a:pPr marL="0" indent="0">
              <a:buNone/>
            </a:pPr>
            <a:endParaRPr lang="en-GB" sz="2000" b="1" dirty="0"/>
          </a:p>
          <a:p>
            <a:pPr marL="0" indent="0">
              <a:buNone/>
            </a:pPr>
            <a:endParaRPr lang="en-GB" sz="2000" b="1" dirty="0"/>
          </a:p>
        </p:txBody>
      </p:sp>
      <p:pic>
        <p:nvPicPr>
          <p:cNvPr id="4" name="Picture 15" descr="salad serv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13106" y="1741247"/>
            <a:ext cx="3213803" cy="2239124"/>
          </a:xfrm>
          <a:prstGeom prst="rect">
            <a:avLst/>
          </a:prstGeom>
          <a:solidFill>
            <a:srgbClr val="158B44"/>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17" descr="GarlicBrea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3105" y="4204837"/>
            <a:ext cx="3213803" cy="2213764"/>
          </a:xfrm>
          <a:prstGeom prst="rect">
            <a:avLst/>
          </a:prstGeom>
          <a:solidFill>
            <a:srgbClr val="158B44"/>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8023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Mama Mia! </a:t>
            </a:r>
          </a:p>
        </p:txBody>
      </p:sp>
      <p:sp>
        <p:nvSpPr>
          <p:cNvPr id="3" name="Subtitle 2"/>
          <p:cNvSpPr>
            <a:spLocks noGrp="1"/>
          </p:cNvSpPr>
          <p:nvPr>
            <p:ph type="subTitle" idx="1"/>
          </p:nvPr>
        </p:nvSpPr>
        <p:spPr/>
        <p:txBody>
          <a:bodyPr/>
          <a:lstStyle/>
          <a:p>
            <a:pPr marL="0" indent="0" algn="ctr">
              <a:buNone/>
            </a:pPr>
            <a:r>
              <a:rPr lang="en-GB" sz="3600" dirty="0" smtClean="0"/>
              <a:t>For further information, go to:</a:t>
            </a:r>
          </a:p>
          <a:p>
            <a:pPr marL="0" indent="0" algn="ctr">
              <a:buNone/>
            </a:pPr>
            <a:r>
              <a:rPr lang="en-GB" sz="3600" dirty="0" smtClean="0"/>
              <a:t>www.foodafactoflife.org.uk</a:t>
            </a:r>
            <a:endParaRPr lang="en-GB" sz="3600" dirty="0"/>
          </a:p>
        </p:txBody>
      </p:sp>
    </p:spTree>
    <p:extLst>
      <p:ext uri="{BB962C8B-B14F-4D97-AF65-F5344CB8AC3E}">
        <p14:creationId xmlns:p14="http://schemas.microsoft.com/office/powerpoint/2010/main" val="259053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Aims and objectives</a:t>
            </a:r>
            <a:endParaRPr lang="en-US" dirty="0"/>
          </a:p>
        </p:txBody>
      </p:sp>
      <p:sp>
        <p:nvSpPr>
          <p:cNvPr id="3" name="Subtitle 2"/>
          <p:cNvSpPr>
            <a:spLocks noGrp="1"/>
          </p:cNvSpPr>
          <p:nvPr>
            <p:ph type="subTitle" idx="1"/>
          </p:nvPr>
        </p:nvSpPr>
        <p:spPr>
          <a:xfrm>
            <a:off x="1169276" y="2571092"/>
            <a:ext cx="7126826" cy="3600000"/>
          </a:xfrm>
        </p:spPr>
        <p:txBody>
          <a:bodyPr/>
          <a:lstStyle/>
          <a:p>
            <a:pPr>
              <a:spcBef>
                <a:spcPct val="50000"/>
              </a:spcBef>
              <a:buNone/>
              <a:defRPr/>
            </a:pPr>
            <a:r>
              <a:rPr lang="en-GB" altLang="en-US" sz="2000" b="1" dirty="0"/>
              <a:t>Aim</a:t>
            </a:r>
          </a:p>
          <a:p>
            <a:pPr>
              <a:spcBef>
                <a:spcPct val="50000"/>
              </a:spcBef>
              <a:buNone/>
              <a:defRPr/>
            </a:pPr>
            <a:r>
              <a:rPr lang="en-GB" altLang="en-US" sz="2000" dirty="0"/>
              <a:t>To develop knife and recipe adaptation skills.</a:t>
            </a:r>
          </a:p>
          <a:p>
            <a:pPr>
              <a:spcBef>
                <a:spcPct val="50000"/>
              </a:spcBef>
              <a:buNone/>
              <a:defRPr/>
            </a:pPr>
            <a:endParaRPr lang="en-GB" altLang="en-US" sz="2000" dirty="0"/>
          </a:p>
          <a:p>
            <a:pPr>
              <a:spcBef>
                <a:spcPct val="50000"/>
              </a:spcBef>
              <a:buNone/>
              <a:defRPr/>
            </a:pPr>
            <a:r>
              <a:rPr lang="en-GB" altLang="en-US" sz="2000" b="1" dirty="0"/>
              <a:t>Objectives:</a:t>
            </a:r>
          </a:p>
          <a:p>
            <a:pPr>
              <a:spcBef>
                <a:spcPct val="50000"/>
              </a:spcBef>
              <a:buFont typeface="Arial" panose="020B0604020202020204" pitchFamily="34" charset="0"/>
              <a:buChar char="•"/>
              <a:defRPr/>
            </a:pPr>
            <a:r>
              <a:rPr lang="en-GB" altLang="en-US" sz="2000" dirty="0"/>
              <a:t>work in pairs;</a:t>
            </a:r>
          </a:p>
          <a:p>
            <a:pPr>
              <a:spcBef>
                <a:spcPct val="50000"/>
              </a:spcBef>
              <a:buFont typeface="Arial" panose="020B0604020202020204" pitchFamily="34" charset="0"/>
              <a:buChar char="•"/>
              <a:defRPr/>
            </a:pPr>
            <a:r>
              <a:rPr lang="en-GB" altLang="en-US" sz="2000" dirty="0"/>
              <a:t>make a basic tomato sauce;</a:t>
            </a:r>
          </a:p>
          <a:p>
            <a:pPr>
              <a:spcBef>
                <a:spcPct val="50000"/>
              </a:spcBef>
              <a:buFont typeface="Arial" panose="020B0604020202020204" pitchFamily="34" charset="0"/>
              <a:buChar char="•"/>
              <a:defRPr/>
            </a:pPr>
            <a:r>
              <a:rPr lang="en-GB" altLang="en-US" sz="2000" dirty="0"/>
              <a:t>use kitchen equipment safely;</a:t>
            </a:r>
          </a:p>
          <a:p>
            <a:pPr>
              <a:spcBef>
                <a:spcPct val="50000"/>
              </a:spcBef>
              <a:buFont typeface="Arial" panose="020B0604020202020204" pitchFamily="34" charset="0"/>
              <a:buChar char="•"/>
              <a:defRPr/>
            </a:pPr>
            <a:r>
              <a:rPr lang="en-GB" altLang="en-US" sz="2000" dirty="0"/>
              <a:t>make three tasty recipes.</a:t>
            </a:r>
          </a:p>
          <a:p>
            <a:pPr>
              <a:spcBef>
                <a:spcPct val="0"/>
              </a:spcBef>
              <a:buNone/>
              <a:defRPr/>
            </a:pPr>
            <a:endParaRPr lang="en-US" alt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186" y="2900888"/>
            <a:ext cx="4641966" cy="3094644"/>
          </a:xfrm>
          <a:prstGeom prst="rect">
            <a:avLst/>
          </a:prstGeom>
        </p:spPr>
      </p:pic>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885" y="2167124"/>
            <a:ext cx="4380807" cy="3425791"/>
          </a:xfrm>
          <a:prstGeom prst="rect">
            <a:avLst/>
          </a:prstGeom>
        </p:spPr>
      </p:pic>
      <p:sp>
        <p:nvSpPr>
          <p:cNvPr id="2" name="Title 1"/>
          <p:cNvSpPr>
            <a:spLocks noGrp="1"/>
          </p:cNvSpPr>
          <p:nvPr>
            <p:ph type="ctrTitle"/>
          </p:nvPr>
        </p:nvSpPr>
        <p:spPr/>
        <p:txBody>
          <a:bodyPr/>
          <a:lstStyle/>
          <a:p>
            <a:r>
              <a:rPr lang="en-US" dirty="0"/>
              <a:t>Setting the scene </a:t>
            </a:r>
          </a:p>
        </p:txBody>
      </p:sp>
      <p:sp>
        <p:nvSpPr>
          <p:cNvPr id="3" name="Subtitle 2"/>
          <p:cNvSpPr>
            <a:spLocks noGrp="1"/>
          </p:cNvSpPr>
          <p:nvPr>
            <p:ph type="subTitle" idx="1"/>
          </p:nvPr>
        </p:nvSpPr>
        <p:spPr>
          <a:xfrm>
            <a:off x="1169277" y="2571092"/>
            <a:ext cx="5584064" cy="3600000"/>
          </a:xfrm>
        </p:spPr>
        <p:txBody>
          <a:bodyPr/>
          <a:lstStyle/>
          <a:p>
            <a:pPr>
              <a:spcBef>
                <a:spcPct val="50000"/>
              </a:spcBef>
              <a:buFont typeface="Arial" panose="020B0604020202020204" pitchFamily="34" charset="0"/>
              <a:buChar char="•"/>
              <a:defRPr/>
            </a:pPr>
            <a:r>
              <a:rPr lang="en-GB" altLang="en-US" sz="2000" dirty="0"/>
              <a:t>This module is about preparing simple dishes that can be adapted for a variety of occasions. </a:t>
            </a:r>
          </a:p>
          <a:p>
            <a:pPr>
              <a:spcBef>
                <a:spcPct val="50000"/>
              </a:spcBef>
              <a:buFont typeface="Arial" panose="020B0604020202020204" pitchFamily="34" charset="0"/>
              <a:buChar char="•"/>
              <a:defRPr/>
            </a:pPr>
            <a:endParaRPr lang="en-GB" altLang="en-US" sz="1050" dirty="0"/>
          </a:p>
          <a:p>
            <a:pPr>
              <a:spcBef>
                <a:spcPct val="50000"/>
              </a:spcBef>
              <a:buFont typeface="Arial" panose="020B0604020202020204" pitchFamily="34" charset="0"/>
              <a:buChar char="•"/>
              <a:defRPr/>
            </a:pPr>
            <a:r>
              <a:rPr lang="en-GB" altLang="en-US" sz="2000" dirty="0"/>
              <a:t>The recipes are quick to prepare, and could be a dinner for friends.</a:t>
            </a:r>
          </a:p>
          <a:p>
            <a:pPr>
              <a:spcBef>
                <a:spcPct val="50000"/>
              </a:spcBef>
              <a:buNone/>
              <a:defRPr/>
            </a:pPr>
            <a:endParaRPr lang="en-GB" altLang="en-US" sz="1050" dirty="0"/>
          </a:p>
          <a:p>
            <a:pPr>
              <a:spcBef>
                <a:spcPct val="50000"/>
              </a:spcBef>
              <a:buFont typeface="Arial" panose="020B0604020202020204" pitchFamily="34" charset="0"/>
              <a:buChar char="•"/>
              <a:defRPr/>
            </a:pPr>
            <a:r>
              <a:rPr lang="en-GB" altLang="en-US" sz="2000" dirty="0"/>
              <a:t>Tasty food, made at home, not a jar or packet in sight!</a:t>
            </a:r>
          </a:p>
        </p:txBody>
      </p:sp>
    </p:spTree>
    <p:extLst>
      <p:ext uri="{BB962C8B-B14F-4D97-AF65-F5344CB8AC3E}">
        <p14:creationId xmlns:p14="http://schemas.microsoft.com/office/powerpoint/2010/main" val="95458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Food hygiene – getting ready to cook </a:t>
            </a:r>
          </a:p>
        </p:txBody>
      </p:sp>
      <p:sp>
        <p:nvSpPr>
          <p:cNvPr id="3" name="Subtitle 2"/>
          <p:cNvSpPr>
            <a:spLocks noGrp="1"/>
          </p:cNvSpPr>
          <p:nvPr>
            <p:ph type="subTitle" idx="1"/>
          </p:nvPr>
        </p:nvSpPr>
        <p:spPr>
          <a:xfrm>
            <a:off x="1169276" y="2571092"/>
            <a:ext cx="6802629" cy="3600000"/>
          </a:xfrm>
        </p:spPr>
        <p:txBody>
          <a:bodyPr/>
          <a:lstStyle/>
          <a:p>
            <a:pPr>
              <a:buFont typeface="Arial" panose="020B0604020202020204" pitchFamily="34" charset="0"/>
              <a:buChar char="•"/>
              <a:defRPr/>
            </a:pPr>
            <a:r>
              <a:rPr lang="en-GB" sz="2000" dirty="0"/>
              <a:t>Tie long hair up.</a:t>
            </a:r>
          </a:p>
          <a:p>
            <a:pPr>
              <a:buNone/>
              <a:defRPr/>
            </a:pPr>
            <a:endParaRPr lang="en-GB" sz="2000" dirty="0"/>
          </a:p>
          <a:p>
            <a:pPr>
              <a:buFont typeface="Arial" panose="020B0604020202020204" pitchFamily="34" charset="0"/>
              <a:buChar char="•"/>
              <a:defRPr/>
            </a:pPr>
            <a:r>
              <a:rPr lang="en-GB" sz="2000" dirty="0"/>
              <a:t>Remove jewellery and watches.</a:t>
            </a:r>
          </a:p>
          <a:p>
            <a:pPr>
              <a:buNone/>
              <a:defRPr/>
            </a:pPr>
            <a:endParaRPr lang="en-GB" sz="2000" dirty="0"/>
          </a:p>
          <a:p>
            <a:pPr>
              <a:buFont typeface="Arial" panose="020B0604020202020204" pitchFamily="34" charset="0"/>
              <a:buChar char="•"/>
              <a:defRPr/>
            </a:pPr>
            <a:r>
              <a:rPr lang="en-GB" sz="2000" dirty="0"/>
              <a:t>Remove jumpers and roll-up long sleeves.</a:t>
            </a:r>
          </a:p>
          <a:p>
            <a:pPr>
              <a:buNone/>
              <a:defRPr/>
            </a:pPr>
            <a:endParaRPr lang="en-GB" sz="2000" dirty="0"/>
          </a:p>
          <a:p>
            <a:pPr>
              <a:buFont typeface="Arial" panose="020B0604020202020204" pitchFamily="34" charset="0"/>
              <a:buChar char="•"/>
              <a:defRPr/>
            </a:pPr>
            <a:r>
              <a:rPr lang="en-GB" sz="2000" dirty="0"/>
              <a:t>Thoroughly wash and dry hands.  </a:t>
            </a:r>
          </a:p>
        </p:txBody>
      </p:sp>
      <p:pic>
        <p:nvPicPr>
          <p:cNvPr id="4" name="Picture 3" descr="S:\Shared\BNF Photographs\iStock Photo Images\Foods and drinks\iStock_000004436685XSmal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5140" y="2283798"/>
            <a:ext cx="2612399" cy="173340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descr="S:\Shared\BNF Photographs\iStock Photo Images\People\Cooking\Woman Coo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091" y="4263832"/>
            <a:ext cx="26384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65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Recipes - you </a:t>
            </a:r>
            <a:r>
              <a:rPr lang="en-US" dirty="0"/>
              <a:t>will make: </a:t>
            </a:r>
          </a:p>
        </p:txBody>
      </p:sp>
      <p:sp>
        <p:nvSpPr>
          <p:cNvPr id="5" name="Text Placeholder 1"/>
          <p:cNvSpPr>
            <a:spLocks/>
          </p:cNvSpPr>
          <p:nvPr/>
        </p:nvSpPr>
        <p:spPr bwMode="auto">
          <a:xfrm>
            <a:off x="1536043" y="2757768"/>
            <a:ext cx="2884777" cy="725554"/>
          </a:xfrm>
          <a:prstGeom prst="roundRect">
            <a:avLst>
              <a:gd name="adj" fmla="val 9366"/>
            </a:avLst>
          </a:prstGeom>
          <a:solidFill>
            <a:srgbClr val="C7D9BD"/>
          </a:solidFill>
          <a:ln w="25400">
            <a:solidFill>
              <a:srgbClr val="158B44"/>
            </a:solidFill>
            <a:round/>
            <a:headEnd/>
            <a:tailEnd/>
          </a:ln>
        </p:spPr>
        <p:txBody>
          <a:bodyPr lIns="180000" tIns="90000" rIns="180000" bIns="9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dirty="0"/>
              <a:t>Basic tomato sauce </a:t>
            </a:r>
          </a:p>
          <a:p>
            <a:pPr eaLnBrk="1" hangingPunct="1">
              <a:buFont typeface="Arial" panose="020B0604020202020204" pitchFamily="34" charset="0"/>
              <a:buNone/>
            </a:pPr>
            <a:endParaRPr lang="en-US" altLang="en-US" dirty="0"/>
          </a:p>
        </p:txBody>
      </p:sp>
      <p:sp>
        <p:nvSpPr>
          <p:cNvPr id="6" name="Text Placeholder 1"/>
          <p:cNvSpPr>
            <a:spLocks/>
          </p:cNvSpPr>
          <p:nvPr/>
        </p:nvSpPr>
        <p:spPr bwMode="auto">
          <a:xfrm>
            <a:off x="4627407" y="2766008"/>
            <a:ext cx="2835940" cy="742035"/>
          </a:xfrm>
          <a:prstGeom prst="roundRect">
            <a:avLst>
              <a:gd name="adj" fmla="val 9366"/>
            </a:avLst>
          </a:prstGeom>
          <a:solidFill>
            <a:srgbClr val="C7D9BD"/>
          </a:solidFill>
          <a:ln w="25400">
            <a:solidFill>
              <a:srgbClr val="158B44"/>
            </a:solidFill>
            <a:round/>
            <a:headEnd/>
            <a:tailEnd/>
          </a:ln>
        </p:spPr>
        <p:txBody>
          <a:bodyPr lIns="180000" tIns="90000" rIns="180000" bIns="9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t>Garlic bread </a:t>
            </a:r>
          </a:p>
        </p:txBody>
      </p:sp>
      <p:sp>
        <p:nvSpPr>
          <p:cNvPr id="7" name="Text Placeholder 1"/>
          <p:cNvSpPr>
            <a:spLocks/>
          </p:cNvSpPr>
          <p:nvPr/>
        </p:nvSpPr>
        <p:spPr bwMode="auto">
          <a:xfrm>
            <a:off x="7705666" y="2757768"/>
            <a:ext cx="2806959" cy="725554"/>
          </a:xfrm>
          <a:prstGeom prst="roundRect">
            <a:avLst>
              <a:gd name="adj" fmla="val 9366"/>
            </a:avLst>
          </a:prstGeom>
          <a:solidFill>
            <a:srgbClr val="C7D9BD"/>
          </a:solidFill>
          <a:ln w="25400">
            <a:solidFill>
              <a:srgbClr val="158B44"/>
            </a:solidFill>
            <a:round/>
            <a:headEnd/>
            <a:tailEnd/>
          </a:ln>
        </p:spPr>
        <p:txBody>
          <a:bodyPr lIns="180000" tIns="90000" rIns="180000" bIns="9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dirty="0"/>
              <a:t>Layered salad </a:t>
            </a:r>
          </a:p>
        </p:txBody>
      </p:sp>
      <p:pic>
        <p:nvPicPr>
          <p:cNvPr id="11" name="Picture 15" descr="salad serv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5666" y="3770330"/>
            <a:ext cx="2806959" cy="1955668"/>
          </a:xfrm>
          <a:prstGeom prst="rect">
            <a:avLst/>
          </a:prstGeom>
          <a:solidFill>
            <a:srgbClr val="158B44"/>
          </a:solidFill>
          <a:ln w="28575" cap="sq">
            <a:solidFill>
              <a:srgbClr val="158B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14" descr="tomato sauce serv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1776" y="3770331"/>
            <a:ext cx="2813312" cy="1955670"/>
          </a:xfrm>
          <a:prstGeom prst="rect">
            <a:avLst/>
          </a:prstGeom>
          <a:solidFill>
            <a:srgbClr val="158B44"/>
          </a:solidFill>
          <a:ln w="28575" cap="sq">
            <a:solidFill>
              <a:srgbClr val="158B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17" descr="GarlicBrea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27407" y="3770330"/>
            <a:ext cx="2835940" cy="1953481"/>
          </a:xfrm>
          <a:prstGeom prst="rect">
            <a:avLst/>
          </a:prstGeom>
          <a:solidFill>
            <a:srgbClr val="158B44"/>
          </a:solidFill>
          <a:ln w="28575" cap="sq">
            <a:solidFill>
              <a:srgbClr val="158B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03838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skills and techniques </a:t>
            </a:r>
          </a:p>
        </p:txBody>
      </p:sp>
      <p:sp>
        <p:nvSpPr>
          <p:cNvPr id="3" name="Subtitle 2"/>
          <p:cNvSpPr>
            <a:spLocks noGrp="1"/>
          </p:cNvSpPr>
          <p:nvPr>
            <p:ph type="subTitle" idx="1"/>
          </p:nvPr>
        </p:nvSpPr>
        <p:spPr>
          <a:xfrm>
            <a:off x="1169276" y="2571092"/>
            <a:ext cx="6802629" cy="3600000"/>
          </a:xfrm>
        </p:spPr>
        <p:txBody>
          <a:bodyPr/>
          <a:lstStyle/>
          <a:p>
            <a:pPr>
              <a:spcBef>
                <a:spcPct val="50000"/>
              </a:spcBef>
              <a:buNone/>
              <a:defRPr/>
            </a:pPr>
            <a:r>
              <a:rPr lang="en-GB" altLang="en-US" sz="2000" dirty="0"/>
              <a:t>You will:</a:t>
            </a:r>
          </a:p>
          <a:p>
            <a:pPr>
              <a:spcBef>
                <a:spcPct val="50000"/>
              </a:spcBef>
              <a:defRPr/>
            </a:pPr>
            <a:r>
              <a:rPr lang="en-GB" altLang="en-US" sz="2000" dirty="0" smtClean="0"/>
              <a:t>chop </a:t>
            </a:r>
            <a:r>
              <a:rPr lang="en-GB" altLang="en-US" sz="2000" dirty="0"/>
              <a:t>and slice;</a:t>
            </a:r>
          </a:p>
          <a:p>
            <a:pPr>
              <a:spcBef>
                <a:spcPct val="50000"/>
              </a:spcBef>
              <a:defRPr/>
            </a:pPr>
            <a:r>
              <a:rPr lang="en-GB" altLang="en-US" sz="2000" dirty="0"/>
              <a:t>grate</a:t>
            </a:r>
          </a:p>
          <a:p>
            <a:pPr>
              <a:spcBef>
                <a:spcPct val="50000"/>
              </a:spcBef>
              <a:defRPr/>
            </a:pPr>
            <a:r>
              <a:rPr lang="en-GB" altLang="en-US" sz="2000" dirty="0"/>
              <a:t>layer</a:t>
            </a:r>
          </a:p>
          <a:p>
            <a:pPr>
              <a:spcBef>
                <a:spcPct val="50000"/>
              </a:spcBef>
              <a:defRPr/>
            </a:pPr>
            <a:r>
              <a:rPr lang="en-GB" altLang="en-US" sz="2000" dirty="0"/>
              <a:t>drain;</a:t>
            </a:r>
          </a:p>
          <a:p>
            <a:pPr>
              <a:spcBef>
                <a:spcPct val="50000"/>
              </a:spcBef>
              <a:defRPr/>
            </a:pPr>
            <a:r>
              <a:rPr lang="en-GB" altLang="en-US" sz="2000" dirty="0"/>
              <a:t>spread;</a:t>
            </a:r>
          </a:p>
          <a:p>
            <a:pPr>
              <a:spcBef>
                <a:spcPct val="50000"/>
              </a:spcBef>
              <a:defRPr/>
            </a:pPr>
            <a:r>
              <a:rPr lang="en-GB" altLang="en-US" sz="2000" dirty="0"/>
              <a:t>use a garlic press;</a:t>
            </a:r>
          </a:p>
          <a:p>
            <a:pPr>
              <a:spcBef>
                <a:spcPct val="50000"/>
              </a:spcBef>
              <a:defRPr/>
            </a:pPr>
            <a:r>
              <a:rPr lang="en-GB" altLang="en-US" sz="2000" dirty="0"/>
              <a:t>use the hob and oven.</a:t>
            </a:r>
          </a:p>
        </p:txBody>
      </p:sp>
      <p:sp>
        <p:nvSpPr>
          <p:cNvPr id="4" name="Text Box 5"/>
          <p:cNvSpPr txBox="1">
            <a:spLocks noChangeArrowheads="1"/>
          </p:cNvSpPr>
          <p:nvPr/>
        </p:nvSpPr>
        <p:spPr bwMode="auto">
          <a:xfrm>
            <a:off x="7381702" y="2594429"/>
            <a:ext cx="4072838" cy="2831544"/>
          </a:xfrm>
          <a:prstGeom prst="rect">
            <a:avLst/>
          </a:prstGeom>
          <a:solidFill>
            <a:srgbClr val="C7D9BD"/>
          </a:solidFill>
          <a:ln w="57150">
            <a:solidFill>
              <a:srgbClr val="158B44"/>
            </a:solidFill>
            <a:miter lim="800000"/>
            <a:headEnd/>
            <a:tailEnd/>
          </a:ln>
          <a:effectLst/>
        </p:spPr>
        <p:txBody>
          <a:bodyPr wrap="square">
            <a:spAutoFit/>
          </a:bodyPr>
          <a:lstStyle/>
          <a:p>
            <a:pPr eaLnBrk="1" hangingPunct="1">
              <a:spcBef>
                <a:spcPct val="50000"/>
              </a:spcBef>
              <a:defRPr/>
            </a:pPr>
            <a:endParaRPr lang="en-GB" altLang="en-US" sz="2000" dirty="0">
              <a:latin typeface="Arial" panose="020B0604020202020204" pitchFamily="34" charset="0"/>
              <a:cs typeface="Arial" panose="020B0604020202020204" pitchFamily="34" charset="0"/>
            </a:endParaRPr>
          </a:p>
          <a:p>
            <a:pPr algn="ctr" eaLnBrk="1" hangingPunct="1">
              <a:spcBef>
                <a:spcPct val="50000"/>
              </a:spcBef>
              <a:defRPr/>
            </a:pPr>
            <a:r>
              <a:rPr lang="en-GB" altLang="en-US" sz="2800" dirty="0">
                <a:latin typeface="Arial" panose="020B0604020202020204" pitchFamily="34" charset="0"/>
                <a:cs typeface="Arial" panose="020B0604020202020204" pitchFamily="34" charset="0"/>
              </a:rPr>
              <a:t>Why not download and insert a BNF cooking skill video here?</a:t>
            </a:r>
          </a:p>
          <a:p>
            <a:pPr eaLnBrk="1" hangingPunct="1">
              <a:spcBef>
                <a:spcPct val="50000"/>
              </a:spcBef>
              <a:defRPr/>
            </a:pPr>
            <a:endParaRPr lang="en-GB" altLang="en-US" sz="2000" dirty="0">
              <a:latin typeface="Arial" panose="020B0604020202020204" pitchFamily="34" charset="0"/>
              <a:cs typeface="Arial" panose="020B0604020202020204" pitchFamily="34" charset="0"/>
            </a:endParaRPr>
          </a:p>
          <a:p>
            <a:pPr eaLnBrk="1" hangingPunct="1">
              <a:spcBef>
                <a:spcPct val="50000"/>
              </a:spcBef>
              <a:defRPr/>
            </a:pP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38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Shopping </a:t>
            </a:r>
            <a:r>
              <a:rPr lang="en-US" dirty="0" smtClean="0"/>
              <a:t>list </a:t>
            </a:r>
            <a:endParaRPr lang="en-US" dirty="0"/>
          </a:p>
        </p:txBody>
      </p:sp>
      <p:sp>
        <p:nvSpPr>
          <p:cNvPr id="4" name="Text Box 13"/>
          <p:cNvSpPr txBox="1">
            <a:spLocks noChangeArrowheads="1"/>
          </p:cNvSpPr>
          <p:nvPr/>
        </p:nvSpPr>
        <p:spPr bwMode="auto">
          <a:xfrm>
            <a:off x="475273" y="2295756"/>
            <a:ext cx="3743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b="1" dirty="0"/>
              <a:t>For 2 people</a:t>
            </a:r>
          </a:p>
        </p:txBody>
      </p:sp>
      <p:sp>
        <p:nvSpPr>
          <p:cNvPr id="5" name="Text Box 15"/>
          <p:cNvSpPr txBox="1">
            <a:spLocks noChangeArrowheads="1"/>
          </p:cNvSpPr>
          <p:nvPr/>
        </p:nvSpPr>
        <p:spPr bwMode="auto">
          <a:xfrm>
            <a:off x="6419652" y="2286029"/>
            <a:ext cx="3743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b="1" dirty="0"/>
              <a:t>For 10 people</a:t>
            </a:r>
          </a:p>
        </p:txBody>
      </p:sp>
      <p:graphicFrame>
        <p:nvGraphicFramePr>
          <p:cNvPr id="8" name="Table 7"/>
          <p:cNvGraphicFramePr>
            <a:graphicFrameLocks noGrp="1"/>
          </p:cNvGraphicFramePr>
          <p:nvPr>
            <p:extLst>
              <p:ext uri="{D42A27DB-BD31-4B8C-83A1-F6EECF244321}">
                <p14:modId xmlns:p14="http://schemas.microsoft.com/office/powerpoint/2010/main" val="106495604"/>
              </p:ext>
            </p:extLst>
          </p:nvPr>
        </p:nvGraphicFramePr>
        <p:xfrm>
          <a:off x="558401" y="2662469"/>
          <a:ext cx="4191000" cy="3848100"/>
        </p:xfrm>
        <a:graphic>
          <a:graphicData uri="http://schemas.openxmlformats.org/drawingml/2006/table">
            <a:tbl>
              <a:tblPr firstRow="1" bandRow="1">
                <a:tableStyleId>{5C22544A-7EE6-4342-B048-85BDC9FD1C3A}</a:tableStyleId>
              </a:tblPr>
              <a:tblGrid>
                <a:gridCol w="1788765">
                  <a:extLst>
                    <a:ext uri="{9D8B030D-6E8A-4147-A177-3AD203B41FA5}">
                      <a16:colId xmlns:a16="http://schemas.microsoft.com/office/drawing/2014/main" val="20000"/>
                    </a:ext>
                  </a:extLst>
                </a:gridCol>
                <a:gridCol w="1191285">
                  <a:extLst>
                    <a:ext uri="{9D8B030D-6E8A-4147-A177-3AD203B41FA5}">
                      <a16:colId xmlns:a16="http://schemas.microsoft.com/office/drawing/2014/main" val="20001"/>
                    </a:ext>
                  </a:extLst>
                </a:gridCol>
                <a:gridCol w="1210950">
                  <a:extLst>
                    <a:ext uri="{9D8B030D-6E8A-4147-A177-3AD203B41FA5}">
                      <a16:colId xmlns:a16="http://schemas.microsoft.com/office/drawing/2014/main" val="20002"/>
                    </a:ext>
                  </a:extLst>
                </a:gridCol>
              </a:tblGrid>
              <a:tr h="289560">
                <a:tc>
                  <a:txBody>
                    <a:bodyPr/>
                    <a:lstStyle/>
                    <a:p>
                      <a:pPr algn="l"/>
                      <a:r>
                        <a:rPr lang="en-GB" sz="1300" b="1" dirty="0" smtClean="0">
                          <a:solidFill>
                            <a:schemeClr val="tx1"/>
                          </a:solidFill>
                          <a:latin typeface="Arial" panose="020B0604020202020204" pitchFamily="34" charset="0"/>
                          <a:cs typeface="Arial" panose="020B0604020202020204" pitchFamily="34" charset="0"/>
                        </a:rPr>
                        <a:t>Basic</a:t>
                      </a:r>
                      <a:r>
                        <a:rPr lang="en-GB" sz="1300" b="1" baseline="0" dirty="0" smtClean="0">
                          <a:solidFill>
                            <a:schemeClr val="tx1"/>
                          </a:solidFill>
                          <a:latin typeface="Arial" panose="020B0604020202020204" pitchFamily="34" charset="0"/>
                          <a:cs typeface="Arial" panose="020B0604020202020204" pitchFamily="34" charset="0"/>
                        </a:rPr>
                        <a:t> tomato sauce</a:t>
                      </a:r>
                      <a:endParaRPr lang="en-GB" sz="1300" b="1" dirty="0">
                        <a:solidFill>
                          <a:schemeClr val="tx1"/>
                        </a:solidFill>
                        <a:latin typeface="Arial" panose="020B0604020202020204" pitchFamily="34" charset="0"/>
                        <a:cs typeface="Arial" panose="020B0604020202020204" pitchFamily="34" charset="0"/>
                      </a:endParaRPr>
                    </a:p>
                  </a:txBody>
                  <a:tcPr marL="91455" marR="91455" anchor="ctr">
                    <a:lnL w="28575"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C7D9BD"/>
                    </a:solidFill>
                  </a:tcPr>
                </a:tc>
                <a:tc>
                  <a:txBody>
                    <a:bodyPr/>
                    <a:lstStyle/>
                    <a:p>
                      <a:pPr algn="l"/>
                      <a:r>
                        <a:rPr lang="en-GB" sz="1300" b="1" dirty="0" smtClean="0">
                          <a:solidFill>
                            <a:schemeClr val="tx1"/>
                          </a:solidFill>
                          <a:latin typeface="Arial" panose="020B0604020202020204" pitchFamily="34" charset="0"/>
                          <a:cs typeface="Arial" panose="020B0604020202020204" pitchFamily="34" charset="0"/>
                        </a:rPr>
                        <a:t>Garlic</a:t>
                      </a:r>
                      <a:r>
                        <a:rPr lang="en-GB" sz="1300" b="1" baseline="0" dirty="0" smtClean="0">
                          <a:solidFill>
                            <a:schemeClr val="tx1"/>
                          </a:solidFill>
                          <a:latin typeface="Arial" panose="020B0604020202020204" pitchFamily="34" charset="0"/>
                          <a:cs typeface="Arial" panose="020B0604020202020204" pitchFamily="34" charset="0"/>
                        </a:rPr>
                        <a:t> bread</a:t>
                      </a:r>
                      <a:endParaRPr lang="en-GB" sz="1300" b="1" dirty="0">
                        <a:solidFill>
                          <a:schemeClr val="tx1"/>
                        </a:solidFill>
                        <a:latin typeface="Arial" panose="020B0604020202020204" pitchFamily="34" charset="0"/>
                        <a:cs typeface="Arial" panose="020B0604020202020204" pitchFamily="34" charset="0"/>
                      </a:endParaRPr>
                    </a:p>
                  </a:txBody>
                  <a:tcPr marL="91455" marR="91455" anchor="ctr">
                    <a:lnL w="12700" cmpd="sng">
                      <a:noFill/>
                    </a:lnL>
                    <a:lnR w="12700" cmpd="sng">
                      <a:noFill/>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C7D9BD"/>
                    </a:solidFill>
                  </a:tcPr>
                </a:tc>
                <a:tc>
                  <a:txBody>
                    <a:bodyPr/>
                    <a:lstStyle/>
                    <a:p>
                      <a:pPr algn="l"/>
                      <a:r>
                        <a:rPr lang="en-GB" sz="1300" b="1" dirty="0" smtClean="0">
                          <a:solidFill>
                            <a:schemeClr val="tx1"/>
                          </a:solidFill>
                          <a:latin typeface="Arial" panose="020B0604020202020204" pitchFamily="34" charset="0"/>
                          <a:cs typeface="Arial" panose="020B0604020202020204" pitchFamily="34" charset="0"/>
                        </a:rPr>
                        <a:t>Layered salad</a:t>
                      </a:r>
                      <a:endParaRPr lang="en-GB" sz="1300" b="1" dirty="0">
                        <a:solidFill>
                          <a:schemeClr val="tx1"/>
                        </a:solidFill>
                        <a:latin typeface="Arial" panose="020B0604020202020204" pitchFamily="34" charset="0"/>
                        <a:cs typeface="Arial" panose="020B0604020202020204" pitchFamily="34" charset="0"/>
                      </a:endParaRPr>
                    </a:p>
                  </a:txBody>
                  <a:tcPr marL="91455" marR="91455"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C7D9BD"/>
                    </a:solidFill>
                  </a:tcPr>
                </a:tc>
                <a:extLst>
                  <a:ext uri="{0D108BD9-81ED-4DB2-BD59-A6C34878D82A}">
                    <a16:rowId xmlns:a16="http://schemas.microsoft.com/office/drawing/2014/main" val="10000"/>
                  </a:ext>
                </a:extLst>
              </a:tr>
              <a:tr h="3152140">
                <a:tc>
                  <a:txBody>
                    <a:bodyPr/>
                    <a:lstStyle/>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Spray oil</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1 onion</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1 clove of garlic</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2 large cans tomatoes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Handful of fresh basil or 1x15ml spoon dried herbs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Black pepper</a:t>
                      </a:r>
                    </a:p>
                    <a:p>
                      <a:pPr algn="l">
                        <a:lnSpc>
                          <a:spcPct val="150000"/>
                        </a:lnSpc>
                      </a:pPr>
                      <a:r>
                        <a:rPr lang="en-US" sz="1300" baseline="0" dirty="0" smtClean="0">
                          <a:solidFill>
                            <a:schemeClr val="tx1"/>
                          </a:solidFill>
                          <a:latin typeface="Arial" panose="020B0604020202020204" pitchFamily="34" charset="0"/>
                          <a:cs typeface="Arial" panose="020B0604020202020204" pitchFamily="34" charset="0"/>
                        </a:rPr>
                        <a:t>150g dried wholewheat pasta</a:t>
                      </a:r>
                      <a:endParaRPr lang="en-GB" sz="1300" baseline="0" dirty="0" smtClean="0">
                        <a:solidFill>
                          <a:schemeClr val="tx1"/>
                        </a:solidFill>
                        <a:latin typeface="Arial" panose="020B0604020202020204" pitchFamily="34" charset="0"/>
                        <a:cs typeface="Arial" panose="020B0604020202020204" pitchFamily="34" charset="0"/>
                      </a:endParaRPr>
                    </a:p>
                  </a:txBody>
                  <a:tcPr marL="91455" marR="91455">
                    <a:lnL w="28575" cap="flat" cmpd="sng" algn="ctr">
                      <a:noFill/>
                      <a:prstDash val="solid"/>
                      <a:round/>
                      <a:headEnd type="none" w="med" len="med"/>
                      <a:tailEnd type="none" w="med" len="med"/>
                    </a:lnL>
                    <a:lnR w="12700" cmpd="sng">
                      <a:noFill/>
                    </a:lnR>
                    <a:lnT w="381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GB" sz="1300" dirty="0" smtClean="0">
                          <a:solidFill>
                            <a:schemeClr val="tx1"/>
                          </a:solidFill>
                          <a:latin typeface="Arial" panose="020B0604020202020204" pitchFamily="34" charset="0"/>
                          <a:cs typeface="Arial" panose="020B0604020202020204" pitchFamily="34" charset="0"/>
                        </a:rPr>
                        <a:t>1</a:t>
                      </a:r>
                      <a:r>
                        <a:rPr lang="en-GB" sz="1300" baseline="0" dirty="0" smtClean="0">
                          <a:solidFill>
                            <a:schemeClr val="tx1"/>
                          </a:solidFill>
                          <a:latin typeface="Arial" panose="020B0604020202020204" pitchFamily="34" charset="0"/>
                          <a:cs typeface="Arial" panose="020B0604020202020204" pitchFamily="34" charset="0"/>
                        </a:rPr>
                        <a:t> small w</a:t>
                      </a:r>
                      <a:r>
                        <a:rPr lang="en-GB" sz="1300" dirty="0" smtClean="0">
                          <a:solidFill>
                            <a:schemeClr val="tx1"/>
                          </a:solidFill>
                          <a:latin typeface="Arial" panose="020B0604020202020204" pitchFamily="34" charset="0"/>
                          <a:cs typeface="Arial" panose="020B0604020202020204" pitchFamily="34" charset="0"/>
                        </a:rPr>
                        <a:t>holemeal baguette</a:t>
                      </a:r>
                    </a:p>
                    <a:p>
                      <a:pPr algn="l">
                        <a:lnSpc>
                          <a:spcPct val="150000"/>
                        </a:lnSpc>
                      </a:pPr>
                      <a:r>
                        <a:rPr lang="en-GB" sz="1300" dirty="0" smtClean="0">
                          <a:solidFill>
                            <a:schemeClr val="tx1"/>
                          </a:solidFill>
                          <a:latin typeface="Arial" panose="020B0604020202020204" pitchFamily="34" charset="0"/>
                          <a:cs typeface="Arial" panose="020B0604020202020204" pitchFamily="34" charset="0"/>
                        </a:rPr>
                        <a:t>50g reduced fat spread</a:t>
                      </a:r>
                    </a:p>
                    <a:p>
                      <a:pPr algn="l">
                        <a:lnSpc>
                          <a:spcPct val="150000"/>
                        </a:lnSpc>
                      </a:pPr>
                      <a:r>
                        <a:rPr lang="en-GB" sz="1300" dirty="0" smtClean="0">
                          <a:solidFill>
                            <a:schemeClr val="tx1"/>
                          </a:solidFill>
                          <a:latin typeface="Arial" panose="020B0604020202020204" pitchFamily="34" charset="0"/>
                          <a:cs typeface="Arial" panose="020B0604020202020204" pitchFamily="34" charset="0"/>
                        </a:rPr>
                        <a:t>2 cloves of garlic</a:t>
                      </a:r>
                    </a:p>
                    <a:p>
                      <a:pPr algn="l">
                        <a:lnSpc>
                          <a:spcPct val="150000"/>
                        </a:lnSpc>
                      </a:pPr>
                      <a:r>
                        <a:rPr lang="en-GB" sz="1300" dirty="0" smtClean="0">
                          <a:solidFill>
                            <a:schemeClr val="tx1"/>
                          </a:solidFill>
                          <a:latin typeface="Arial" panose="020B0604020202020204" pitchFamily="34" charset="0"/>
                          <a:cs typeface="Arial" panose="020B0604020202020204" pitchFamily="34" charset="0"/>
                        </a:rPr>
                        <a:t>15ml spoon chopped parsley</a:t>
                      </a:r>
                      <a:endParaRPr lang="en-GB" sz="1300" dirty="0">
                        <a:solidFill>
                          <a:schemeClr val="tx1"/>
                        </a:solidFill>
                        <a:latin typeface="Arial" panose="020B0604020202020204" pitchFamily="34" charset="0"/>
                        <a:cs typeface="Arial" panose="020B0604020202020204" pitchFamily="34" charset="0"/>
                      </a:endParaRPr>
                    </a:p>
                  </a:txBody>
                  <a:tcPr marL="91455" marR="91455">
                    <a:lnL w="12700" cmpd="sng">
                      <a:noFill/>
                    </a:lnL>
                    <a:lnR w="12700" cmpd="sng">
                      <a:noFill/>
                    </a:lnR>
                    <a:lnT w="381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½ lettuce</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1 carrot</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1 small can of sweetcorn</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1 red pepper</a:t>
                      </a:r>
                    </a:p>
                  </a:txBody>
                  <a:tcPr marL="91455" marR="91455">
                    <a:lnL w="12700" cmpd="sng">
                      <a:noFill/>
                    </a:lnL>
                    <a:lnR w="28575" cap="flat" cmpd="sng" algn="ctr">
                      <a:noFill/>
                      <a:prstDash val="solid"/>
                      <a:round/>
                      <a:headEnd type="none" w="med" len="med"/>
                      <a:tailEnd type="none" w="med" len="med"/>
                    </a:lnR>
                    <a:lnT w="381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94397600"/>
              </p:ext>
            </p:extLst>
          </p:nvPr>
        </p:nvGraphicFramePr>
        <p:xfrm>
          <a:off x="6419652" y="2664865"/>
          <a:ext cx="4191000" cy="3612832"/>
        </p:xfrm>
        <a:graphic>
          <a:graphicData uri="http://schemas.openxmlformats.org/drawingml/2006/table">
            <a:tbl>
              <a:tblPr firstRow="1" bandRow="1">
                <a:tableStyleId>{5C22544A-7EE6-4342-B048-85BDC9FD1C3A}</a:tableStyleId>
              </a:tblPr>
              <a:tblGrid>
                <a:gridCol w="1788765">
                  <a:extLst>
                    <a:ext uri="{9D8B030D-6E8A-4147-A177-3AD203B41FA5}">
                      <a16:colId xmlns:a16="http://schemas.microsoft.com/office/drawing/2014/main" val="20000"/>
                    </a:ext>
                  </a:extLst>
                </a:gridCol>
                <a:gridCol w="1191285">
                  <a:extLst>
                    <a:ext uri="{9D8B030D-6E8A-4147-A177-3AD203B41FA5}">
                      <a16:colId xmlns:a16="http://schemas.microsoft.com/office/drawing/2014/main" val="20001"/>
                    </a:ext>
                  </a:extLst>
                </a:gridCol>
                <a:gridCol w="1210950">
                  <a:extLst>
                    <a:ext uri="{9D8B030D-6E8A-4147-A177-3AD203B41FA5}">
                      <a16:colId xmlns:a16="http://schemas.microsoft.com/office/drawing/2014/main" val="20002"/>
                    </a:ext>
                  </a:extLst>
                </a:gridCol>
              </a:tblGrid>
              <a:tr h="289552">
                <a:tc>
                  <a:txBody>
                    <a:bodyPr/>
                    <a:lstStyle/>
                    <a:p>
                      <a:pPr algn="l"/>
                      <a:r>
                        <a:rPr lang="en-GB" sz="1300" b="1" dirty="0" smtClean="0">
                          <a:solidFill>
                            <a:schemeClr val="tx1"/>
                          </a:solidFill>
                          <a:latin typeface="Arial" panose="020B0604020202020204" pitchFamily="34" charset="0"/>
                          <a:cs typeface="Arial" panose="020B0604020202020204" pitchFamily="34" charset="0"/>
                        </a:rPr>
                        <a:t>Basic</a:t>
                      </a:r>
                      <a:r>
                        <a:rPr lang="en-GB" sz="1300" b="1" baseline="0" dirty="0" smtClean="0">
                          <a:solidFill>
                            <a:schemeClr val="tx1"/>
                          </a:solidFill>
                          <a:latin typeface="Arial" panose="020B0604020202020204" pitchFamily="34" charset="0"/>
                          <a:cs typeface="Arial" panose="020B0604020202020204" pitchFamily="34" charset="0"/>
                        </a:rPr>
                        <a:t> tomato sauce</a:t>
                      </a:r>
                      <a:endParaRPr lang="en-GB" sz="1300" b="1" dirty="0">
                        <a:solidFill>
                          <a:schemeClr val="tx1"/>
                        </a:solidFill>
                        <a:latin typeface="Arial" panose="020B0604020202020204" pitchFamily="34" charset="0"/>
                        <a:cs typeface="Arial" panose="020B0604020202020204" pitchFamily="34" charset="0"/>
                      </a:endParaRPr>
                    </a:p>
                  </a:txBody>
                  <a:tcPr marL="91455" marR="91455" marT="45716" marB="45716" anchor="ctr">
                    <a:lnL w="28575"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C7D9BD"/>
                    </a:solidFill>
                  </a:tcPr>
                </a:tc>
                <a:tc>
                  <a:txBody>
                    <a:bodyPr/>
                    <a:lstStyle/>
                    <a:p>
                      <a:pPr algn="l"/>
                      <a:r>
                        <a:rPr lang="en-GB" sz="1300" b="1" dirty="0" smtClean="0">
                          <a:solidFill>
                            <a:schemeClr val="tx1"/>
                          </a:solidFill>
                          <a:latin typeface="Arial" panose="020B0604020202020204" pitchFamily="34" charset="0"/>
                          <a:cs typeface="Arial" panose="020B0604020202020204" pitchFamily="34" charset="0"/>
                        </a:rPr>
                        <a:t>Garlic</a:t>
                      </a:r>
                      <a:r>
                        <a:rPr lang="en-GB" sz="1300" b="1" baseline="0" dirty="0" smtClean="0">
                          <a:solidFill>
                            <a:schemeClr val="tx1"/>
                          </a:solidFill>
                          <a:latin typeface="Arial" panose="020B0604020202020204" pitchFamily="34" charset="0"/>
                          <a:cs typeface="Arial" panose="020B0604020202020204" pitchFamily="34" charset="0"/>
                        </a:rPr>
                        <a:t> bread</a:t>
                      </a:r>
                      <a:endParaRPr lang="en-GB" sz="1300" b="1" dirty="0">
                        <a:solidFill>
                          <a:schemeClr val="tx1"/>
                        </a:solidFill>
                        <a:latin typeface="Arial" panose="020B0604020202020204" pitchFamily="34" charset="0"/>
                        <a:cs typeface="Arial" panose="020B0604020202020204" pitchFamily="34" charset="0"/>
                      </a:endParaRPr>
                    </a:p>
                  </a:txBody>
                  <a:tcPr marL="91455" marR="91455" marT="45716" marB="45716" anchor="ctr">
                    <a:lnL w="12700" cmpd="sng">
                      <a:noFill/>
                    </a:lnL>
                    <a:lnR w="12700" cmpd="sng">
                      <a:noFill/>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C7D9BD"/>
                    </a:solidFill>
                  </a:tcPr>
                </a:tc>
                <a:tc>
                  <a:txBody>
                    <a:bodyPr/>
                    <a:lstStyle/>
                    <a:p>
                      <a:pPr algn="l"/>
                      <a:r>
                        <a:rPr lang="en-GB" sz="1300" b="1" dirty="0" smtClean="0">
                          <a:solidFill>
                            <a:schemeClr val="tx1"/>
                          </a:solidFill>
                          <a:latin typeface="Arial" panose="020B0604020202020204" pitchFamily="34" charset="0"/>
                          <a:cs typeface="Arial" panose="020B0604020202020204" pitchFamily="34" charset="0"/>
                        </a:rPr>
                        <a:t>Layered salad</a:t>
                      </a:r>
                      <a:endParaRPr lang="en-GB" sz="1300" b="1" dirty="0">
                        <a:solidFill>
                          <a:schemeClr val="tx1"/>
                        </a:solidFill>
                        <a:latin typeface="Arial" panose="020B0604020202020204" pitchFamily="34" charset="0"/>
                        <a:cs typeface="Arial" panose="020B0604020202020204" pitchFamily="34" charset="0"/>
                      </a:endParaRPr>
                    </a:p>
                  </a:txBody>
                  <a:tcPr marL="91455" marR="91455" marT="45716" marB="45716"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C7D9BD"/>
                    </a:solidFill>
                  </a:tcPr>
                </a:tc>
                <a:extLst>
                  <a:ext uri="{0D108BD9-81ED-4DB2-BD59-A6C34878D82A}">
                    <a16:rowId xmlns:a16="http://schemas.microsoft.com/office/drawing/2014/main" val="10000"/>
                  </a:ext>
                </a:extLst>
              </a:tr>
              <a:tr h="3125160">
                <a:tc>
                  <a:txBody>
                    <a:bodyPr/>
                    <a:lstStyle/>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Spray oil</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5 onions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5 cloves of garlic</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10 large cans tomatoes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Fresh basil or 5x15ml spoon dried herbs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Black pepper</a:t>
                      </a:r>
                    </a:p>
                    <a:p>
                      <a:pPr algn="l">
                        <a:lnSpc>
                          <a:spcPct val="150000"/>
                        </a:lnSpc>
                      </a:pPr>
                      <a:r>
                        <a:rPr lang="en-US" sz="1300" baseline="0" dirty="0" smtClean="0">
                          <a:solidFill>
                            <a:schemeClr val="tx1"/>
                          </a:solidFill>
                          <a:latin typeface="Arial" panose="020B0604020202020204" pitchFamily="34" charset="0"/>
                          <a:cs typeface="Arial" panose="020B0604020202020204" pitchFamily="34" charset="0"/>
                        </a:rPr>
                        <a:t>750g dried wholewheat  pasta</a:t>
                      </a:r>
                      <a:endParaRPr lang="en-GB" sz="1300" baseline="0" dirty="0" smtClean="0">
                        <a:solidFill>
                          <a:schemeClr val="tx1"/>
                        </a:solidFill>
                        <a:latin typeface="Arial" panose="020B0604020202020204" pitchFamily="34" charset="0"/>
                        <a:cs typeface="Arial" panose="020B0604020202020204" pitchFamily="34" charset="0"/>
                      </a:endParaRPr>
                    </a:p>
                  </a:txBody>
                  <a:tcPr marL="91455" marR="91455" marT="45716" marB="45716">
                    <a:lnL w="28575" cap="flat" cmpd="sng" algn="ctr">
                      <a:noFill/>
                      <a:prstDash val="solid"/>
                      <a:round/>
                      <a:headEnd type="none" w="med" len="med"/>
                      <a:tailEnd type="none" w="med" len="med"/>
                    </a:lnL>
                    <a:lnR w="12700" cmpd="sng">
                      <a:noFill/>
                    </a:lnR>
                    <a:lnT w="381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GB" sz="1300" dirty="0" smtClean="0">
                          <a:solidFill>
                            <a:schemeClr val="tx1"/>
                          </a:solidFill>
                          <a:latin typeface="Arial" panose="020B0604020202020204" pitchFamily="34" charset="0"/>
                          <a:cs typeface="Arial" panose="020B0604020202020204" pitchFamily="34" charset="0"/>
                        </a:rPr>
                        <a:t>2-3</a:t>
                      </a:r>
                      <a:r>
                        <a:rPr lang="en-GB" sz="1300" baseline="0" dirty="0" smtClean="0">
                          <a:solidFill>
                            <a:schemeClr val="tx1"/>
                          </a:solidFill>
                          <a:latin typeface="Arial" panose="020B0604020202020204" pitchFamily="34" charset="0"/>
                          <a:cs typeface="Arial" panose="020B0604020202020204" pitchFamily="34" charset="0"/>
                        </a:rPr>
                        <a:t> large w</a:t>
                      </a:r>
                      <a:r>
                        <a:rPr lang="en-GB" sz="1300" dirty="0" smtClean="0">
                          <a:solidFill>
                            <a:schemeClr val="tx1"/>
                          </a:solidFill>
                          <a:latin typeface="Arial" panose="020B0604020202020204" pitchFamily="34" charset="0"/>
                          <a:cs typeface="Arial" panose="020B0604020202020204" pitchFamily="34" charset="0"/>
                        </a:rPr>
                        <a:t>holemeal baguettes</a:t>
                      </a:r>
                    </a:p>
                    <a:p>
                      <a:pPr algn="l">
                        <a:lnSpc>
                          <a:spcPct val="150000"/>
                        </a:lnSpc>
                      </a:pPr>
                      <a:r>
                        <a:rPr lang="en-GB" sz="1300" dirty="0" smtClean="0">
                          <a:solidFill>
                            <a:schemeClr val="tx1"/>
                          </a:solidFill>
                          <a:latin typeface="Arial" panose="020B0604020202020204" pitchFamily="34" charset="0"/>
                          <a:cs typeface="Arial" panose="020B0604020202020204" pitchFamily="34" charset="0"/>
                        </a:rPr>
                        <a:t>250g reduced fat spread</a:t>
                      </a:r>
                    </a:p>
                    <a:p>
                      <a:pPr algn="l">
                        <a:lnSpc>
                          <a:spcPct val="150000"/>
                        </a:lnSpc>
                      </a:pPr>
                      <a:r>
                        <a:rPr lang="en-GB" sz="1300" dirty="0" smtClean="0">
                          <a:solidFill>
                            <a:schemeClr val="tx1"/>
                          </a:solidFill>
                          <a:latin typeface="Arial" panose="020B0604020202020204" pitchFamily="34" charset="0"/>
                          <a:cs typeface="Arial" panose="020B0604020202020204" pitchFamily="34" charset="0"/>
                        </a:rPr>
                        <a:t>10 cloves of garlic</a:t>
                      </a:r>
                    </a:p>
                    <a:p>
                      <a:pPr algn="l">
                        <a:lnSpc>
                          <a:spcPct val="150000"/>
                        </a:lnSpc>
                      </a:pPr>
                      <a:r>
                        <a:rPr lang="en-GB" sz="1300" dirty="0" smtClean="0">
                          <a:solidFill>
                            <a:schemeClr val="tx1"/>
                          </a:solidFill>
                          <a:latin typeface="Arial" panose="020B0604020202020204" pitchFamily="34" charset="0"/>
                          <a:cs typeface="Arial" panose="020B0604020202020204" pitchFamily="34" charset="0"/>
                        </a:rPr>
                        <a:t>Fresh parsley</a:t>
                      </a:r>
                      <a:endParaRPr lang="en-GB" sz="1300" dirty="0">
                        <a:solidFill>
                          <a:schemeClr val="tx1"/>
                        </a:solidFill>
                        <a:latin typeface="Arial" panose="020B0604020202020204" pitchFamily="34" charset="0"/>
                        <a:cs typeface="Arial" panose="020B0604020202020204" pitchFamily="34" charset="0"/>
                      </a:endParaRPr>
                    </a:p>
                  </a:txBody>
                  <a:tcPr marL="91455" marR="91455" marT="45716" marB="45716">
                    <a:lnL w="12700" cmpd="sng">
                      <a:noFill/>
                    </a:lnL>
                    <a:lnR w="12700" cmpd="sng">
                      <a:noFill/>
                    </a:lnR>
                    <a:lnT w="381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3 lettuce</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5 carrots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5 small cans of sweetcorn (or 2-3 large cans)</a:t>
                      </a:r>
                    </a:p>
                    <a:p>
                      <a:pPr algn="l">
                        <a:lnSpc>
                          <a:spcPct val="150000"/>
                        </a:lnSpc>
                      </a:pPr>
                      <a:r>
                        <a:rPr lang="en-GB" sz="1300" baseline="0" dirty="0" smtClean="0">
                          <a:solidFill>
                            <a:schemeClr val="tx1"/>
                          </a:solidFill>
                          <a:latin typeface="Arial" panose="020B0604020202020204" pitchFamily="34" charset="0"/>
                          <a:cs typeface="Arial" panose="020B0604020202020204" pitchFamily="34" charset="0"/>
                        </a:rPr>
                        <a:t>5 red peppers</a:t>
                      </a:r>
                    </a:p>
                  </a:txBody>
                  <a:tcPr marL="91455" marR="91455" marT="45716" marB="45716">
                    <a:lnL w="12700" cmpd="sng">
                      <a:noFill/>
                    </a:lnL>
                    <a:lnR w="28575" cap="flat" cmpd="sng" algn="ctr">
                      <a:noFill/>
                      <a:prstDash val="solid"/>
                      <a:round/>
                      <a:headEnd type="none" w="med" len="med"/>
                      <a:tailEnd type="none" w="med" len="med"/>
                    </a:lnR>
                    <a:lnT w="381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6599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Plan of action </a:t>
            </a:r>
          </a:p>
        </p:txBody>
      </p:sp>
      <p:sp>
        <p:nvSpPr>
          <p:cNvPr id="3" name="Subtitle 2"/>
          <p:cNvSpPr>
            <a:spLocks noGrp="1"/>
          </p:cNvSpPr>
          <p:nvPr>
            <p:ph type="subTitle" idx="1"/>
          </p:nvPr>
        </p:nvSpPr>
        <p:spPr>
          <a:xfrm>
            <a:off x="1169276" y="2571092"/>
            <a:ext cx="6802629" cy="3600000"/>
          </a:xfrm>
        </p:spPr>
        <p:txBody>
          <a:bodyPr/>
          <a:lstStyle/>
          <a:p>
            <a:pPr>
              <a:spcBef>
                <a:spcPct val="50000"/>
              </a:spcBef>
              <a:buFont typeface="Arial" panose="020B0604020202020204" pitchFamily="34" charset="0"/>
              <a:buChar char="•"/>
              <a:defRPr/>
            </a:pPr>
            <a:r>
              <a:rPr lang="en-GB" altLang="en-US" sz="2000" dirty="0"/>
              <a:t>Review recipes to be cooked.</a:t>
            </a:r>
          </a:p>
          <a:p>
            <a:pPr>
              <a:spcBef>
                <a:spcPct val="50000"/>
              </a:spcBef>
              <a:buFont typeface="Arial" panose="020B0604020202020204" pitchFamily="34" charset="0"/>
              <a:buChar char="•"/>
              <a:defRPr/>
            </a:pPr>
            <a:r>
              <a:rPr lang="en-GB" altLang="en-US" sz="2000" dirty="0"/>
              <a:t>Prepare the sauce – allow to simmer.</a:t>
            </a:r>
          </a:p>
          <a:p>
            <a:pPr>
              <a:spcBef>
                <a:spcPct val="50000"/>
              </a:spcBef>
              <a:buFont typeface="Arial" panose="020B0604020202020204" pitchFamily="34" charset="0"/>
              <a:buChar char="•"/>
              <a:defRPr/>
            </a:pPr>
            <a:r>
              <a:rPr lang="en-GB" altLang="en-US" sz="2000" dirty="0"/>
              <a:t>Prepare the salad – store in the fridge.</a:t>
            </a:r>
          </a:p>
          <a:p>
            <a:pPr>
              <a:spcBef>
                <a:spcPct val="50000"/>
              </a:spcBef>
              <a:buFont typeface="Arial" panose="020B0604020202020204" pitchFamily="34" charset="0"/>
              <a:buChar char="•"/>
              <a:defRPr/>
            </a:pPr>
            <a:r>
              <a:rPr lang="en-GB" altLang="en-US" sz="2000" dirty="0"/>
              <a:t>Boil the pasta.</a:t>
            </a:r>
          </a:p>
          <a:p>
            <a:pPr>
              <a:spcBef>
                <a:spcPct val="50000"/>
              </a:spcBef>
              <a:buFont typeface="Arial" panose="020B0604020202020204" pitchFamily="34" charset="0"/>
              <a:buChar char="•"/>
              <a:defRPr/>
            </a:pPr>
            <a:r>
              <a:rPr lang="en-GB" altLang="en-US" sz="2000" dirty="0"/>
              <a:t>Make the garlic bread – bake in foil, and serve.</a:t>
            </a:r>
          </a:p>
        </p:txBody>
      </p:sp>
      <p:sp>
        <p:nvSpPr>
          <p:cNvPr id="4" name="Text Box 4"/>
          <p:cNvSpPr txBox="1">
            <a:spLocks noChangeArrowheads="1"/>
          </p:cNvSpPr>
          <p:nvPr/>
        </p:nvSpPr>
        <p:spPr bwMode="auto">
          <a:xfrm>
            <a:off x="1169276" y="4867135"/>
            <a:ext cx="3052228" cy="1015663"/>
          </a:xfrm>
          <a:prstGeom prst="rect">
            <a:avLst/>
          </a:prstGeom>
          <a:solidFill>
            <a:srgbClr val="C7D9BD"/>
          </a:solidFill>
          <a:ln w="38100">
            <a:solidFill>
              <a:srgbClr val="158B44"/>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GB" altLang="en-US" sz="2000" dirty="0" smtClean="0">
                <a:latin typeface="Arial" panose="020B0604020202020204" pitchFamily="34" charset="0"/>
                <a:cs typeface="Arial" panose="020B0604020202020204" pitchFamily="34" charset="0"/>
              </a:rPr>
              <a:t>Ensure that you collect your equipment before you start to cook.</a:t>
            </a:r>
          </a:p>
        </p:txBody>
      </p:sp>
      <p:sp>
        <p:nvSpPr>
          <p:cNvPr id="5" name="Text Box 5"/>
          <p:cNvSpPr txBox="1">
            <a:spLocks noChangeArrowheads="1"/>
          </p:cNvSpPr>
          <p:nvPr/>
        </p:nvSpPr>
        <p:spPr bwMode="auto">
          <a:xfrm>
            <a:off x="4731361" y="4867135"/>
            <a:ext cx="3052229" cy="707886"/>
          </a:xfrm>
          <a:prstGeom prst="rect">
            <a:avLst/>
          </a:prstGeom>
          <a:solidFill>
            <a:srgbClr val="C7D9BD"/>
          </a:solidFill>
          <a:ln w="38100">
            <a:solidFill>
              <a:srgbClr val="158B44"/>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GB" altLang="en-US" sz="2000" dirty="0" smtClean="0">
                <a:latin typeface="Arial" panose="020B0604020202020204" pitchFamily="34" charset="0"/>
                <a:cs typeface="Arial" panose="020B0604020202020204" pitchFamily="34" charset="0"/>
              </a:rPr>
              <a:t>Weigh and measure your ingredients accurately.</a:t>
            </a:r>
          </a:p>
        </p:txBody>
      </p:sp>
      <p:sp>
        <p:nvSpPr>
          <p:cNvPr id="6" name="Text Box 6"/>
          <p:cNvSpPr txBox="1">
            <a:spLocks noChangeArrowheads="1"/>
          </p:cNvSpPr>
          <p:nvPr/>
        </p:nvSpPr>
        <p:spPr bwMode="auto">
          <a:xfrm>
            <a:off x="8223045" y="4867134"/>
            <a:ext cx="3052229" cy="1015663"/>
          </a:xfrm>
          <a:prstGeom prst="rect">
            <a:avLst/>
          </a:prstGeom>
          <a:solidFill>
            <a:srgbClr val="C7D9BD"/>
          </a:solidFill>
          <a:ln w="38100">
            <a:solidFill>
              <a:srgbClr val="158B44"/>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GB" altLang="en-US" sz="2000" dirty="0" smtClean="0">
                <a:latin typeface="Arial" panose="020B0604020202020204" pitchFamily="34" charset="0"/>
                <a:cs typeface="Arial" panose="020B0604020202020204" pitchFamily="34" charset="0"/>
              </a:rPr>
              <a:t>Keep your work surfaces clean and tidy – wash up as you go.</a:t>
            </a:r>
          </a:p>
        </p:txBody>
      </p:sp>
      <p:pic>
        <p:nvPicPr>
          <p:cNvPr id="7" name="Picture 15" descr="salad serv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30996" y="2291846"/>
            <a:ext cx="2081453" cy="1450192"/>
          </a:xfrm>
          <a:prstGeom prst="rect">
            <a:avLst/>
          </a:prstGeom>
          <a:solidFill>
            <a:srgbClr val="158B44"/>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14" descr="tomato sauce serv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2997" y="1487978"/>
            <a:ext cx="2086163" cy="1450193"/>
          </a:xfrm>
          <a:prstGeom prst="rect">
            <a:avLst/>
          </a:prstGeom>
          <a:solidFill>
            <a:srgbClr val="158B44"/>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17" descr="GarlicBrea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46219" y="2984598"/>
            <a:ext cx="2102942" cy="1448570"/>
          </a:xfrm>
          <a:prstGeom prst="rect">
            <a:avLst/>
          </a:prstGeom>
          <a:solidFill>
            <a:srgbClr val="158B44"/>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7707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Healthy eating </a:t>
            </a:r>
          </a:p>
        </p:txBody>
      </p:sp>
      <p:sp>
        <p:nvSpPr>
          <p:cNvPr id="3" name="Subtitle 2"/>
          <p:cNvSpPr>
            <a:spLocks noGrp="1"/>
          </p:cNvSpPr>
          <p:nvPr>
            <p:ph type="subTitle" idx="1"/>
          </p:nvPr>
        </p:nvSpPr>
        <p:spPr>
          <a:xfrm>
            <a:off x="1169276" y="2571092"/>
            <a:ext cx="6762869" cy="3600000"/>
          </a:xfrm>
        </p:spPr>
        <p:txBody>
          <a:bodyPr/>
          <a:lstStyle/>
          <a:p>
            <a:pPr>
              <a:spcBef>
                <a:spcPct val="50000"/>
              </a:spcBef>
              <a:buFont typeface="Arial" panose="020B0604020202020204" pitchFamily="34" charset="0"/>
              <a:buChar char="•"/>
              <a:defRPr/>
            </a:pPr>
            <a:r>
              <a:rPr lang="en-GB" altLang="en-US" sz="2000" dirty="0"/>
              <a:t>Use a spread (such as olive or sunflower) for the garlic bread as it is lower in saturated fat than butter and we should be trying to replace food high in saturated fat with food higher in unsaturated fat in the diet</a:t>
            </a:r>
            <a:r>
              <a:rPr lang="en-GB" altLang="en-US" sz="2000" dirty="0" smtClean="0"/>
              <a:t>.</a:t>
            </a:r>
            <a:endParaRPr lang="en-GB" altLang="en-US" sz="1050" dirty="0"/>
          </a:p>
          <a:p>
            <a:pPr>
              <a:spcBef>
                <a:spcPct val="50000"/>
              </a:spcBef>
              <a:buFont typeface="Arial" panose="020B0604020202020204" pitchFamily="34" charset="0"/>
              <a:buChar char="•"/>
              <a:defRPr/>
            </a:pPr>
            <a:r>
              <a:rPr lang="en-GB" altLang="en-US" sz="2000" dirty="0"/>
              <a:t>Choosing wholemeal baguettes will increase the amount of fibre in the meal. </a:t>
            </a:r>
            <a:endParaRPr lang="en-GB" altLang="en-US" sz="1050" dirty="0"/>
          </a:p>
          <a:p>
            <a:pPr>
              <a:spcBef>
                <a:spcPct val="50000"/>
              </a:spcBef>
              <a:buFont typeface="Arial" panose="020B0604020202020204" pitchFamily="34" charset="0"/>
              <a:buChar char="•"/>
              <a:defRPr/>
            </a:pPr>
            <a:r>
              <a:rPr lang="en-GB" altLang="en-US" sz="2000" dirty="0"/>
              <a:t>Include a variety of fruit and vegetables in your diet every day – at least 5 portions a day. You could try adding a variety of extra vegetables to your layered salad</a:t>
            </a:r>
            <a:r>
              <a:rPr lang="en-GB" altLang="en-US" sz="2000" dirty="0" smtClean="0"/>
              <a:t>.</a:t>
            </a:r>
            <a:endParaRPr lang="en-GB" altLang="en-US" sz="1050" dirty="0"/>
          </a:p>
          <a:p>
            <a:pPr>
              <a:buFont typeface="Arial" panose="020B0604020202020204" pitchFamily="34" charset="0"/>
              <a:buChar char="•"/>
              <a:defRPr/>
            </a:pPr>
            <a:r>
              <a:rPr lang="en-GB" sz="2000" dirty="0"/>
              <a:t>Choose wholewheat pasta instead of white pasta to increase the fibre content of the meal.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477" y="1733117"/>
            <a:ext cx="3613265" cy="240766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182" t="15978" r="10273" b="12466"/>
          <a:stretch/>
        </p:blipFill>
        <p:spPr>
          <a:xfrm>
            <a:off x="8345977" y="4251907"/>
            <a:ext cx="3481740" cy="2115641"/>
          </a:xfrm>
          <a:prstGeom prst="rect">
            <a:avLst/>
          </a:prstGeom>
        </p:spPr>
      </p:pic>
    </p:spTree>
    <p:extLst>
      <p:ext uri="{BB962C8B-B14F-4D97-AF65-F5344CB8AC3E}">
        <p14:creationId xmlns:p14="http://schemas.microsoft.com/office/powerpoint/2010/main" val="4230906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832</Words>
  <Application>Microsoft Office PowerPoint</Application>
  <PresentationFormat>Widescreen</PresentationFormat>
  <Paragraphs>124</Paragraphs>
  <Slides>14</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14</vt:i4>
      </vt:variant>
    </vt:vector>
  </HeadingPairs>
  <TitlesOfParts>
    <vt:vector size="20" baseType="lpstr">
      <vt:lpstr>Arial</vt:lpstr>
      <vt:lpstr>Calibri</vt:lpstr>
      <vt:lpstr>Office Theme</vt:lpstr>
      <vt:lpstr>Custom Design</vt:lpstr>
      <vt:lpstr>1_Custom Design</vt:lpstr>
      <vt:lpstr>3_Custom Design</vt:lpstr>
      <vt:lpstr>Mama Mia! </vt:lpstr>
      <vt:lpstr>Aims and objectives</vt:lpstr>
      <vt:lpstr>Setting the scene </vt:lpstr>
      <vt:lpstr>Food hygiene – getting ready to cook </vt:lpstr>
      <vt:lpstr>Recipes - you will make: </vt:lpstr>
      <vt:lpstr>Food skills and techniques </vt:lpstr>
      <vt:lpstr>Shopping list </vt:lpstr>
      <vt:lpstr>Plan of action </vt:lpstr>
      <vt:lpstr>Healthy eating </vt:lpstr>
      <vt:lpstr>Budgeting</vt:lpstr>
      <vt:lpstr>Food safety and hygiene</vt:lpstr>
      <vt:lpstr>Cooking for the future </vt:lpstr>
      <vt:lpstr>Cooking for the future </vt:lpstr>
      <vt:lpstr>Mama Mia!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Roy Ballam</cp:lastModifiedBy>
  <cp:revision>32</cp:revision>
  <dcterms:created xsi:type="dcterms:W3CDTF">2018-10-10T09:22:08Z</dcterms:created>
  <dcterms:modified xsi:type="dcterms:W3CDTF">2019-12-02T14:41:18Z</dcterms:modified>
</cp:coreProperties>
</file>