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Lst>
  <p:notesMasterIdLst>
    <p:notesMasterId r:id="rId26"/>
  </p:notesMasterIdLst>
  <p:sldIdLst>
    <p:sldId id="332" r:id="rId4"/>
    <p:sldId id="256" r:id="rId5"/>
    <p:sldId id="280" r:id="rId6"/>
    <p:sldId id="298" r:id="rId7"/>
    <p:sldId id="297" r:id="rId8"/>
    <p:sldId id="288" r:id="rId9"/>
    <p:sldId id="290" r:id="rId10"/>
    <p:sldId id="303" r:id="rId11"/>
    <p:sldId id="305" r:id="rId12"/>
    <p:sldId id="313" r:id="rId13"/>
    <p:sldId id="306" r:id="rId14"/>
    <p:sldId id="307" r:id="rId15"/>
    <p:sldId id="309" r:id="rId16"/>
    <p:sldId id="308" r:id="rId17"/>
    <p:sldId id="310" r:id="rId18"/>
    <p:sldId id="275" r:id="rId19"/>
    <p:sldId id="316" r:id="rId20"/>
    <p:sldId id="323" r:id="rId21"/>
    <p:sldId id="325" r:id="rId22"/>
    <p:sldId id="318" r:id="rId23"/>
    <p:sldId id="328" r:id="rId24"/>
    <p:sldId id="331" r:id="rId25"/>
  </p:sldIdLst>
  <p:sldSz cx="12192000" cy="6858000"/>
  <p:notesSz cx="6864350" cy="9996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bara,Monks Barbara,Monks" initials="BB" lastIdx="1" clrIdx="0">
    <p:extLst>
      <p:ext uri="{19B8F6BF-5375-455C-9EA6-DF929625EA0E}">
        <p15:presenceInfo xmlns:p15="http://schemas.microsoft.com/office/powerpoint/2012/main" userId="81843c73a96cdef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35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42" autoAdjust="0"/>
    <p:restoredTop sz="93140" autoAdjust="0"/>
  </p:normalViewPr>
  <p:slideViewPr>
    <p:cSldViewPr snapToGrid="0">
      <p:cViewPr varScale="1">
        <p:scale>
          <a:sx n="78" d="100"/>
          <a:sy n="78" d="100"/>
        </p:scale>
        <p:origin x="379" y="72"/>
      </p:cViewPr>
      <p:guideLst/>
    </p:cSldViewPr>
  </p:slideViewPr>
  <p:outlineViewPr>
    <p:cViewPr>
      <p:scale>
        <a:sx n="33" d="100"/>
        <a:sy n="33" d="100"/>
      </p:scale>
      <p:origin x="0" y="-403"/>
    </p:cViewPr>
  </p:outlineViewPr>
  <p:notesTextViewPr>
    <p:cViewPr>
      <p:scale>
        <a:sx n="75" d="100"/>
        <a:sy n="75" d="100"/>
      </p:scale>
      <p:origin x="0" y="0"/>
    </p:cViewPr>
  </p:notesTextViewPr>
  <p:notesViewPr>
    <p:cSldViewPr snapToGrid="0">
      <p:cViewPr varScale="1">
        <p:scale>
          <a:sx n="62" d="100"/>
          <a:sy n="62" d="100"/>
        </p:scale>
        <p:origin x="3274"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2-04T21:09:39.747" idx="1">
    <p:pos x="8352" y="1096"/>
    <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975" cy="5016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7788" y="0"/>
            <a:ext cx="2974975" cy="501650"/>
          </a:xfrm>
          <a:prstGeom prst="rect">
            <a:avLst/>
          </a:prstGeom>
        </p:spPr>
        <p:txBody>
          <a:bodyPr vert="horz" lIns="91440" tIns="45720" rIns="91440" bIns="45720" rtlCol="0"/>
          <a:lstStyle>
            <a:lvl1pPr algn="r">
              <a:defRPr sz="1200"/>
            </a:lvl1pPr>
          </a:lstStyle>
          <a:p>
            <a:fld id="{B83B9FA8-17AC-40A3-A0F5-1E8FE6973AE6}" type="datetimeFigureOut">
              <a:rPr lang="en-GB" smtClean="0"/>
              <a:t>17/01/2020</a:t>
            </a:fld>
            <a:endParaRPr lang="en-GB"/>
          </a:p>
        </p:txBody>
      </p:sp>
      <p:sp>
        <p:nvSpPr>
          <p:cNvPr id="4" name="Slide Image Placeholder 3"/>
          <p:cNvSpPr>
            <a:spLocks noGrp="1" noRot="1" noChangeAspect="1"/>
          </p:cNvSpPr>
          <p:nvPr>
            <p:ph type="sldImg" idx="2"/>
          </p:nvPr>
        </p:nvSpPr>
        <p:spPr>
          <a:xfrm>
            <a:off x="434975" y="1249363"/>
            <a:ext cx="5994400" cy="33734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810125"/>
            <a:ext cx="5492750" cy="39370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94838"/>
            <a:ext cx="2974975" cy="5016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7788" y="9494838"/>
            <a:ext cx="2974975" cy="501650"/>
          </a:xfrm>
          <a:prstGeom prst="rect">
            <a:avLst/>
          </a:prstGeom>
        </p:spPr>
        <p:txBody>
          <a:bodyPr vert="horz" lIns="91440" tIns="45720" rIns="91440" bIns="45720" rtlCol="0" anchor="b"/>
          <a:lstStyle>
            <a:lvl1pPr algn="r">
              <a:defRPr sz="1200"/>
            </a:lvl1pPr>
          </a:lstStyle>
          <a:p>
            <a:fld id="{943439C3-DA2B-4BE4-B4BB-815AF19B45B8}" type="slidenum">
              <a:rPr lang="en-GB" smtClean="0"/>
              <a:t>‹#›</a:t>
            </a:fld>
            <a:endParaRPr lang="en-GB"/>
          </a:p>
        </p:txBody>
      </p:sp>
    </p:spTree>
    <p:extLst>
      <p:ext uri="{BB962C8B-B14F-4D97-AF65-F5344CB8AC3E}">
        <p14:creationId xmlns:p14="http://schemas.microsoft.com/office/powerpoint/2010/main" val="141884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foodafactoflife.org.u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3439C3-DA2B-4BE4-B4BB-815AF19B45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2167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3439C3-DA2B-4BE4-B4BB-815AF19B45B8}" type="slidenum">
              <a:rPr lang="en-GB" smtClean="0"/>
              <a:t>10</a:t>
            </a:fld>
            <a:endParaRPr lang="en-GB"/>
          </a:p>
        </p:txBody>
      </p:sp>
    </p:spTree>
    <p:extLst>
      <p:ext uri="{BB962C8B-B14F-4D97-AF65-F5344CB8AC3E}">
        <p14:creationId xmlns:p14="http://schemas.microsoft.com/office/powerpoint/2010/main" val="3979202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0" dirty="0"/>
          </a:p>
        </p:txBody>
      </p:sp>
      <p:sp>
        <p:nvSpPr>
          <p:cNvPr id="4" name="Slide Number Placeholder 3"/>
          <p:cNvSpPr>
            <a:spLocks noGrp="1"/>
          </p:cNvSpPr>
          <p:nvPr>
            <p:ph type="sldNum" sz="quarter" idx="5"/>
          </p:nvPr>
        </p:nvSpPr>
        <p:spPr/>
        <p:txBody>
          <a:bodyPr/>
          <a:lstStyle/>
          <a:p>
            <a:fld id="{943439C3-DA2B-4BE4-B4BB-815AF19B45B8}" type="slidenum">
              <a:rPr lang="en-GB" smtClean="0"/>
              <a:t>11</a:t>
            </a:fld>
            <a:endParaRPr lang="en-GB"/>
          </a:p>
        </p:txBody>
      </p:sp>
    </p:spTree>
    <p:extLst>
      <p:ext uri="{BB962C8B-B14F-4D97-AF65-F5344CB8AC3E}">
        <p14:creationId xmlns:p14="http://schemas.microsoft.com/office/powerpoint/2010/main" val="3524322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3439C3-DA2B-4BE4-B4BB-815AF19B45B8}" type="slidenum">
              <a:rPr lang="en-GB" smtClean="0"/>
              <a:t>12</a:t>
            </a:fld>
            <a:endParaRPr lang="en-GB"/>
          </a:p>
        </p:txBody>
      </p:sp>
    </p:spTree>
    <p:extLst>
      <p:ext uri="{BB962C8B-B14F-4D97-AF65-F5344CB8AC3E}">
        <p14:creationId xmlns:p14="http://schemas.microsoft.com/office/powerpoint/2010/main" val="1865724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3439C3-DA2B-4BE4-B4BB-815AF19B45B8}" type="slidenum">
              <a:rPr lang="en-GB" smtClean="0"/>
              <a:t>13</a:t>
            </a:fld>
            <a:endParaRPr lang="en-GB"/>
          </a:p>
        </p:txBody>
      </p:sp>
    </p:spTree>
    <p:extLst>
      <p:ext uri="{BB962C8B-B14F-4D97-AF65-F5344CB8AC3E}">
        <p14:creationId xmlns:p14="http://schemas.microsoft.com/office/powerpoint/2010/main" val="935701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3439C3-DA2B-4BE4-B4BB-815AF19B45B8}" type="slidenum">
              <a:rPr lang="en-GB" smtClean="0"/>
              <a:t>14</a:t>
            </a:fld>
            <a:endParaRPr lang="en-GB"/>
          </a:p>
        </p:txBody>
      </p:sp>
    </p:spTree>
    <p:extLst>
      <p:ext uri="{BB962C8B-B14F-4D97-AF65-F5344CB8AC3E}">
        <p14:creationId xmlns:p14="http://schemas.microsoft.com/office/powerpoint/2010/main" val="3012024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Starchy foods</a:t>
            </a:r>
          </a:p>
        </p:txBody>
      </p:sp>
      <p:sp>
        <p:nvSpPr>
          <p:cNvPr id="4" name="Slide Number Placeholder 3"/>
          <p:cNvSpPr>
            <a:spLocks noGrp="1"/>
          </p:cNvSpPr>
          <p:nvPr>
            <p:ph type="sldNum" sz="quarter" idx="5"/>
          </p:nvPr>
        </p:nvSpPr>
        <p:spPr/>
        <p:txBody>
          <a:bodyPr/>
          <a:lstStyle/>
          <a:p>
            <a:fld id="{943439C3-DA2B-4BE4-B4BB-815AF19B45B8}" type="slidenum">
              <a:rPr lang="en-GB" smtClean="0"/>
              <a:t>15</a:t>
            </a:fld>
            <a:endParaRPr lang="en-GB"/>
          </a:p>
        </p:txBody>
      </p:sp>
    </p:spTree>
    <p:extLst>
      <p:ext uri="{BB962C8B-B14F-4D97-AF65-F5344CB8AC3E}">
        <p14:creationId xmlns:p14="http://schemas.microsoft.com/office/powerpoint/2010/main" val="2925006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3439C3-DA2B-4BE4-B4BB-815AF19B45B8}" type="slidenum">
              <a:rPr lang="en-GB" smtClean="0"/>
              <a:t>16</a:t>
            </a:fld>
            <a:endParaRPr lang="en-GB"/>
          </a:p>
        </p:txBody>
      </p:sp>
    </p:spTree>
    <p:extLst>
      <p:ext uri="{BB962C8B-B14F-4D97-AF65-F5344CB8AC3E}">
        <p14:creationId xmlns:p14="http://schemas.microsoft.com/office/powerpoint/2010/main" val="3438935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43439C3-DA2B-4BE4-B4BB-815AF19B45B8}" type="slidenum">
              <a:rPr lang="en-GB" smtClean="0"/>
              <a:t>17</a:t>
            </a:fld>
            <a:endParaRPr lang="en-GB"/>
          </a:p>
        </p:txBody>
      </p:sp>
    </p:spTree>
    <p:extLst>
      <p:ext uri="{BB962C8B-B14F-4D97-AF65-F5344CB8AC3E}">
        <p14:creationId xmlns:p14="http://schemas.microsoft.com/office/powerpoint/2010/main" val="1279058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Some teachers like to use the 5 star method page I’ve mentioned previously when I’ve been talking to teachers  - 5 star points pick up the key information that could be tagged to the recipe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43439C3-DA2B-4BE4-B4BB-815AF19B45B8}" type="slidenum">
              <a:rPr lang="en-GB" smtClean="0"/>
              <a:t>19</a:t>
            </a:fld>
            <a:endParaRPr lang="en-GB"/>
          </a:p>
        </p:txBody>
      </p:sp>
    </p:spTree>
    <p:extLst>
      <p:ext uri="{BB962C8B-B14F-4D97-AF65-F5344CB8AC3E}">
        <p14:creationId xmlns:p14="http://schemas.microsoft.com/office/powerpoint/2010/main" val="1979020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3439C3-DA2B-4BE4-B4BB-815AF19B45B8}" type="slidenum">
              <a:rPr lang="en-GB" smtClean="0"/>
              <a:t>2</a:t>
            </a:fld>
            <a:endParaRPr lang="en-GB"/>
          </a:p>
        </p:txBody>
      </p:sp>
    </p:spTree>
    <p:extLst>
      <p:ext uri="{BB962C8B-B14F-4D97-AF65-F5344CB8AC3E}">
        <p14:creationId xmlns:p14="http://schemas.microsoft.com/office/powerpoint/2010/main" val="504220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Thanks so much for being here with me tonight, </a:t>
            </a:r>
            <a:r>
              <a:rPr lang="en-GB" dirty="0" err="1"/>
              <a:t>i</a:t>
            </a:r>
            <a:endParaRPr lang="en-GB" dirty="0"/>
          </a:p>
        </p:txBody>
      </p:sp>
      <p:sp>
        <p:nvSpPr>
          <p:cNvPr id="4" name="Slide Number Placeholder 3"/>
          <p:cNvSpPr>
            <a:spLocks noGrp="1"/>
          </p:cNvSpPr>
          <p:nvPr>
            <p:ph type="sldNum" sz="quarter" idx="5"/>
          </p:nvPr>
        </p:nvSpPr>
        <p:spPr/>
        <p:txBody>
          <a:bodyPr/>
          <a:lstStyle/>
          <a:p>
            <a:fld id="{943439C3-DA2B-4BE4-B4BB-815AF19B45B8}" type="slidenum">
              <a:rPr lang="en-GB" smtClean="0"/>
              <a:t>20</a:t>
            </a:fld>
            <a:endParaRPr lang="en-GB"/>
          </a:p>
        </p:txBody>
      </p:sp>
    </p:spTree>
    <p:extLst>
      <p:ext uri="{BB962C8B-B14F-4D97-AF65-F5344CB8AC3E}">
        <p14:creationId xmlns:p14="http://schemas.microsoft.com/office/powerpoint/2010/main" val="2258621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3439C3-DA2B-4BE4-B4BB-815AF19B45B8}" type="slidenum">
              <a:rPr lang="en-GB" smtClean="0"/>
              <a:t>22</a:t>
            </a:fld>
            <a:endParaRPr lang="en-GB"/>
          </a:p>
        </p:txBody>
      </p:sp>
    </p:spTree>
    <p:extLst>
      <p:ext uri="{BB962C8B-B14F-4D97-AF65-F5344CB8AC3E}">
        <p14:creationId xmlns:p14="http://schemas.microsoft.com/office/powerpoint/2010/main" val="359043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943439C3-DA2B-4BE4-B4BB-815AF19B45B8}" type="slidenum">
              <a:rPr lang="en-GB" smtClean="0"/>
              <a:t>3</a:t>
            </a:fld>
            <a:endParaRPr lang="en-GB"/>
          </a:p>
        </p:txBody>
      </p:sp>
    </p:spTree>
    <p:extLst>
      <p:ext uri="{BB962C8B-B14F-4D97-AF65-F5344CB8AC3E}">
        <p14:creationId xmlns:p14="http://schemas.microsoft.com/office/powerpoint/2010/main" val="213813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Carbohydrate </a:t>
            </a:r>
            <a:endParaRPr lang="en-GB" i="1" dirty="0">
              <a:solidFill>
                <a:srgbClr val="FF0000"/>
              </a:solidFill>
            </a:endParaRPr>
          </a:p>
        </p:txBody>
      </p:sp>
      <p:sp>
        <p:nvSpPr>
          <p:cNvPr id="4" name="Slide Number Placeholder 3"/>
          <p:cNvSpPr>
            <a:spLocks noGrp="1"/>
          </p:cNvSpPr>
          <p:nvPr>
            <p:ph type="sldNum" sz="quarter" idx="5"/>
          </p:nvPr>
        </p:nvSpPr>
        <p:spPr/>
        <p:txBody>
          <a:bodyPr/>
          <a:lstStyle/>
          <a:p>
            <a:fld id="{943439C3-DA2B-4BE4-B4BB-815AF19B45B8}" type="slidenum">
              <a:rPr lang="en-GB" smtClean="0"/>
              <a:t>4</a:t>
            </a:fld>
            <a:endParaRPr lang="en-GB"/>
          </a:p>
        </p:txBody>
      </p:sp>
    </p:spTree>
    <p:extLst>
      <p:ext uri="{BB962C8B-B14F-4D97-AF65-F5344CB8AC3E}">
        <p14:creationId xmlns:p14="http://schemas.microsoft.com/office/powerpoint/2010/main" val="3275623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altLang="en-US" dirty="0">
                <a:latin typeface="Arial" panose="020B0604020202020204" pitchFamily="34" charset="0"/>
                <a:cs typeface="Arial" panose="020B0604020202020204" pitchFamily="34" charset="0"/>
              </a:rPr>
              <a:t>Take a look at the excellent presentation from </a:t>
            </a:r>
            <a:r>
              <a:rPr lang="en-GB" altLang="en-US" dirty="0">
                <a:latin typeface="Arial" panose="020B0604020202020204" pitchFamily="34" charset="0"/>
                <a:cs typeface="Arial" panose="020B0604020202020204" pitchFamily="34" charset="0"/>
                <a:hlinkClick r:id="rId3"/>
              </a:rPr>
              <a:t>www.foodafactoflife.org.uk</a:t>
            </a:r>
            <a:r>
              <a:rPr lang="en-GB" altLang="en-US" dirty="0">
                <a:latin typeface="Arial" panose="020B0604020202020204" pitchFamily="34" charset="0"/>
                <a:cs typeface="Arial" panose="020B0604020202020204" pitchFamily="34" charset="0"/>
              </a:rPr>
              <a:t> </a:t>
            </a:r>
            <a:endParaRPr lang="en-GB" dirty="0"/>
          </a:p>
        </p:txBody>
      </p:sp>
      <p:sp>
        <p:nvSpPr>
          <p:cNvPr id="4" name="Slide Number Placeholder 3"/>
          <p:cNvSpPr>
            <a:spLocks noGrp="1"/>
          </p:cNvSpPr>
          <p:nvPr>
            <p:ph type="sldNum" sz="quarter" idx="5"/>
          </p:nvPr>
        </p:nvSpPr>
        <p:spPr/>
        <p:txBody>
          <a:bodyPr/>
          <a:lstStyle/>
          <a:p>
            <a:fld id="{943439C3-DA2B-4BE4-B4BB-815AF19B45B8}" type="slidenum">
              <a:rPr lang="en-GB" smtClean="0"/>
              <a:t>5</a:t>
            </a:fld>
            <a:endParaRPr lang="en-GB"/>
          </a:p>
        </p:txBody>
      </p:sp>
    </p:spTree>
    <p:extLst>
      <p:ext uri="{BB962C8B-B14F-4D97-AF65-F5344CB8AC3E}">
        <p14:creationId xmlns:p14="http://schemas.microsoft.com/office/powerpoint/2010/main" val="901571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3439C3-DA2B-4BE4-B4BB-815AF19B45B8}" type="slidenum">
              <a:rPr lang="en-GB" smtClean="0"/>
              <a:t>6</a:t>
            </a:fld>
            <a:endParaRPr lang="en-GB"/>
          </a:p>
        </p:txBody>
      </p:sp>
    </p:spTree>
    <p:extLst>
      <p:ext uri="{BB962C8B-B14F-4D97-AF65-F5344CB8AC3E}">
        <p14:creationId xmlns:p14="http://schemas.microsoft.com/office/powerpoint/2010/main" val="2031552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3439C3-DA2B-4BE4-B4BB-815AF19B45B8}" type="slidenum">
              <a:rPr lang="en-GB" smtClean="0"/>
              <a:t>7</a:t>
            </a:fld>
            <a:endParaRPr lang="en-GB"/>
          </a:p>
        </p:txBody>
      </p:sp>
    </p:spTree>
    <p:extLst>
      <p:ext uri="{BB962C8B-B14F-4D97-AF65-F5344CB8AC3E}">
        <p14:creationId xmlns:p14="http://schemas.microsoft.com/office/powerpoint/2010/main" val="3277947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43439C3-DA2B-4BE4-B4BB-815AF19B45B8}" type="slidenum">
              <a:rPr lang="en-GB" smtClean="0"/>
              <a:t>8</a:t>
            </a:fld>
            <a:endParaRPr lang="en-GB"/>
          </a:p>
        </p:txBody>
      </p:sp>
    </p:spTree>
    <p:extLst>
      <p:ext uri="{BB962C8B-B14F-4D97-AF65-F5344CB8AC3E}">
        <p14:creationId xmlns:p14="http://schemas.microsoft.com/office/powerpoint/2010/main" val="937562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3439C3-DA2B-4BE4-B4BB-815AF19B45B8}" type="slidenum">
              <a:rPr lang="en-GB" smtClean="0"/>
              <a:t>9</a:t>
            </a:fld>
            <a:endParaRPr lang="en-GB"/>
          </a:p>
        </p:txBody>
      </p:sp>
    </p:spTree>
    <p:extLst>
      <p:ext uri="{BB962C8B-B14F-4D97-AF65-F5344CB8AC3E}">
        <p14:creationId xmlns:p14="http://schemas.microsoft.com/office/powerpoint/2010/main" val="551577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69392-FE15-4392-8849-67FF40DF91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C3720D6-3DE9-48BE-9B51-3299DB6201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1B99C70-211C-490D-B8B9-071E4A0E957C}"/>
              </a:ext>
            </a:extLst>
          </p:cNvPr>
          <p:cNvSpPr>
            <a:spLocks noGrp="1"/>
          </p:cNvSpPr>
          <p:nvPr>
            <p:ph type="dt" sz="half" idx="10"/>
          </p:nvPr>
        </p:nvSpPr>
        <p:spPr/>
        <p:txBody>
          <a:bodyPr/>
          <a:lstStyle/>
          <a:p>
            <a:fld id="{E2B0493D-B1CD-41E0-92C2-DBD539463796}" type="datetimeFigureOut">
              <a:rPr lang="en-GB" smtClean="0"/>
              <a:t>17/01/2020</a:t>
            </a:fld>
            <a:endParaRPr lang="en-GB"/>
          </a:p>
        </p:txBody>
      </p:sp>
      <p:sp>
        <p:nvSpPr>
          <p:cNvPr id="5" name="Footer Placeholder 4">
            <a:extLst>
              <a:ext uri="{FF2B5EF4-FFF2-40B4-BE49-F238E27FC236}">
                <a16:creationId xmlns:a16="http://schemas.microsoft.com/office/drawing/2014/main" id="{C75C69E5-803B-4A69-AA4D-5FDCB3E52E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9400A9-77C2-4D6F-A37F-E076B4463447}"/>
              </a:ext>
            </a:extLst>
          </p:cNvPr>
          <p:cNvSpPr>
            <a:spLocks noGrp="1"/>
          </p:cNvSpPr>
          <p:nvPr>
            <p:ph type="sldNum" sz="quarter" idx="12"/>
          </p:nvPr>
        </p:nvSpPr>
        <p:spPr/>
        <p:txBody>
          <a:bodyPr/>
          <a:lstStyle/>
          <a:p>
            <a:fld id="{1EA0A1DB-2C66-4BDA-857A-4A0B330065A9}" type="slidenum">
              <a:rPr lang="en-GB" smtClean="0"/>
              <a:t>‹#›</a:t>
            </a:fld>
            <a:endParaRPr lang="en-GB"/>
          </a:p>
        </p:txBody>
      </p:sp>
    </p:spTree>
    <p:extLst>
      <p:ext uri="{BB962C8B-B14F-4D97-AF65-F5344CB8AC3E}">
        <p14:creationId xmlns:p14="http://schemas.microsoft.com/office/powerpoint/2010/main" val="1103674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85007-6B92-4D3F-B585-553C217372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A09A96-B2FF-4005-A5BB-E76D6BDEBC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8D0564-783E-4496-B936-76CD7F805144}"/>
              </a:ext>
            </a:extLst>
          </p:cNvPr>
          <p:cNvSpPr>
            <a:spLocks noGrp="1"/>
          </p:cNvSpPr>
          <p:nvPr>
            <p:ph type="dt" sz="half" idx="10"/>
          </p:nvPr>
        </p:nvSpPr>
        <p:spPr/>
        <p:txBody>
          <a:bodyPr/>
          <a:lstStyle/>
          <a:p>
            <a:fld id="{E2B0493D-B1CD-41E0-92C2-DBD539463796}" type="datetimeFigureOut">
              <a:rPr lang="en-GB" smtClean="0"/>
              <a:t>17/01/2020</a:t>
            </a:fld>
            <a:endParaRPr lang="en-GB"/>
          </a:p>
        </p:txBody>
      </p:sp>
      <p:sp>
        <p:nvSpPr>
          <p:cNvPr id="5" name="Footer Placeholder 4">
            <a:extLst>
              <a:ext uri="{FF2B5EF4-FFF2-40B4-BE49-F238E27FC236}">
                <a16:creationId xmlns:a16="http://schemas.microsoft.com/office/drawing/2014/main" id="{02593592-C3B2-4C5E-930B-D3C2F71BEF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738092-9D1D-4F69-AC10-4FFADC80539D}"/>
              </a:ext>
            </a:extLst>
          </p:cNvPr>
          <p:cNvSpPr>
            <a:spLocks noGrp="1"/>
          </p:cNvSpPr>
          <p:nvPr>
            <p:ph type="sldNum" sz="quarter" idx="12"/>
          </p:nvPr>
        </p:nvSpPr>
        <p:spPr/>
        <p:txBody>
          <a:bodyPr/>
          <a:lstStyle/>
          <a:p>
            <a:fld id="{1EA0A1DB-2C66-4BDA-857A-4A0B330065A9}" type="slidenum">
              <a:rPr lang="en-GB" smtClean="0"/>
              <a:t>‹#›</a:t>
            </a:fld>
            <a:endParaRPr lang="en-GB"/>
          </a:p>
        </p:txBody>
      </p:sp>
    </p:spTree>
    <p:extLst>
      <p:ext uri="{BB962C8B-B14F-4D97-AF65-F5344CB8AC3E}">
        <p14:creationId xmlns:p14="http://schemas.microsoft.com/office/powerpoint/2010/main" val="1106394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8952D0-DAD8-4740-9276-5B49176DF2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B5DB24-A3D7-4534-B1D2-77D7129B50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25B420-9E24-4A03-8DA1-FAC2EA8BF907}"/>
              </a:ext>
            </a:extLst>
          </p:cNvPr>
          <p:cNvSpPr>
            <a:spLocks noGrp="1"/>
          </p:cNvSpPr>
          <p:nvPr>
            <p:ph type="dt" sz="half" idx="10"/>
          </p:nvPr>
        </p:nvSpPr>
        <p:spPr/>
        <p:txBody>
          <a:bodyPr/>
          <a:lstStyle/>
          <a:p>
            <a:fld id="{E2B0493D-B1CD-41E0-92C2-DBD539463796}" type="datetimeFigureOut">
              <a:rPr lang="en-GB" smtClean="0"/>
              <a:t>17/01/2020</a:t>
            </a:fld>
            <a:endParaRPr lang="en-GB"/>
          </a:p>
        </p:txBody>
      </p:sp>
      <p:sp>
        <p:nvSpPr>
          <p:cNvPr id="5" name="Footer Placeholder 4">
            <a:extLst>
              <a:ext uri="{FF2B5EF4-FFF2-40B4-BE49-F238E27FC236}">
                <a16:creationId xmlns:a16="http://schemas.microsoft.com/office/drawing/2014/main" id="{412A7963-383F-4E2A-B022-C364B36652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C03398-4E87-4330-BAA3-47AF4158B797}"/>
              </a:ext>
            </a:extLst>
          </p:cNvPr>
          <p:cNvSpPr>
            <a:spLocks noGrp="1"/>
          </p:cNvSpPr>
          <p:nvPr>
            <p:ph type="sldNum" sz="quarter" idx="12"/>
          </p:nvPr>
        </p:nvSpPr>
        <p:spPr/>
        <p:txBody>
          <a:bodyPr/>
          <a:lstStyle/>
          <a:p>
            <a:fld id="{1EA0A1DB-2C66-4BDA-857A-4A0B330065A9}" type="slidenum">
              <a:rPr lang="en-GB" smtClean="0"/>
              <a:t>‹#›</a:t>
            </a:fld>
            <a:endParaRPr lang="en-GB"/>
          </a:p>
        </p:txBody>
      </p:sp>
    </p:spTree>
    <p:extLst>
      <p:ext uri="{BB962C8B-B14F-4D97-AF65-F5344CB8AC3E}">
        <p14:creationId xmlns:p14="http://schemas.microsoft.com/office/powerpoint/2010/main" val="2502192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5" y="1563798"/>
            <a:ext cx="9720000" cy="720000"/>
          </a:xfrm>
          <a:prstGeom prst="rect">
            <a:avLst/>
          </a:prstGeom>
        </p:spPr>
        <p:txBody>
          <a:bodyPr lIns="0" tIns="0" rIns="0" bIns="0" anchor="t"/>
          <a:lstStyle>
            <a:lvl1pPr algn="l">
              <a:defRPr sz="2550" b="1" i="0">
                <a:solidFill>
                  <a:srgbClr val="C33D86"/>
                </a:solidFill>
                <a:latin typeface="Arial" charset="0"/>
                <a:ea typeface="Arial" charset="0"/>
                <a:cs typeface="Arial" charset="0"/>
              </a:defRPr>
            </a:lvl1pPr>
          </a:lstStyle>
          <a:p>
            <a:r>
              <a:rPr lang="en-US" dirty="0" smtClean="0"/>
              <a:t>Heading</a:t>
            </a:r>
            <a:endParaRPr lang="en-US" dirty="0"/>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14313" indent="-214313" algn="l">
              <a:buSzPct val="90000"/>
              <a:buFont typeface="Arial" charset="0"/>
              <a:buChar char="•"/>
              <a:defRPr sz="1350" b="0" i="0">
                <a:solidFill>
                  <a:schemeClr val="tx1"/>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Text here</a:t>
            </a:r>
            <a:endParaRPr lang="en-US" dirty="0"/>
          </a:p>
        </p:txBody>
      </p:sp>
    </p:spTree>
    <p:extLst>
      <p:ext uri="{BB962C8B-B14F-4D97-AF65-F5344CB8AC3E}">
        <p14:creationId xmlns:p14="http://schemas.microsoft.com/office/powerpoint/2010/main" val="3101206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3000" b="1" i="0">
                <a:solidFill>
                  <a:srgbClr val="C33D86"/>
                </a:solidFill>
                <a:latin typeface="Arial" charset="0"/>
                <a:ea typeface="Arial" charset="0"/>
                <a:cs typeface="Arial"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1153512" y="3065490"/>
            <a:ext cx="9144000" cy="3087973"/>
          </a:xfrm>
          <a:prstGeom prst="rect">
            <a:avLst/>
          </a:prstGeom>
        </p:spPr>
        <p:txBody>
          <a:bodyPr lIns="0" tIns="0" rIns="0" bIns="0"/>
          <a:lstStyle>
            <a:lvl1pPr marL="214313" indent="-214313" algn="l">
              <a:buFont typeface="Arial" charset="0"/>
              <a:buChar char="•"/>
              <a:defRPr sz="1350">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Text</a:t>
            </a:r>
            <a:endParaRPr lang="en-US" dirty="0"/>
          </a:p>
        </p:txBody>
      </p:sp>
    </p:spTree>
    <p:extLst>
      <p:ext uri="{BB962C8B-B14F-4D97-AF65-F5344CB8AC3E}">
        <p14:creationId xmlns:p14="http://schemas.microsoft.com/office/powerpoint/2010/main" val="1267057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80A0C-00AC-4928-A433-9856AF38D9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D8E6CD-DD9B-4F03-B31E-601543C5DB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66DD46-D14E-429B-B2C9-6D6A60E39E43}"/>
              </a:ext>
            </a:extLst>
          </p:cNvPr>
          <p:cNvSpPr>
            <a:spLocks noGrp="1"/>
          </p:cNvSpPr>
          <p:nvPr>
            <p:ph type="dt" sz="half" idx="10"/>
          </p:nvPr>
        </p:nvSpPr>
        <p:spPr/>
        <p:txBody>
          <a:bodyPr/>
          <a:lstStyle/>
          <a:p>
            <a:fld id="{E2B0493D-B1CD-41E0-92C2-DBD539463796}" type="datetimeFigureOut">
              <a:rPr lang="en-GB" smtClean="0"/>
              <a:t>17/01/2020</a:t>
            </a:fld>
            <a:endParaRPr lang="en-GB"/>
          </a:p>
        </p:txBody>
      </p:sp>
      <p:sp>
        <p:nvSpPr>
          <p:cNvPr id="5" name="Footer Placeholder 4">
            <a:extLst>
              <a:ext uri="{FF2B5EF4-FFF2-40B4-BE49-F238E27FC236}">
                <a16:creationId xmlns:a16="http://schemas.microsoft.com/office/drawing/2014/main" id="{595E1277-9990-4C13-AAD5-D852D0E5AB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61D2E9-DA39-4E3A-8360-15AFDD06F049}"/>
              </a:ext>
            </a:extLst>
          </p:cNvPr>
          <p:cNvSpPr>
            <a:spLocks noGrp="1"/>
          </p:cNvSpPr>
          <p:nvPr>
            <p:ph type="sldNum" sz="quarter" idx="12"/>
          </p:nvPr>
        </p:nvSpPr>
        <p:spPr/>
        <p:txBody>
          <a:bodyPr/>
          <a:lstStyle/>
          <a:p>
            <a:fld id="{1EA0A1DB-2C66-4BDA-857A-4A0B330065A9}" type="slidenum">
              <a:rPr lang="en-GB" smtClean="0"/>
              <a:t>‹#›</a:t>
            </a:fld>
            <a:endParaRPr lang="en-GB"/>
          </a:p>
        </p:txBody>
      </p:sp>
    </p:spTree>
    <p:extLst>
      <p:ext uri="{BB962C8B-B14F-4D97-AF65-F5344CB8AC3E}">
        <p14:creationId xmlns:p14="http://schemas.microsoft.com/office/powerpoint/2010/main" val="2240361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DBE03-D2D8-450E-AAFD-78CB409137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4101E94-D72D-4BE3-B047-2600775AA3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91A386-982D-4F8C-A056-8F591B552378}"/>
              </a:ext>
            </a:extLst>
          </p:cNvPr>
          <p:cNvSpPr>
            <a:spLocks noGrp="1"/>
          </p:cNvSpPr>
          <p:nvPr>
            <p:ph type="dt" sz="half" idx="10"/>
          </p:nvPr>
        </p:nvSpPr>
        <p:spPr/>
        <p:txBody>
          <a:bodyPr/>
          <a:lstStyle/>
          <a:p>
            <a:fld id="{E2B0493D-B1CD-41E0-92C2-DBD539463796}" type="datetimeFigureOut">
              <a:rPr lang="en-GB" smtClean="0"/>
              <a:t>17/01/2020</a:t>
            </a:fld>
            <a:endParaRPr lang="en-GB"/>
          </a:p>
        </p:txBody>
      </p:sp>
      <p:sp>
        <p:nvSpPr>
          <p:cNvPr id="5" name="Footer Placeholder 4">
            <a:extLst>
              <a:ext uri="{FF2B5EF4-FFF2-40B4-BE49-F238E27FC236}">
                <a16:creationId xmlns:a16="http://schemas.microsoft.com/office/drawing/2014/main" id="{70ADFE71-BEB3-472A-9B59-6D62D38E87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4BACF0-3241-4784-8E2C-4C0610DB5FDE}"/>
              </a:ext>
            </a:extLst>
          </p:cNvPr>
          <p:cNvSpPr>
            <a:spLocks noGrp="1"/>
          </p:cNvSpPr>
          <p:nvPr>
            <p:ph type="sldNum" sz="quarter" idx="12"/>
          </p:nvPr>
        </p:nvSpPr>
        <p:spPr/>
        <p:txBody>
          <a:bodyPr/>
          <a:lstStyle/>
          <a:p>
            <a:fld id="{1EA0A1DB-2C66-4BDA-857A-4A0B330065A9}" type="slidenum">
              <a:rPr lang="en-GB" smtClean="0"/>
              <a:t>‹#›</a:t>
            </a:fld>
            <a:endParaRPr lang="en-GB"/>
          </a:p>
        </p:txBody>
      </p:sp>
    </p:spTree>
    <p:extLst>
      <p:ext uri="{BB962C8B-B14F-4D97-AF65-F5344CB8AC3E}">
        <p14:creationId xmlns:p14="http://schemas.microsoft.com/office/powerpoint/2010/main" val="34854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D6D26-2CC8-4508-92D5-F90D4F148C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D8C3D9-6986-43C5-8820-1924388AF1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17EF44-82F9-473D-9989-DEB935FD0C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AFE2F7B-CC45-4AE1-8C1E-E174DFC02F4B}"/>
              </a:ext>
            </a:extLst>
          </p:cNvPr>
          <p:cNvSpPr>
            <a:spLocks noGrp="1"/>
          </p:cNvSpPr>
          <p:nvPr>
            <p:ph type="dt" sz="half" idx="10"/>
          </p:nvPr>
        </p:nvSpPr>
        <p:spPr/>
        <p:txBody>
          <a:bodyPr/>
          <a:lstStyle/>
          <a:p>
            <a:fld id="{E2B0493D-B1CD-41E0-92C2-DBD539463796}" type="datetimeFigureOut">
              <a:rPr lang="en-GB" smtClean="0"/>
              <a:t>17/01/2020</a:t>
            </a:fld>
            <a:endParaRPr lang="en-GB"/>
          </a:p>
        </p:txBody>
      </p:sp>
      <p:sp>
        <p:nvSpPr>
          <p:cNvPr id="6" name="Footer Placeholder 5">
            <a:extLst>
              <a:ext uri="{FF2B5EF4-FFF2-40B4-BE49-F238E27FC236}">
                <a16:creationId xmlns:a16="http://schemas.microsoft.com/office/drawing/2014/main" id="{09DB90AF-9461-4A00-A1A7-8D603CC883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BC2A6F-EBBD-4670-B59D-63B5047C39F3}"/>
              </a:ext>
            </a:extLst>
          </p:cNvPr>
          <p:cNvSpPr>
            <a:spLocks noGrp="1"/>
          </p:cNvSpPr>
          <p:nvPr>
            <p:ph type="sldNum" sz="quarter" idx="12"/>
          </p:nvPr>
        </p:nvSpPr>
        <p:spPr/>
        <p:txBody>
          <a:bodyPr/>
          <a:lstStyle/>
          <a:p>
            <a:fld id="{1EA0A1DB-2C66-4BDA-857A-4A0B330065A9}" type="slidenum">
              <a:rPr lang="en-GB" smtClean="0"/>
              <a:t>‹#›</a:t>
            </a:fld>
            <a:endParaRPr lang="en-GB"/>
          </a:p>
        </p:txBody>
      </p:sp>
    </p:spTree>
    <p:extLst>
      <p:ext uri="{BB962C8B-B14F-4D97-AF65-F5344CB8AC3E}">
        <p14:creationId xmlns:p14="http://schemas.microsoft.com/office/powerpoint/2010/main" val="1318562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9376E-A79E-4D41-ADCB-80A231112D7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9075DF-CB17-4DF6-AD0E-7FDAC84822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37A7D1-C69B-4EEE-923C-ADC21D1FA8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00EF338-CDE5-4F36-8485-02A71D6D9E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91BA8B-344C-48F8-B16D-419F023354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13202C2-A1B2-44CF-B570-8BBAD234BEC2}"/>
              </a:ext>
            </a:extLst>
          </p:cNvPr>
          <p:cNvSpPr>
            <a:spLocks noGrp="1"/>
          </p:cNvSpPr>
          <p:nvPr>
            <p:ph type="dt" sz="half" idx="10"/>
          </p:nvPr>
        </p:nvSpPr>
        <p:spPr/>
        <p:txBody>
          <a:bodyPr/>
          <a:lstStyle/>
          <a:p>
            <a:fld id="{E2B0493D-B1CD-41E0-92C2-DBD539463796}" type="datetimeFigureOut">
              <a:rPr lang="en-GB" smtClean="0"/>
              <a:t>17/01/2020</a:t>
            </a:fld>
            <a:endParaRPr lang="en-GB"/>
          </a:p>
        </p:txBody>
      </p:sp>
      <p:sp>
        <p:nvSpPr>
          <p:cNvPr id="8" name="Footer Placeholder 7">
            <a:extLst>
              <a:ext uri="{FF2B5EF4-FFF2-40B4-BE49-F238E27FC236}">
                <a16:creationId xmlns:a16="http://schemas.microsoft.com/office/drawing/2014/main" id="{EF5D6DF4-EB93-4635-B98D-C5953A370A6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BDB092C-95DA-4FA8-B664-874EDDADA448}"/>
              </a:ext>
            </a:extLst>
          </p:cNvPr>
          <p:cNvSpPr>
            <a:spLocks noGrp="1"/>
          </p:cNvSpPr>
          <p:nvPr>
            <p:ph type="sldNum" sz="quarter" idx="12"/>
          </p:nvPr>
        </p:nvSpPr>
        <p:spPr/>
        <p:txBody>
          <a:bodyPr/>
          <a:lstStyle/>
          <a:p>
            <a:fld id="{1EA0A1DB-2C66-4BDA-857A-4A0B330065A9}" type="slidenum">
              <a:rPr lang="en-GB" smtClean="0"/>
              <a:t>‹#›</a:t>
            </a:fld>
            <a:endParaRPr lang="en-GB"/>
          </a:p>
        </p:txBody>
      </p:sp>
    </p:spTree>
    <p:extLst>
      <p:ext uri="{BB962C8B-B14F-4D97-AF65-F5344CB8AC3E}">
        <p14:creationId xmlns:p14="http://schemas.microsoft.com/office/powerpoint/2010/main" val="1078212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76867-4965-4A12-AEB2-8BE3B7CCB4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C617536-8606-48F5-81AF-DCFF7AFDE660}"/>
              </a:ext>
            </a:extLst>
          </p:cNvPr>
          <p:cNvSpPr>
            <a:spLocks noGrp="1"/>
          </p:cNvSpPr>
          <p:nvPr>
            <p:ph type="dt" sz="half" idx="10"/>
          </p:nvPr>
        </p:nvSpPr>
        <p:spPr/>
        <p:txBody>
          <a:bodyPr/>
          <a:lstStyle/>
          <a:p>
            <a:fld id="{E2B0493D-B1CD-41E0-92C2-DBD539463796}" type="datetimeFigureOut">
              <a:rPr lang="en-GB" smtClean="0"/>
              <a:t>17/01/2020</a:t>
            </a:fld>
            <a:endParaRPr lang="en-GB"/>
          </a:p>
        </p:txBody>
      </p:sp>
      <p:sp>
        <p:nvSpPr>
          <p:cNvPr id="4" name="Footer Placeholder 3">
            <a:extLst>
              <a:ext uri="{FF2B5EF4-FFF2-40B4-BE49-F238E27FC236}">
                <a16:creationId xmlns:a16="http://schemas.microsoft.com/office/drawing/2014/main" id="{6450F8E9-01BD-4565-8E35-AD989EDCC2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2D06CF-74B1-43BF-A4D3-5C6FD552E28D}"/>
              </a:ext>
            </a:extLst>
          </p:cNvPr>
          <p:cNvSpPr>
            <a:spLocks noGrp="1"/>
          </p:cNvSpPr>
          <p:nvPr>
            <p:ph type="sldNum" sz="quarter" idx="12"/>
          </p:nvPr>
        </p:nvSpPr>
        <p:spPr/>
        <p:txBody>
          <a:bodyPr/>
          <a:lstStyle/>
          <a:p>
            <a:fld id="{1EA0A1DB-2C66-4BDA-857A-4A0B330065A9}" type="slidenum">
              <a:rPr lang="en-GB" smtClean="0"/>
              <a:t>‹#›</a:t>
            </a:fld>
            <a:endParaRPr lang="en-GB"/>
          </a:p>
        </p:txBody>
      </p:sp>
    </p:spTree>
    <p:extLst>
      <p:ext uri="{BB962C8B-B14F-4D97-AF65-F5344CB8AC3E}">
        <p14:creationId xmlns:p14="http://schemas.microsoft.com/office/powerpoint/2010/main" val="3525153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CB5723-8AF6-4BA4-B838-F62E96DDC478}"/>
              </a:ext>
            </a:extLst>
          </p:cNvPr>
          <p:cNvSpPr>
            <a:spLocks noGrp="1"/>
          </p:cNvSpPr>
          <p:nvPr>
            <p:ph type="dt" sz="half" idx="10"/>
          </p:nvPr>
        </p:nvSpPr>
        <p:spPr/>
        <p:txBody>
          <a:bodyPr/>
          <a:lstStyle/>
          <a:p>
            <a:fld id="{E2B0493D-B1CD-41E0-92C2-DBD539463796}" type="datetimeFigureOut">
              <a:rPr lang="en-GB" smtClean="0"/>
              <a:t>17/01/2020</a:t>
            </a:fld>
            <a:endParaRPr lang="en-GB"/>
          </a:p>
        </p:txBody>
      </p:sp>
      <p:sp>
        <p:nvSpPr>
          <p:cNvPr id="3" name="Footer Placeholder 2">
            <a:extLst>
              <a:ext uri="{FF2B5EF4-FFF2-40B4-BE49-F238E27FC236}">
                <a16:creationId xmlns:a16="http://schemas.microsoft.com/office/drawing/2014/main" id="{7E60C913-1ACF-4129-BAF8-C5BD69FD2FF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B69219C-D4F2-4F03-B696-3F81C8799982}"/>
              </a:ext>
            </a:extLst>
          </p:cNvPr>
          <p:cNvSpPr>
            <a:spLocks noGrp="1"/>
          </p:cNvSpPr>
          <p:nvPr>
            <p:ph type="sldNum" sz="quarter" idx="12"/>
          </p:nvPr>
        </p:nvSpPr>
        <p:spPr/>
        <p:txBody>
          <a:bodyPr/>
          <a:lstStyle/>
          <a:p>
            <a:fld id="{1EA0A1DB-2C66-4BDA-857A-4A0B330065A9}" type="slidenum">
              <a:rPr lang="en-GB" smtClean="0"/>
              <a:t>‹#›</a:t>
            </a:fld>
            <a:endParaRPr lang="en-GB"/>
          </a:p>
        </p:txBody>
      </p:sp>
    </p:spTree>
    <p:extLst>
      <p:ext uri="{BB962C8B-B14F-4D97-AF65-F5344CB8AC3E}">
        <p14:creationId xmlns:p14="http://schemas.microsoft.com/office/powerpoint/2010/main" val="113608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82B64-FA0B-4BE9-84A3-F983A23E21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1130A87-B43C-4B14-9698-7A8639EFDE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6A24C2A-E7E5-49BC-B26A-4C752B3846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64F30D-D364-463F-BB24-BF3505E89F3D}"/>
              </a:ext>
            </a:extLst>
          </p:cNvPr>
          <p:cNvSpPr>
            <a:spLocks noGrp="1"/>
          </p:cNvSpPr>
          <p:nvPr>
            <p:ph type="dt" sz="half" idx="10"/>
          </p:nvPr>
        </p:nvSpPr>
        <p:spPr/>
        <p:txBody>
          <a:bodyPr/>
          <a:lstStyle/>
          <a:p>
            <a:fld id="{E2B0493D-B1CD-41E0-92C2-DBD539463796}" type="datetimeFigureOut">
              <a:rPr lang="en-GB" smtClean="0"/>
              <a:t>17/01/2020</a:t>
            </a:fld>
            <a:endParaRPr lang="en-GB"/>
          </a:p>
        </p:txBody>
      </p:sp>
      <p:sp>
        <p:nvSpPr>
          <p:cNvPr id="6" name="Footer Placeholder 5">
            <a:extLst>
              <a:ext uri="{FF2B5EF4-FFF2-40B4-BE49-F238E27FC236}">
                <a16:creationId xmlns:a16="http://schemas.microsoft.com/office/drawing/2014/main" id="{483996CD-4CB7-4712-B5F3-F308901828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53FEA7-20F9-4AF9-BC73-104902E2E8D3}"/>
              </a:ext>
            </a:extLst>
          </p:cNvPr>
          <p:cNvSpPr>
            <a:spLocks noGrp="1"/>
          </p:cNvSpPr>
          <p:nvPr>
            <p:ph type="sldNum" sz="quarter" idx="12"/>
          </p:nvPr>
        </p:nvSpPr>
        <p:spPr/>
        <p:txBody>
          <a:bodyPr/>
          <a:lstStyle/>
          <a:p>
            <a:fld id="{1EA0A1DB-2C66-4BDA-857A-4A0B330065A9}" type="slidenum">
              <a:rPr lang="en-GB" smtClean="0"/>
              <a:t>‹#›</a:t>
            </a:fld>
            <a:endParaRPr lang="en-GB"/>
          </a:p>
        </p:txBody>
      </p:sp>
    </p:spTree>
    <p:extLst>
      <p:ext uri="{BB962C8B-B14F-4D97-AF65-F5344CB8AC3E}">
        <p14:creationId xmlns:p14="http://schemas.microsoft.com/office/powerpoint/2010/main" val="822043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FA714-4C13-466B-865A-A42992F0EA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902F49E-DCFE-48FD-AD1E-89BBA57AA7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52501E-6717-41ED-B4A5-61612C4175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6F496A-0B50-4A2E-90FF-9B4B34206A21}"/>
              </a:ext>
            </a:extLst>
          </p:cNvPr>
          <p:cNvSpPr>
            <a:spLocks noGrp="1"/>
          </p:cNvSpPr>
          <p:nvPr>
            <p:ph type="dt" sz="half" idx="10"/>
          </p:nvPr>
        </p:nvSpPr>
        <p:spPr/>
        <p:txBody>
          <a:bodyPr/>
          <a:lstStyle/>
          <a:p>
            <a:fld id="{E2B0493D-B1CD-41E0-92C2-DBD539463796}" type="datetimeFigureOut">
              <a:rPr lang="en-GB" smtClean="0"/>
              <a:t>17/01/2020</a:t>
            </a:fld>
            <a:endParaRPr lang="en-GB"/>
          </a:p>
        </p:txBody>
      </p:sp>
      <p:sp>
        <p:nvSpPr>
          <p:cNvPr id="6" name="Footer Placeholder 5">
            <a:extLst>
              <a:ext uri="{FF2B5EF4-FFF2-40B4-BE49-F238E27FC236}">
                <a16:creationId xmlns:a16="http://schemas.microsoft.com/office/drawing/2014/main" id="{98B8EA54-583F-4B8C-8C37-3A0F50B9C2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5E0847-B7CC-41D8-9AD0-2A0E47419880}"/>
              </a:ext>
            </a:extLst>
          </p:cNvPr>
          <p:cNvSpPr>
            <a:spLocks noGrp="1"/>
          </p:cNvSpPr>
          <p:nvPr>
            <p:ph type="sldNum" sz="quarter" idx="12"/>
          </p:nvPr>
        </p:nvSpPr>
        <p:spPr/>
        <p:txBody>
          <a:bodyPr/>
          <a:lstStyle/>
          <a:p>
            <a:fld id="{1EA0A1DB-2C66-4BDA-857A-4A0B330065A9}" type="slidenum">
              <a:rPr lang="en-GB" smtClean="0"/>
              <a:t>‹#›</a:t>
            </a:fld>
            <a:endParaRPr lang="en-GB"/>
          </a:p>
        </p:txBody>
      </p:sp>
    </p:spTree>
    <p:extLst>
      <p:ext uri="{BB962C8B-B14F-4D97-AF65-F5344CB8AC3E}">
        <p14:creationId xmlns:p14="http://schemas.microsoft.com/office/powerpoint/2010/main" val="1214021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A8B7B0-7B12-4647-87FC-5C49CCCC06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8034A3-86F9-4827-842C-78364333F4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F7FCE4-5B4D-4AA4-B0EE-0C2A958AC1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0493D-B1CD-41E0-92C2-DBD539463796}" type="datetimeFigureOut">
              <a:rPr lang="en-GB" smtClean="0"/>
              <a:t>17/01/2020</a:t>
            </a:fld>
            <a:endParaRPr lang="en-GB"/>
          </a:p>
        </p:txBody>
      </p:sp>
      <p:sp>
        <p:nvSpPr>
          <p:cNvPr id="5" name="Footer Placeholder 4">
            <a:extLst>
              <a:ext uri="{FF2B5EF4-FFF2-40B4-BE49-F238E27FC236}">
                <a16:creationId xmlns:a16="http://schemas.microsoft.com/office/drawing/2014/main" id="{0E0905FC-B1D6-4BE5-8282-89EF245B83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8F3EA4A-2055-46A9-98BD-A9F2703F45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A0A1DB-2C66-4BDA-857A-4A0B330065A9}" type="slidenum">
              <a:rPr lang="en-GB" smtClean="0"/>
              <a:t>‹#›</a:t>
            </a:fld>
            <a:endParaRPr lang="en-GB"/>
          </a:p>
        </p:txBody>
      </p:sp>
    </p:spTree>
    <p:extLst>
      <p:ext uri="{BB962C8B-B14F-4D97-AF65-F5344CB8AC3E}">
        <p14:creationId xmlns:p14="http://schemas.microsoft.com/office/powerpoint/2010/main" val="2465161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30"/>
            <a:ext cx="10721788" cy="103875"/>
          </a:xfrm>
          <a:prstGeom prst="rect">
            <a:avLst/>
          </a:prstGeom>
          <a:noFill/>
        </p:spPr>
        <p:txBody>
          <a:bodyPr wrap="square" lIns="0" tIns="0" rIns="0" bIns="0" rtlCol="0">
            <a:spAutoFit/>
          </a:bodyPr>
          <a:lstStyle/>
          <a:p>
            <a:pPr algn="r"/>
            <a:r>
              <a:rPr lang="en-US" sz="675" dirty="0" smtClean="0">
                <a:solidFill>
                  <a:prstClr val="black"/>
                </a:solidFill>
                <a:latin typeface="Arial" charset="0"/>
                <a:ea typeface="Arial" charset="0"/>
                <a:cs typeface="Arial" charset="0"/>
                <a:hlinkClick r:id="rId4"/>
              </a:rPr>
              <a:t>www.foodafactoflife.org.uk</a:t>
            </a:r>
            <a:r>
              <a:rPr lang="en-US" sz="675" dirty="0" smtClean="0">
                <a:solidFill>
                  <a:prstClr val="black"/>
                </a:solidFill>
                <a:latin typeface="Arial" charset="0"/>
                <a:ea typeface="Arial" charset="0"/>
                <a:cs typeface="Arial" charset="0"/>
              </a:rPr>
              <a:t>    © Food – a fact of life 2020</a:t>
            </a:r>
            <a:endParaRPr lang="en-US" sz="675" dirty="0">
              <a:solidFill>
                <a:prstClr val="black"/>
              </a:solidFill>
              <a:latin typeface="Arial" charset="0"/>
              <a:ea typeface="Arial" charset="0"/>
              <a:cs typeface="Arial" charset="0"/>
            </a:endParaRPr>
          </a:p>
        </p:txBody>
      </p:sp>
    </p:spTree>
    <p:extLst>
      <p:ext uri="{BB962C8B-B14F-4D97-AF65-F5344CB8AC3E}">
        <p14:creationId xmlns:p14="http://schemas.microsoft.com/office/powerpoint/2010/main" val="363733376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30"/>
            <a:ext cx="10721788" cy="103875"/>
          </a:xfrm>
          <a:prstGeom prst="rect">
            <a:avLst/>
          </a:prstGeom>
          <a:noFill/>
        </p:spPr>
        <p:txBody>
          <a:bodyPr wrap="square" lIns="0" tIns="0" rIns="0" bIns="0" rtlCol="0">
            <a:spAutoFit/>
          </a:bodyPr>
          <a:lstStyle/>
          <a:p>
            <a:pPr algn="r"/>
            <a:r>
              <a:rPr lang="en-US" sz="675" b="0" i="0" dirty="0" smtClean="0">
                <a:solidFill>
                  <a:schemeClr val="tx1"/>
                </a:solidFill>
                <a:latin typeface="Arial" charset="0"/>
                <a:ea typeface="Arial" charset="0"/>
                <a:cs typeface="Arial" charset="0"/>
                <a:hlinkClick r:id="rId4"/>
              </a:rPr>
              <a:t>www.foodafactoflife.org.uk</a:t>
            </a:r>
            <a:r>
              <a:rPr lang="en-US" sz="675" b="0" i="0" baseline="0" dirty="0" smtClean="0">
                <a:solidFill>
                  <a:schemeClr val="tx1"/>
                </a:solidFill>
                <a:latin typeface="Arial" charset="0"/>
                <a:ea typeface="Arial" charset="0"/>
                <a:cs typeface="Arial" charset="0"/>
              </a:rPr>
              <a:t>    </a:t>
            </a:r>
            <a:r>
              <a:rPr lang="en-US" sz="675" b="0" i="0" dirty="0" smtClean="0">
                <a:solidFill>
                  <a:schemeClr val="tx1"/>
                </a:solidFill>
                <a:latin typeface="Arial" charset="0"/>
                <a:ea typeface="Arial" charset="0"/>
                <a:cs typeface="Arial" charset="0"/>
              </a:rPr>
              <a:t>© Food – a fact of life 2020</a:t>
            </a:r>
            <a:endParaRPr lang="en-US" sz="675"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2376968276"/>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8" Type="http://schemas.openxmlformats.org/officeDocument/2006/relationships/hyperlink" Target="https://www.foodafactoflife.org.uk/recipes/5-11-years/chelsea-buns/" TargetMode="External"/><Relationship Id="rId3" Type="http://schemas.openxmlformats.org/officeDocument/2006/relationships/hyperlink" Target="https://www.foodafactoflife.org.uk/recipes/3-5-years/brilliant-bread/" TargetMode="External"/><Relationship Id="rId7"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hyperlink" Target="https://www.foodafactoflife.org.uk/resources/?q=yeast%20fermentation" TargetMode="External"/><Relationship Id="rId4" Type="http://schemas.openxmlformats.org/officeDocument/2006/relationships/image" Target="../media/image36.jpeg"/><Relationship Id="rId9"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2.jpeg"/><Relationship Id="rId5" Type="http://schemas.microsoft.com/office/2007/relationships/hdphoto" Target="../media/hdphoto2.wdp"/><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7" Type="http://schemas.microsoft.com/office/2007/relationships/hdphoto" Target="../media/hdphoto3.wdp"/><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hyperlink" Target="https://www.foodafactoflife.org.uk/recipes/potatoes/potato-and-rosemary-bread-rolls/" TargetMode="External"/><Relationship Id="rId7" Type="http://schemas.openxmlformats.org/officeDocument/2006/relationships/image" Target="../media/image50.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6.xml.rels><?xml version="1.0" encoding="UTF-8" standalone="yes"?>
<Relationships xmlns="http://schemas.openxmlformats.org/package/2006/relationships"><Relationship Id="rId3" Type="http://schemas.openxmlformats.org/officeDocument/2006/relationships/hyperlink" Target="https://www.foodafactoflife.org.uk/14-16-year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foodafactoflife.org.uk/14-16-years/food-science/functional-and-chemical-properties-of-food/" TargetMode="External"/><Relationship Id="rId5" Type="http://schemas.openxmlformats.org/officeDocument/2006/relationships/image" Target="../media/image51.png"/><Relationship Id="rId4" Type="http://schemas.openxmlformats.org/officeDocument/2006/relationships/hyperlink" Target="https://www.foodafactoflife.org.uk/14-16-years/food-scienc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21.xml.rels><?xml version="1.0" encoding="UTF-8" standalone="yes"?>
<Relationships xmlns="http://schemas.openxmlformats.org/package/2006/relationships"><Relationship Id="rId3" Type="http://schemas.openxmlformats.org/officeDocument/2006/relationships/hyperlink" Target="http://www.foodafactoflife.org.uk/" TargetMode="External"/><Relationship Id="rId7" Type="http://schemas.openxmlformats.org/officeDocument/2006/relationships/image" Target="../media/image59.jpeg"/><Relationship Id="rId2" Type="http://schemas.openxmlformats.org/officeDocument/2006/relationships/hyperlink" Target="http://www.epicurious.com/" TargetMode="External"/><Relationship Id="rId1" Type="http://schemas.openxmlformats.org/officeDocument/2006/relationships/slideLayout" Target="../slideLayouts/slideLayout12.xml"/><Relationship Id="rId6" Type="http://schemas.openxmlformats.org/officeDocument/2006/relationships/hyperlink" Target="http://www.thecookeryteacher.com/" TargetMode="External"/><Relationship Id="rId5" Type="http://schemas.openxmlformats.org/officeDocument/2006/relationships/hyperlink" Target="http://www.sciencelearn.org/" TargetMode="External"/><Relationship Id="rId4" Type="http://schemas.openxmlformats.org/officeDocument/2006/relationships/hyperlink" Target="https://www.ifst.org/lovefoodlovescience/resource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foodafactoflife.org.u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hyperlink" Target="https://www.foodafactoflife.org.uk/recipes/cereals/banana-crumble-top-muffins/" TargetMode="External"/><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6.jpeg"/><Relationship Id="rId4" Type="http://schemas.openxmlformats.org/officeDocument/2006/relationships/hyperlink" Target="https://www.foodafactoflife.org.uk/recipes/" TargetMode="External"/><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7.png"/><Relationship Id="rId7" Type="http://schemas.openxmlformats.org/officeDocument/2006/relationships/hyperlink" Target="https://www.foodafactoflife.org.uk/recipes/11-14-l2c/"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www.foodafactoflife.org.uk/recipes/" TargetMode="External"/><Relationship Id="rId11" Type="http://schemas.openxmlformats.org/officeDocument/2006/relationships/image" Target="../media/image21.jpeg"/><Relationship Id="rId5" Type="http://schemas.openxmlformats.org/officeDocument/2006/relationships/hyperlink" Target="https://www.foodafactoflife.org.uk/recipes/3-5-years/tasty-toast/" TargetMode="External"/><Relationship Id="rId10" Type="http://schemas.openxmlformats.org/officeDocument/2006/relationships/image" Target="../media/image20.jpeg"/><Relationship Id="rId4" Type="http://schemas.openxmlformats.org/officeDocument/2006/relationships/hyperlink" Target="https://www.foodafactoflife.org.uk/recipes/3-5-years/scrummy-scones/" TargetMode="External"/><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4752" y="2030098"/>
            <a:ext cx="7535475" cy="736634"/>
          </a:xfrm>
        </p:spPr>
        <p:txBody>
          <a:bodyPr/>
          <a:lstStyle/>
          <a:p>
            <a:pPr lvl="0" defTabSz="914400">
              <a:lnSpc>
                <a:spcPct val="100000"/>
              </a:lnSpc>
              <a:spcBef>
                <a:spcPts val="0"/>
              </a:spcBef>
              <a:defRPr/>
            </a:pPr>
            <a:r>
              <a:rPr lang="en-GB" sz="2800" dirty="0" smtClean="0"/>
              <a:t>The functional properties of carbohydrates</a:t>
            </a:r>
            <a:endParaRPr lang="en-GB" sz="1800" b="0" dirty="0">
              <a:solidFill>
                <a:prstClr val="black"/>
              </a:solidFill>
              <a:latin typeface="Calibri" panose="020F0502020204030204"/>
            </a:endParaRPr>
          </a:p>
        </p:txBody>
      </p:sp>
      <p:sp>
        <p:nvSpPr>
          <p:cNvPr id="3" name="Subtitle 2"/>
          <p:cNvSpPr>
            <a:spLocks noGrp="1"/>
          </p:cNvSpPr>
          <p:nvPr>
            <p:ph type="subTitle" idx="1"/>
          </p:nvPr>
        </p:nvSpPr>
        <p:spPr>
          <a:xfrm>
            <a:off x="1444752" y="3150750"/>
            <a:ext cx="4487133" cy="2221295"/>
          </a:xfrm>
        </p:spPr>
        <p:txBody>
          <a:bodyPr/>
          <a:lstStyle/>
          <a:p>
            <a:pPr marL="0" indent="0">
              <a:buNone/>
            </a:pPr>
            <a:endParaRPr lang="en-US" sz="20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r>
              <a:rPr lang="en-US" sz="2000" b="1" dirty="0" smtClean="0"/>
              <a:t>16 January 2020</a:t>
            </a:r>
            <a:endParaRPr lang="en-US" sz="2000" b="1" dirty="0" smtClean="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67532" y="3337126"/>
            <a:ext cx="3254022" cy="2149026"/>
          </a:xfrm>
          <a:prstGeom prst="rect">
            <a:avLst/>
          </a:prstGeom>
          <a:ln w="25400">
            <a:solidFill>
              <a:srgbClr val="FB35A6"/>
            </a:solidFill>
          </a:ln>
        </p:spPr>
      </p:pic>
    </p:spTree>
    <p:extLst>
      <p:ext uri="{BB962C8B-B14F-4D97-AF65-F5344CB8AC3E}">
        <p14:creationId xmlns:p14="http://schemas.microsoft.com/office/powerpoint/2010/main" val="2615308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Connector 4">
            <a:extLst>
              <a:ext uri="{FF2B5EF4-FFF2-40B4-BE49-F238E27FC236}">
                <a16:creationId xmlns:a16="http://schemas.microsoft.com/office/drawing/2014/main" id="{DDF4B688-872F-4E62-80CC-225AA113E22D}"/>
              </a:ext>
            </a:extLst>
          </p:cNvPr>
          <p:cNvSpPr/>
          <p:nvPr/>
        </p:nvSpPr>
        <p:spPr>
          <a:xfrm>
            <a:off x="2594919" y="148280"/>
            <a:ext cx="6691977" cy="6561439"/>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A65A5154-61FA-461F-8687-1047BA1DD8E5}"/>
              </a:ext>
            </a:extLst>
          </p:cNvPr>
          <p:cNvCxnSpPr>
            <a:cxnSpLocks/>
            <a:stCxn id="5" idx="0"/>
            <a:endCxn id="5" idx="4"/>
          </p:cNvCxnSpPr>
          <p:nvPr/>
        </p:nvCxnSpPr>
        <p:spPr>
          <a:xfrm>
            <a:off x="5940908" y="148280"/>
            <a:ext cx="0" cy="6561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AAED5C-C4F5-4DAA-9BEB-D9D65B58C4C9}"/>
              </a:ext>
            </a:extLst>
          </p:cNvPr>
          <p:cNvCxnSpPr>
            <a:stCxn id="5" idx="2"/>
          </p:cNvCxnSpPr>
          <p:nvPr/>
        </p:nvCxnSpPr>
        <p:spPr>
          <a:xfrm>
            <a:off x="2594919" y="3429000"/>
            <a:ext cx="679621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A7E3D00-94EA-4164-9F2A-220C0B49669D}"/>
              </a:ext>
            </a:extLst>
          </p:cNvPr>
          <p:cNvSpPr/>
          <p:nvPr/>
        </p:nvSpPr>
        <p:spPr>
          <a:xfrm>
            <a:off x="2885692" y="1875247"/>
            <a:ext cx="3036601" cy="584775"/>
          </a:xfrm>
          <a:prstGeom prst="rect">
            <a:avLst/>
          </a:prstGeom>
        </p:spPr>
        <p:txBody>
          <a:bodyPr wrap="none">
            <a:spAutoFit/>
          </a:bodyPr>
          <a:lstStyle/>
          <a:p>
            <a:r>
              <a:rPr lang="en-GB" sz="3200" dirty="0"/>
              <a:t>Maillard reaction</a:t>
            </a:r>
          </a:p>
        </p:txBody>
      </p:sp>
      <p:sp>
        <p:nvSpPr>
          <p:cNvPr id="14" name="Rectangle 13">
            <a:extLst>
              <a:ext uri="{FF2B5EF4-FFF2-40B4-BE49-F238E27FC236}">
                <a16:creationId xmlns:a16="http://schemas.microsoft.com/office/drawing/2014/main" id="{51D7F651-E569-452B-97DF-BF31AB1F4E1A}"/>
              </a:ext>
            </a:extLst>
          </p:cNvPr>
          <p:cNvSpPr/>
          <p:nvPr/>
        </p:nvSpPr>
        <p:spPr>
          <a:xfrm>
            <a:off x="3948355" y="2460022"/>
            <a:ext cx="1396088" cy="646331"/>
          </a:xfrm>
          <a:prstGeom prst="rect">
            <a:avLst/>
          </a:prstGeom>
        </p:spPr>
        <p:txBody>
          <a:bodyPr wrap="none">
            <a:spAutoFit/>
          </a:bodyPr>
          <a:lstStyle/>
          <a:p>
            <a:r>
              <a:rPr lang="en-GB" dirty="0">
                <a:solidFill>
                  <a:schemeClr val="accent2">
                    <a:lumMod val="50000"/>
                  </a:schemeClr>
                </a:solidFill>
              </a:rPr>
              <a:t>Browning</a:t>
            </a:r>
          </a:p>
          <a:p>
            <a:r>
              <a:rPr lang="en-GB" dirty="0">
                <a:solidFill>
                  <a:schemeClr val="accent2">
                    <a:lumMod val="50000"/>
                  </a:schemeClr>
                </a:solidFill>
              </a:rPr>
              <a:t>Non enzymic</a:t>
            </a:r>
          </a:p>
        </p:txBody>
      </p:sp>
      <p:sp>
        <p:nvSpPr>
          <p:cNvPr id="15" name="TextBox 14">
            <a:extLst>
              <a:ext uri="{FF2B5EF4-FFF2-40B4-BE49-F238E27FC236}">
                <a16:creationId xmlns:a16="http://schemas.microsoft.com/office/drawing/2014/main" id="{BFBCC06B-9A38-4BF2-87F4-3AEE031635F3}"/>
              </a:ext>
            </a:extLst>
          </p:cNvPr>
          <p:cNvSpPr txBox="1"/>
          <p:nvPr/>
        </p:nvSpPr>
        <p:spPr>
          <a:xfrm>
            <a:off x="5978139" y="752381"/>
            <a:ext cx="2764846" cy="1477328"/>
          </a:xfrm>
          <a:prstGeom prst="rect">
            <a:avLst/>
          </a:prstGeom>
          <a:noFill/>
        </p:spPr>
        <p:txBody>
          <a:bodyPr wrap="square" rtlCol="0">
            <a:spAutoFit/>
          </a:bodyPr>
          <a:lstStyle/>
          <a:p>
            <a:r>
              <a:rPr lang="en-GB" dirty="0"/>
              <a:t>Frying a steak</a:t>
            </a:r>
          </a:p>
          <a:p>
            <a:endParaRPr lang="en-GB" dirty="0"/>
          </a:p>
          <a:p>
            <a:r>
              <a:rPr lang="en-GB" dirty="0"/>
              <a:t>Sausage rolls</a:t>
            </a:r>
          </a:p>
          <a:p>
            <a:endParaRPr lang="en-GB" dirty="0"/>
          </a:p>
          <a:p>
            <a:r>
              <a:rPr lang="en-GB" dirty="0"/>
              <a:t>Glazed pastry </a:t>
            </a:r>
          </a:p>
        </p:txBody>
      </p:sp>
      <p:sp>
        <p:nvSpPr>
          <p:cNvPr id="16" name="TextBox 15">
            <a:extLst>
              <a:ext uri="{FF2B5EF4-FFF2-40B4-BE49-F238E27FC236}">
                <a16:creationId xmlns:a16="http://schemas.microsoft.com/office/drawing/2014/main" id="{64B43D84-73C9-4964-BC52-181462AA95F1}"/>
              </a:ext>
            </a:extLst>
          </p:cNvPr>
          <p:cNvSpPr txBox="1"/>
          <p:nvPr/>
        </p:nvSpPr>
        <p:spPr>
          <a:xfrm>
            <a:off x="-581984" y="3227355"/>
            <a:ext cx="3176903" cy="646331"/>
          </a:xfrm>
          <a:prstGeom prst="rect">
            <a:avLst/>
          </a:prstGeom>
          <a:noFill/>
        </p:spPr>
        <p:txBody>
          <a:bodyPr wrap="square" rtlCol="0">
            <a:spAutoFit/>
          </a:bodyPr>
          <a:lstStyle/>
          <a:p>
            <a:endParaRPr lang="en-GB" dirty="0"/>
          </a:p>
          <a:p>
            <a:endParaRPr lang="en-GB" dirty="0"/>
          </a:p>
        </p:txBody>
      </p:sp>
      <p:sp>
        <p:nvSpPr>
          <p:cNvPr id="17" name="TextBox 16">
            <a:extLst>
              <a:ext uri="{FF2B5EF4-FFF2-40B4-BE49-F238E27FC236}">
                <a16:creationId xmlns:a16="http://schemas.microsoft.com/office/drawing/2014/main" id="{DC68FD3B-6FB1-445B-AE13-791018CEDB1D}"/>
              </a:ext>
            </a:extLst>
          </p:cNvPr>
          <p:cNvSpPr txBox="1"/>
          <p:nvPr/>
        </p:nvSpPr>
        <p:spPr>
          <a:xfrm>
            <a:off x="6096000" y="3550521"/>
            <a:ext cx="1688756" cy="1754326"/>
          </a:xfrm>
          <a:prstGeom prst="rect">
            <a:avLst/>
          </a:prstGeom>
          <a:noFill/>
        </p:spPr>
        <p:txBody>
          <a:bodyPr wrap="square" rtlCol="0">
            <a:spAutoFit/>
          </a:bodyPr>
          <a:lstStyle/>
          <a:p>
            <a:r>
              <a:rPr lang="en-GB" dirty="0"/>
              <a:t>Enhance colour</a:t>
            </a:r>
          </a:p>
          <a:p>
            <a:endParaRPr lang="en-GB" dirty="0"/>
          </a:p>
          <a:p>
            <a:r>
              <a:rPr lang="en-GB" dirty="0"/>
              <a:t>Meaty savoury flavour</a:t>
            </a:r>
          </a:p>
          <a:p>
            <a:endParaRPr lang="en-GB" dirty="0"/>
          </a:p>
          <a:p>
            <a:r>
              <a:rPr lang="en-GB" dirty="0"/>
              <a:t>Flavour </a:t>
            </a:r>
          </a:p>
        </p:txBody>
      </p:sp>
      <p:sp>
        <p:nvSpPr>
          <p:cNvPr id="18" name="TextBox 17">
            <a:extLst>
              <a:ext uri="{FF2B5EF4-FFF2-40B4-BE49-F238E27FC236}">
                <a16:creationId xmlns:a16="http://schemas.microsoft.com/office/drawing/2014/main" id="{2FEDCD66-A8B4-413D-948D-FC0B682F4D09}"/>
              </a:ext>
            </a:extLst>
          </p:cNvPr>
          <p:cNvSpPr txBox="1"/>
          <p:nvPr/>
        </p:nvSpPr>
        <p:spPr>
          <a:xfrm>
            <a:off x="1272746" y="1198605"/>
            <a:ext cx="1897246" cy="954107"/>
          </a:xfrm>
          <a:prstGeom prst="rect">
            <a:avLst/>
          </a:prstGeom>
          <a:noFill/>
        </p:spPr>
        <p:txBody>
          <a:bodyPr wrap="square" rtlCol="0">
            <a:spAutoFit/>
          </a:bodyPr>
          <a:lstStyle/>
          <a:p>
            <a:r>
              <a:rPr lang="en-GB" sz="2000" b="1" dirty="0">
                <a:solidFill>
                  <a:srgbClr val="00B050"/>
                </a:solidFill>
              </a:rPr>
              <a:t>Food science</a:t>
            </a:r>
          </a:p>
          <a:p>
            <a:endParaRPr lang="en-GB" dirty="0"/>
          </a:p>
          <a:p>
            <a:endParaRPr lang="en-GB" dirty="0"/>
          </a:p>
        </p:txBody>
      </p:sp>
      <p:sp>
        <p:nvSpPr>
          <p:cNvPr id="19" name="TextBox 18">
            <a:extLst>
              <a:ext uri="{FF2B5EF4-FFF2-40B4-BE49-F238E27FC236}">
                <a16:creationId xmlns:a16="http://schemas.microsoft.com/office/drawing/2014/main" id="{47FCFD4A-B583-40AE-9F83-39BDD3DDAB10}"/>
              </a:ext>
            </a:extLst>
          </p:cNvPr>
          <p:cNvSpPr txBox="1"/>
          <p:nvPr/>
        </p:nvSpPr>
        <p:spPr>
          <a:xfrm>
            <a:off x="8974530" y="1643223"/>
            <a:ext cx="1806038" cy="400110"/>
          </a:xfrm>
          <a:prstGeom prst="rect">
            <a:avLst/>
          </a:prstGeom>
          <a:noFill/>
        </p:spPr>
        <p:txBody>
          <a:bodyPr wrap="square" rtlCol="0">
            <a:spAutoFit/>
          </a:bodyPr>
          <a:lstStyle/>
          <a:p>
            <a:r>
              <a:rPr lang="en-GB" sz="2000" b="1" dirty="0">
                <a:solidFill>
                  <a:srgbClr val="00B050"/>
                </a:solidFill>
              </a:rPr>
              <a:t>Examples</a:t>
            </a:r>
            <a:r>
              <a:rPr lang="en-GB" dirty="0"/>
              <a:t> </a:t>
            </a:r>
          </a:p>
        </p:txBody>
      </p:sp>
      <p:sp>
        <p:nvSpPr>
          <p:cNvPr id="20" name="TextBox 19">
            <a:extLst>
              <a:ext uri="{FF2B5EF4-FFF2-40B4-BE49-F238E27FC236}">
                <a16:creationId xmlns:a16="http://schemas.microsoft.com/office/drawing/2014/main" id="{DB2E49BB-592F-42A5-B7D2-EB4C097A16D2}"/>
              </a:ext>
            </a:extLst>
          </p:cNvPr>
          <p:cNvSpPr txBox="1"/>
          <p:nvPr/>
        </p:nvSpPr>
        <p:spPr>
          <a:xfrm>
            <a:off x="1437019" y="4657531"/>
            <a:ext cx="1718771" cy="984885"/>
          </a:xfrm>
          <a:prstGeom prst="rect">
            <a:avLst/>
          </a:prstGeom>
          <a:noFill/>
        </p:spPr>
        <p:txBody>
          <a:bodyPr wrap="square" rtlCol="0">
            <a:spAutoFit/>
          </a:bodyPr>
          <a:lstStyle/>
          <a:p>
            <a:r>
              <a:rPr lang="en-GB" sz="2000" b="1" dirty="0">
                <a:solidFill>
                  <a:srgbClr val="00B050"/>
                </a:solidFill>
              </a:rPr>
              <a:t>Carbohydrate function</a:t>
            </a:r>
          </a:p>
          <a:p>
            <a:endParaRPr lang="en-GB" dirty="0"/>
          </a:p>
        </p:txBody>
      </p:sp>
      <p:sp>
        <p:nvSpPr>
          <p:cNvPr id="21" name="TextBox 20">
            <a:extLst>
              <a:ext uri="{FF2B5EF4-FFF2-40B4-BE49-F238E27FC236}">
                <a16:creationId xmlns:a16="http://schemas.microsoft.com/office/drawing/2014/main" id="{64A678AF-1738-4FF8-AF85-EA4D11269BAE}"/>
              </a:ext>
            </a:extLst>
          </p:cNvPr>
          <p:cNvSpPr txBox="1"/>
          <p:nvPr/>
        </p:nvSpPr>
        <p:spPr>
          <a:xfrm>
            <a:off x="8772427" y="4911336"/>
            <a:ext cx="1806038" cy="400110"/>
          </a:xfrm>
          <a:prstGeom prst="rect">
            <a:avLst/>
          </a:prstGeom>
          <a:noFill/>
        </p:spPr>
        <p:txBody>
          <a:bodyPr wrap="square" rtlCol="0">
            <a:spAutoFit/>
          </a:bodyPr>
          <a:lstStyle/>
          <a:p>
            <a:r>
              <a:rPr lang="en-GB" sz="2000" b="1" dirty="0">
                <a:solidFill>
                  <a:srgbClr val="00B050"/>
                </a:solidFill>
              </a:rPr>
              <a:t>Characteristics</a:t>
            </a:r>
          </a:p>
        </p:txBody>
      </p:sp>
      <p:sp>
        <p:nvSpPr>
          <p:cNvPr id="3" name="TextBox 2">
            <a:extLst>
              <a:ext uri="{FF2B5EF4-FFF2-40B4-BE49-F238E27FC236}">
                <a16:creationId xmlns:a16="http://schemas.microsoft.com/office/drawing/2014/main" id="{24E1C2C8-6AB3-4B57-BBB9-078CE5816420}"/>
              </a:ext>
            </a:extLst>
          </p:cNvPr>
          <p:cNvSpPr txBox="1"/>
          <p:nvPr/>
        </p:nvSpPr>
        <p:spPr>
          <a:xfrm>
            <a:off x="9497291" y="2121935"/>
            <a:ext cx="2566554" cy="1200329"/>
          </a:xfrm>
          <a:prstGeom prst="rect">
            <a:avLst/>
          </a:prstGeom>
          <a:noFill/>
        </p:spPr>
        <p:txBody>
          <a:bodyPr wrap="square" rtlCol="0">
            <a:spAutoFit/>
          </a:bodyPr>
          <a:lstStyle/>
          <a:p>
            <a:r>
              <a:rPr lang="en-GB" b="1" dirty="0"/>
              <a:t>Multi Year </a:t>
            </a:r>
          </a:p>
          <a:p>
            <a:r>
              <a:rPr lang="en-GB" b="1" dirty="0"/>
              <a:t>The Maillard reaction</a:t>
            </a:r>
          </a:p>
          <a:p>
            <a:r>
              <a:rPr lang="en-GB" dirty="0"/>
              <a:t>A worksheet looking at the Maillard reaction</a:t>
            </a:r>
          </a:p>
        </p:txBody>
      </p:sp>
      <p:sp>
        <p:nvSpPr>
          <p:cNvPr id="4" name="TextBox 3">
            <a:extLst>
              <a:ext uri="{FF2B5EF4-FFF2-40B4-BE49-F238E27FC236}">
                <a16:creationId xmlns:a16="http://schemas.microsoft.com/office/drawing/2014/main" id="{FF606ADB-9CD7-4355-A151-BFF420D28DDB}"/>
              </a:ext>
            </a:extLst>
          </p:cNvPr>
          <p:cNvSpPr txBox="1"/>
          <p:nvPr/>
        </p:nvSpPr>
        <p:spPr>
          <a:xfrm>
            <a:off x="7392656" y="6283392"/>
            <a:ext cx="2161309" cy="665018"/>
          </a:xfrm>
          <a:prstGeom prst="rect">
            <a:avLst/>
          </a:prstGeom>
          <a:noFill/>
        </p:spPr>
        <p:txBody>
          <a:bodyPr wrap="square" rtlCol="0">
            <a:spAutoFit/>
          </a:bodyPr>
          <a:lstStyle/>
          <a:p>
            <a:r>
              <a:rPr lang="en-GB" dirty="0"/>
              <a:t>11-14-l2c/cheese-and-onion-triangles/</a:t>
            </a:r>
          </a:p>
        </p:txBody>
      </p:sp>
      <p:pic>
        <p:nvPicPr>
          <p:cNvPr id="8" name="Picture 7" descr="A plate of food&#10;&#10;Description automatically generated">
            <a:extLst>
              <a:ext uri="{FF2B5EF4-FFF2-40B4-BE49-F238E27FC236}">
                <a16:creationId xmlns:a16="http://schemas.microsoft.com/office/drawing/2014/main" id="{910A6311-3512-4C18-B116-609B1AD1A4E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991" t="-2008" r="1634" b="2008"/>
          <a:stretch/>
        </p:blipFill>
        <p:spPr>
          <a:xfrm>
            <a:off x="9597081" y="5304847"/>
            <a:ext cx="2174387" cy="1552190"/>
          </a:xfrm>
          <a:prstGeom prst="rect">
            <a:avLst/>
          </a:prstGeom>
        </p:spPr>
      </p:pic>
      <p:pic>
        <p:nvPicPr>
          <p:cNvPr id="11" name="Picture 10" descr="A close up of food&#10;&#10;Description automatically generated">
            <a:extLst>
              <a:ext uri="{FF2B5EF4-FFF2-40B4-BE49-F238E27FC236}">
                <a16:creationId xmlns:a16="http://schemas.microsoft.com/office/drawing/2014/main" id="{AD5BE474-60E9-4156-B0C1-69E84F10B9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9113216" y="-8925"/>
            <a:ext cx="2215992" cy="1477328"/>
          </a:xfrm>
          <a:prstGeom prst="rect">
            <a:avLst/>
          </a:prstGeom>
        </p:spPr>
      </p:pic>
      <p:sp>
        <p:nvSpPr>
          <p:cNvPr id="12" name="Rectangle 11">
            <a:extLst>
              <a:ext uri="{FF2B5EF4-FFF2-40B4-BE49-F238E27FC236}">
                <a16:creationId xmlns:a16="http://schemas.microsoft.com/office/drawing/2014/main" id="{A7B47687-720A-41FF-95BD-A3E89F2F97EA}"/>
              </a:ext>
            </a:extLst>
          </p:cNvPr>
          <p:cNvSpPr/>
          <p:nvPr/>
        </p:nvSpPr>
        <p:spPr>
          <a:xfrm>
            <a:off x="276959" y="4112789"/>
            <a:ext cx="1804340" cy="369332"/>
          </a:xfrm>
          <a:prstGeom prst="rect">
            <a:avLst/>
          </a:prstGeom>
        </p:spPr>
        <p:txBody>
          <a:bodyPr wrap="none">
            <a:spAutoFit/>
          </a:bodyPr>
          <a:lstStyle/>
          <a:p>
            <a:r>
              <a:rPr lang="en-GB" dirty="0"/>
              <a:t>11-14-l2c/koftas/</a:t>
            </a:r>
          </a:p>
        </p:txBody>
      </p:sp>
      <p:pic>
        <p:nvPicPr>
          <p:cNvPr id="23" name="Picture 22" descr="A plate of food&#10;&#10;Description automatically generated">
            <a:extLst>
              <a:ext uri="{FF2B5EF4-FFF2-40B4-BE49-F238E27FC236}">
                <a16:creationId xmlns:a16="http://schemas.microsoft.com/office/drawing/2014/main" id="{AE596836-910F-4D44-94BA-0509FE7841C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37774" b="11456"/>
          <a:stretch/>
        </p:blipFill>
        <p:spPr>
          <a:xfrm>
            <a:off x="151888" y="2211570"/>
            <a:ext cx="2054481" cy="1781668"/>
          </a:xfrm>
          <a:prstGeom prst="rect">
            <a:avLst/>
          </a:prstGeom>
        </p:spPr>
      </p:pic>
      <p:pic>
        <p:nvPicPr>
          <p:cNvPr id="25" name="Picture 24">
            <a:extLst>
              <a:ext uri="{FF2B5EF4-FFF2-40B4-BE49-F238E27FC236}">
                <a16:creationId xmlns:a16="http://schemas.microsoft.com/office/drawing/2014/main" id="{03121C6B-DFDD-40BA-8449-722734D274C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6591" t="22272" r="25937" b="30303"/>
          <a:stretch/>
        </p:blipFill>
        <p:spPr>
          <a:xfrm>
            <a:off x="9592243" y="3305461"/>
            <a:ext cx="2447869" cy="1375553"/>
          </a:xfrm>
          <a:prstGeom prst="rect">
            <a:avLst/>
          </a:prstGeom>
        </p:spPr>
      </p:pic>
      <p:pic>
        <p:nvPicPr>
          <p:cNvPr id="6" name="Picture 5" descr="A picture containing food, bread, indoor, table&#10;&#10;Description automatically generated">
            <a:extLst>
              <a:ext uri="{FF2B5EF4-FFF2-40B4-BE49-F238E27FC236}">
                <a16:creationId xmlns:a16="http://schemas.microsoft.com/office/drawing/2014/main" id="{C125BA8A-5A66-4FE2-8A34-CF85B5C16DA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1268" y="5539431"/>
            <a:ext cx="2914764" cy="2186073"/>
          </a:xfrm>
          <a:prstGeom prst="rect">
            <a:avLst/>
          </a:prstGeom>
        </p:spPr>
      </p:pic>
      <p:sp>
        <p:nvSpPr>
          <p:cNvPr id="9" name="TextBox 8">
            <a:extLst>
              <a:ext uri="{FF2B5EF4-FFF2-40B4-BE49-F238E27FC236}">
                <a16:creationId xmlns:a16="http://schemas.microsoft.com/office/drawing/2014/main" id="{94C5B415-D328-4F5F-A05C-31CF49B91A21}"/>
              </a:ext>
            </a:extLst>
          </p:cNvPr>
          <p:cNvSpPr txBox="1"/>
          <p:nvPr/>
        </p:nvSpPr>
        <p:spPr>
          <a:xfrm>
            <a:off x="3350065" y="3719945"/>
            <a:ext cx="2486603" cy="1200329"/>
          </a:xfrm>
          <a:prstGeom prst="rect">
            <a:avLst/>
          </a:prstGeom>
          <a:noFill/>
        </p:spPr>
        <p:txBody>
          <a:bodyPr wrap="square" rtlCol="0">
            <a:spAutoFit/>
          </a:bodyPr>
          <a:lstStyle/>
          <a:p>
            <a:r>
              <a:rPr lang="en-GB" dirty="0"/>
              <a:t>Carbohydrate as reducing sugar reacts with proteins to bring about browning</a:t>
            </a:r>
          </a:p>
        </p:txBody>
      </p:sp>
    </p:spTree>
    <p:extLst>
      <p:ext uri="{BB962C8B-B14F-4D97-AF65-F5344CB8AC3E}">
        <p14:creationId xmlns:p14="http://schemas.microsoft.com/office/powerpoint/2010/main" val="2941159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Connector 4">
            <a:extLst>
              <a:ext uri="{FF2B5EF4-FFF2-40B4-BE49-F238E27FC236}">
                <a16:creationId xmlns:a16="http://schemas.microsoft.com/office/drawing/2014/main" id="{DDF4B688-872F-4E62-80CC-225AA113E22D}"/>
              </a:ext>
            </a:extLst>
          </p:cNvPr>
          <p:cNvSpPr/>
          <p:nvPr/>
        </p:nvSpPr>
        <p:spPr>
          <a:xfrm>
            <a:off x="2594919" y="148280"/>
            <a:ext cx="6691977" cy="6561439"/>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A65A5154-61FA-461F-8687-1047BA1DD8E5}"/>
              </a:ext>
            </a:extLst>
          </p:cNvPr>
          <p:cNvCxnSpPr>
            <a:cxnSpLocks/>
            <a:stCxn id="5" idx="0"/>
            <a:endCxn id="5" idx="4"/>
          </p:cNvCxnSpPr>
          <p:nvPr/>
        </p:nvCxnSpPr>
        <p:spPr>
          <a:xfrm>
            <a:off x="5940908" y="148280"/>
            <a:ext cx="0" cy="6561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AAED5C-C4F5-4DAA-9BEB-D9D65B58C4C9}"/>
              </a:ext>
            </a:extLst>
          </p:cNvPr>
          <p:cNvCxnSpPr>
            <a:stCxn id="5" idx="2"/>
          </p:cNvCxnSpPr>
          <p:nvPr/>
        </p:nvCxnSpPr>
        <p:spPr>
          <a:xfrm>
            <a:off x="2594919" y="3429000"/>
            <a:ext cx="679621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A7E3D00-94EA-4164-9F2A-220C0B49669D}"/>
              </a:ext>
            </a:extLst>
          </p:cNvPr>
          <p:cNvSpPr/>
          <p:nvPr/>
        </p:nvSpPr>
        <p:spPr>
          <a:xfrm>
            <a:off x="3338421" y="1691048"/>
            <a:ext cx="2498248" cy="1292662"/>
          </a:xfrm>
          <a:prstGeom prst="rect">
            <a:avLst/>
          </a:prstGeom>
        </p:spPr>
        <p:txBody>
          <a:bodyPr wrap="none">
            <a:spAutoFit/>
          </a:bodyPr>
          <a:lstStyle/>
          <a:p>
            <a:r>
              <a:rPr lang="en-GB" sz="3200" dirty="0">
                <a:solidFill>
                  <a:schemeClr val="accent1">
                    <a:lumMod val="75000"/>
                  </a:schemeClr>
                </a:solidFill>
              </a:rPr>
              <a:t>Gelatinisation</a:t>
            </a:r>
          </a:p>
          <a:p>
            <a:r>
              <a:rPr lang="en-GB" sz="2800" dirty="0">
                <a:solidFill>
                  <a:schemeClr val="accent1">
                    <a:lumMod val="75000"/>
                  </a:schemeClr>
                </a:solidFill>
              </a:rPr>
              <a:t>Thickening</a:t>
            </a:r>
          </a:p>
          <a:p>
            <a:endParaRPr lang="en-GB" dirty="0"/>
          </a:p>
        </p:txBody>
      </p:sp>
      <p:sp>
        <p:nvSpPr>
          <p:cNvPr id="15" name="TextBox 14">
            <a:extLst>
              <a:ext uri="{FF2B5EF4-FFF2-40B4-BE49-F238E27FC236}">
                <a16:creationId xmlns:a16="http://schemas.microsoft.com/office/drawing/2014/main" id="{BFBCC06B-9A38-4BF2-87F4-3AEE031635F3}"/>
              </a:ext>
            </a:extLst>
          </p:cNvPr>
          <p:cNvSpPr txBox="1"/>
          <p:nvPr/>
        </p:nvSpPr>
        <p:spPr>
          <a:xfrm>
            <a:off x="5984898" y="630184"/>
            <a:ext cx="2764846" cy="2585323"/>
          </a:xfrm>
          <a:prstGeom prst="rect">
            <a:avLst/>
          </a:prstGeom>
          <a:noFill/>
        </p:spPr>
        <p:txBody>
          <a:bodyPr wrap="square" rtlCol="0">
            <a:spAutoFit/>
          </a:bodyPr>
          <a:lstStyle/>
          <a:p>
            <a:r>
              <a:rPr lang="en-GB" dirty="0"/>
              <a:t>Milk based sauces</a:t>
            </a:r>
          </a:p>
          <a:p>
            <a:r>
              <a:rPr lang="en-GB" dirty="0"/>
              <a:t>Roux</a:t>
            </a:r>
          </a:p>
          <a:p>
            <a:r>
              <a:rPr lang="en-GB" dirty="0"/>
              <a:t>Bechamel</a:t>
            </a:r>
          </a:p>
          <a:p>
            <a:endParaRPr lang="en-GB" dirty="0"/>
          </a:p>
          <a:p>
            <a:r>
              <a:rPr lang="en-GB" dirty="0"/>
              <a:t>Soups </a:t>
            </a:r>
          </a:p>
          <a:p>
            <a:endParaRPr lang="en-GB" dirty="0"/>
          </a:p>
          <a:p>
            <a:r>
              <a:rPr lang="en-GB" dirty="0"/>
              <a:t>Blended sauces:</a:t>
            </a:r>
          </a:p>
          <a:p>
            <a:r>
              <a:rPr lang="en-GB" dirty="0"/>
              <a:t>Custard made with powder</a:t>
            </a:r>
          </a:p>
          <a:p>
            <a:r>
              <a:rPr lang="en-GB" dirty="0"/>
              <a:t>Parsley sauce </a:t>
            </a:r>
          </a:p>
        </p:txBody>
      </p:sp>
      <p:sp>
        <p:nvSpPr>
          <p:cNvPr id="16" name="TextBox 15">
            <a:extLst>
              <a:ext uri="{FF2B5EF4-FFF2-40B4-BE49-F238E27FC236}">
                <a16:creationId xmlns:a16="http://schemas.microsoft.com/office/drawing/2014/main" id="{64B43D84-73C9-4964-BC52-181462AA95F1}"/>
              </a:ext>
            </a:extLst>
          </p:cNvPr>
          <p:cNvSpPr txBox="1"/>
          <p:nvPr/>
        </p:nvSpPr>
        <p:spPr>
          <a:xfrm>
            <a:off x="2946294" y="3428999"/>
            <a:ext cx="2890375" cy="2585323"/>
          </a:xfrm>
          <a:prstGeom prst="rect">
            <a:avLst/>
          </a:prstGeom>
          <a:noFill/>
        </p:spPr>
        <p:txBody>
          <a:bodyPr wrap="square" rtlCol="0">
            <a:spAutoFit/>
          </a:bodyPr>
          <a:lstStyle/>
          <a:p>
            <a:pPr algn="r"/>
            <a:r>
              <a:rPr lang="en-GB" dirty="0"/>
              <a:t>Starches gelatinise when heated in liquids</a:t>
            </a:r>
          </a:p>
          <a:p>
            <a:pPr algn="r"/>
            <a:r>
              <a:rPr lang="en-GB" dirty="0"/>
              <a:t>Uncooked starch is insoluble in water – it is a suspension</a:t>
            </a:r>
          </a:p>
          <a:p>
            <a:pPr algn="r"/>
            <a:r>
              <a:rPr lang="en-GB" dirty="0"/>
              <a:t>Heating and agitation causes amylose in particular to absorb water and thicken the liquid </a:t>
            </a:r>
          </a:p>
          <a:p>
            <a:endParaRPr lang="en-GB" dirty="0"/>
          </a:p>
        </p:txBody>
      </p:sp>
      <p:sp>
        <p:nvSpPr>
          <p:cNvPr id="17" name="TextBox 16">
            <a:extLst>
              <a:ext uri="{FF2B5EF4-FFF2-40B4-BE49-F238E27FC236}">
                <a16:creationId xmlns:a16="http://schemas.microsoft.com/office/drawing/2014/main" id="{DC68FD3B-6FB1-445B-AE13-791018CEDB1D}"/>
              </a:ext>
            </a:extLst>
          </p:cNvPr>
          <p:cNvSpPr txBox="1"/>
          <p:nvPr/>
        </p:nvSpPr>
        <p:spPr>
          <a:xfrm>
            <a:off x="5913052" y="3428999"/>
            <a:ext cx="2758407" cy="3139321"/>
          </a:xfrm>
          <a:prstGeom prst="rect">
            <a:avLst/>
          </a:prstGeom>
          <a:noFill/>
        </p:spPr>
        <p:txBody>
          <a:bodyPr wrap="square" rtlCol="0">
            <a:spAutoFit/>
          </a:bodyPr>
          <a:lstStyle/>
          <a:p>
            <a:r>
              <a:rPr lang="en-GB" dirty="0"/>
              <a:t>Liquids become thickened</a:t>
            </a:r>
          </a:p>
          <a:p>
            <a:r>
              <a:rPr lang="en-GB" dirty="0"/>
              <a:t>Viscosity is increased and flow reduced</a:t>
            </a:r>
          </a:p>
          <a:p>
            <a:r>
              <a:rPr lang="en-GB" dirty="0"/>
              <a:t>Manipulation of the thickness enables a sauce  to be used for pouring, coating or binding function</a:t>
            </a:r>
          </a:p>
          <a:p>
            <a:r>
              <a:rPr lang="en-GB" dirty="0"/>
              <a:t>Gelation occurs when a gelatinised mix cools</a:t>
            </a:r>
          </a:p>
          <a:p>
            <a:r>
              <a:rPr lang="en-GB" dirty="0"/>
              <a:t>Smooth, lump free </a:t>
            </a:r>
          </a:p>
          <a:p>
            <a:r>
              <a:rPr lang="en-GB" dirty="0"/>
              <a:t>texture </a:t>
            </a:r>
          </a:p>
        </p:txBody>
      </p:sp>
      <p:sp>
        <p:nvSpPr>
          <p:cNvPr id="18" name="TextBox 17">
            <a:extLst>
              <a:ext uri="{FF2B5EF4-FFF2-40B4-BE49-F238E27FC236}">
                <a16:creationId xmlns:a16="http://schemas.microsoft.com/office/drawing/2014/main" id="{2FEDCD66-A8B4-413D-948D-FC0B682F4D09}"/>
              </a:ext>
            </a:extLst>
          </p:cNvPr>
          <p:cNvSpPr txBox="1"/>
          <p:nvPr/>
        </p:nvSpPr>
        <p:spPr>
          <a:xfrm>
            <a:off x="1815622" y="1049485"/>
            <a:ext cx="1766205" cy="954107"/>
          </a:xfrm>
          <a:prstGeom prst="rect">
            <a:avLst/>
          </a:prstGeom>
          <a:noFill/>
        </p:spPr>
        <p:txBody>
          <a:bodyPr wrap="square" rtlCol="0">
            <a:spAutoFit/>
          </a:bodyPr>
          <a:lstStyle/>
          <a:p>
            <a:r>
              <a:rPr lang="en-GB" sz="2000" b="1" dirty="0">
                <a:solidFill>
                  <a:srgbClr val="00B050"/>
                </a:solidFill>
              </a:rPr>
              <a:t>Food science</a:t>
            </a:r>
          </a:p>
          <a:p>
            <a:endParaRPr lang="en-GB" dirty="0"/>
          </a:p>
          <a:p>
            <a:endParaRPr lang="en-GB" dirty="0"/>
          </a:p>
        </p:txBody>
      </p:sp>
      <p:sp>
        <p:nvSpPr>
          <p:cNvPr id="19" name="TextBox 18">
            <a:extLst>
              <a:ext uri="{FF2B5EF4-FFF2-40B4-BE49-F238E27FC236}">
                <a16:creationId xmlns:a16="http://schemas.microsoft.com/office/drawing/2014/main" id="{47FCFD4A-B583-40AE-9F83-39BDD3DDAB10}"/>
              </a:ext>
            </a:extLst>
          </p:cNvPr>
          <p:cNvSpPr txBox="1"/>
          <p:nvPr/>
        </p:nvSpPr>
        <p:spPr>
          <a:xfrm>
            <a:off x="8749744" y="1284567"/>
            <a:ext cx="1806038" cy="400110"/>
          </a:xfrm>
          <a:prstGeom prst="rect">
            <a:avLst/>
          </a:prstGeom>
          <a:noFill/>
        </p:spPr>
        <p:txBody>
          <a:bodyPr wrap="square" rtlCol="0">
            <a:spAutoFit/>
          </a:bodyPr>
          <a:lstStyle/>
          <a:p>
            <a:r>
              <a:rPr lang="en-GB" sz="2000" b="1" dirty="0">
                <a:solidFill>
                  <a:srgbClr val="00B050"/>
                </a:solidFill>
              </a:rPr>
              <a:t>Examples </a:t>
            </a:r>
          </a:p>
        </p:txBody>
      </p:sp>
      <p:sp>
        <p:nvSpPr>
          <p:cNvPr id="20" name="TextBox 19">
            <a:extLst>
              <a:ext uri="{FF2B5EF4-FFF2-40B4-BE49-F238E27FC236}">
                <a16:creationId xmlns:a16="http://schemas.microsoft.com/office/drawing/2014/main" id="{DB2E49BB-592F-42A5-B7D2-EB4C097A16D2}"/>
              </a:ext>
            </a:extLst>
          </p:cNvPr>
          <p:cNvSpPr txBox="1"/>
          <p:nvPr/>
        </p:nvSpPr>
        <p:spPr>
          <a:xfrm>
            <a:off x="1168506" y="4935155"/>
            <a:ext cx="1856587" cy="707886"/>
          </a:xfrm>
          <a:prstGeom prst="rect">
            <a:avLst/>
          </a:prstGeom>
          <a:noFill/>
        </p:spPr>
        <p:txBody>
          <a:bodyPr wrap="square" rtlCol="0">
            <a:spAutoFit/>
          </a:bodyPr>
          <a:lstStyle/>
          <a:p>
            <a:r>
              <a:rPr lang="en-GB" sz="2000" b="1" dirty="0">
                <a:solidFill>
                  <a:srgbClr val="00B050"/>
                </a:solidFill>
              </a:rPr>
              <a:t>Carbohydrate function</a:t>
            </a:r>
          </a:p>
        </p:txBody>
      </p:sp>
      <p:sp>
        <p:nvSpPr>
          <p:cNvPr id="21" name="TextBox 20">
            <a:extLst>
              <a:ext uri="{FF2B5EF4-FFF2-40B4-BE49-F238E27FC236}">
                <a16:creationId xmlns:a16="http://schemas.microsoft.com/office/drawing/2014/main" id="{64A678AF-1738-4FF8-AF85-EA4D11269BAE}"/>
              </a:ext>
            </a:extLst>
          </p:cNvPr>
          <p:cNvSpPr txBox="1"/>
          <p:nvPr/>
        </p:nvSpPr>
        <p:spPr>
          <a:xfrm>
            <a:off x="8544511" y="5258320"/>
            <a:ext cx="1806038" cy="400110"/>
          </a:xfrm>
          <a:prstGeom prst="rect">
            <a:avLst/>
          </a:prstGeom>
          <a:noFill/>
        </p:spPr>
        <p:txBody>
          <a:bodyPr wrap="square" rtlCol="0">
            <a:spAutoFit/>
          </a:bodyPr>
          <a:lstStyle/>
          <a:p>
            <a:r>
              <a:rPr lang="en-GB" sz="2000" b="1" dirty="0">
                <a:solidFill>
                  <a:srgbClr val="00B050"/>
                </a:solidFill>
              </a:rPr>
              <a:t>Characteristics</a:t>
            </a:r>
          </a:p>
        </p:txBody>
      </p:sp>
      <p:sp>
        <p:nvSpPr>
          <p:cNvPr id="3" name="TextBox 2">
            <a:extLst>
              <a:ext uri="{FF2B5EF4-FFF2-40B4-BE49-F238E27FC236}">
                <a16:creationId xmlns:a16="http://schemas.microsoft.com/office/drawing/2014/main" id="{236AB785-CEE9-440F-AFE4-861E5D228733}"/>
              </a:ext>
            </a:extLst>
          </p:cNvPr>
          <p:cNvSpPr txBox="1"/>
          <p:nvPr/>
        </p:nvSpPr>
        <p:spPr>
          <a:xfrm>
            <a:off x="9933709" y="2047009"/>
            <a:ext cx="2182091" cy="1477328"/>
          </a:xfrm>
          <a:prstGeom prst="rect">
            <a:avLst/>
          </a:prstGeom>
          <a:noFill/>
        </p:spPr>
        <p:txBody>
          <a:bodyPr wrap="square" rtlCol="0">
            <a:spAutoFit/>
          </a:bodyPr>
          <a:lstStyle/>
          <a:p>
            <a:r>
              <a:rPr lang="en-GB" b="1" dirty="0"/>
              <a:t>14 – 16 Cooking potatoes fact sheet</a:t>
            </a:r>
          </a:p>
          <a:p>
            <a:r>
              <a:rPr lang="en-GB" dirty="0"/>
              <a:t>A fact sheet looking at cooking potatoes</a:t>
            </a:r>
          </a:p>
          <a:p>
            <a:endParaRPr lang="en-GB" dirty="0"/>
          </a:p>
        </p:txBody>
      </p:sp>
      <p:sp>
        <p:nvSpPr>
          <p:cNvPr id="4" name="TextBox 3">
            <a:extLst>
              <a:ext uri="{FF2B5EF4-FFF2-40B4-BE49-F238E27FC236}">
                <a16:creationId xmlns:a16="http://schemas.microsoft.com/office/drawing/2014/main" id="{AD9B974E-C3DF-45F5-902E-47DFA0E8E8D1}"/>
              </a:ext>
            </a:extLst>
          </p:cNvPr>
          <p:cNvSpPr txBox="1"/>
          <p:nvPr/>
        </p:nvSpPr>
        <p:spPr>
          <a:xfrm>
            <a:off x="10238512" y="4742962"/>
            <a:ext cx="2177257" cy="1477328"/>
          </a:xfrm>
          <a:prstGeom prst="rect">
            <a:avLst/>
          </a:prstGeom>
          <a:noFill/>
        </p:spPr>
        <p:txBody>
          <a:bodyPr wrap="square" rtlCol="0">
            <a:spAutoFit/>
          </a:bodyPr>
          <a:lstStyle/>
          <a:p>
            <a:r>
              <a:rPr lang="en-GB" b="1" dirty="0"/>
              <a:t>11 – 14 Potato varieties fact sheet</a:t>
            </a:r>
          </a:p>
          <a:p>
            <a:r>
              <a:rPr lang="en-GB" dirty="0"/>
              <a:t>A fact sheet about potato varieties</a:t>
            </a:r>
          </a:p>
          <a:p>
            <a:endParaRPr lang="en-GB" dirty="0"/>
          </a:p>
        </p:txBody>
      </p:sp>
      <p:pic>
        <p:nvPicPr>
          <p:cNvPr id="8" name="Picture 7" descr="A picture containing food, indoor, table, cake&#10;&#10;Description automatically generated">
            <a:extLst>
              <a:ext uri="{FF2B5EF4-FFF2-40B4-BE49-F238E27FC236}">
                <a16:creationId xmlns:a16="http://schemas.microsoft.com/office/drawing/2014/main" id="{4E31B617-3C63-4489-9F81-3C9FD22D7F0C}"/>
              </a:ext>
            </a:extLst>
          </p:cNvPr>
          <p:cNvPicPr>
            <a:picLocks noChangeAspect="1"/>
          </p:cNvPicPr>
          <p:nvPr/>
        </p:nvPicPr>
        <p:blipFill rotWithShape="1">
          <a:blip r:embed="rId3">
            <a:extLst>
              <a:ext uri="{28A0092B-C50C-407E-A947-70E740481C1C}">
                <a14:useLocalDpi xmlns:a14="http://schemas.microsoft.com/office/drawing/2010/main"/>
              </a:ext>
            </a:extLst>
          </a:blip>
          <a:srcRect l="17471" t="3839" r="19403" b="19686"/>
          <a:stretch/>
        </p:blipFill>
        <p:spPr>
          <a:xfrm>
            <a:off x="-561451" y="1802562"/>
            <a:ext cx="3222835" cy="2379516"/>
          </a:xfrm>
          <a:prstGeom prst="rect">
            <a:avLst/>
          </a:prstGeom>
        </p:spPr>
      </p:pic>
      <p:sp>
        <p:nvSpPr>
          <p:cNvPr id="9" name="TextBox 8">
            <a:extLst>
              <a:ext uri="{FF2B5EF4-FFF2-40B4-BE49-F238E27FC236}">
                <a16:creationId xmlns:a16="http://schemas.microsoft.com/office/drawing/2014/main" id="{2D3B793A-11D9-45B0-8186-CDAB9B86B007}"/>
              </a:ext>
            </a:extLst>
          </p:cNvPr>
          <p:cNvSpPr txBox="1"/>
          <p:nvPr/>
        </p:nvSpPr>
        <p:spPr>
          <a:xfrm>
            <a:off x="83128" y="4312228"/>
            <a:ext cx="2467802" cy="307777"/>
          </a:xfrm>
          <a:prstGeom prst="rect">
            <a:avLst/>
          </a:prstGeom>
          <a:noFill/>
        </p:spPr>
        <p:txBody>
          <a:bodyPr wrap="square" rtlCol="0">
            <a:spAutoFit/>
          </a:bodyPr>
          <a:lstStyle/>
          <a:p>
            <a:r>
              <a:rPr lang="en-GB" sz="1400" dirty="0"/>
              <a:t>11-14-l2c/macaroni-cheese/</a:t>
            </a:r>
          </a:p>
        </p:txBody>
      </p:sp>
      <p:pic>
        <p:nvPicPr>
          <p:cNvPr id="12" name="Picture 11" descr="A picture containing indoor, food, table, bowl&#10;&#10;Description automatically generated">
            <a:extLst>
              <a:ext uri="{FF2B5EF4-FFF2-40B4-BE49-F238E27FC236}">
                <a16:creationId xmlns:a16="http://schemas.microsoft.com/office/drawing/2014/main" id="{681F947A-2B80-427D-B8BB-2B8FB8C6520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4006" r="13692" b="16689"/>
          <a:stretch/>
        </p:blipFill>
        <p:spPr>
          <a:xfrm>
            <a:off x="10207339" y="0"/>
            <a:ext cx="2092717" cy="1861026"/>
          </a:xfrm>
          <a:prstGeom prst="rect">
            <a:avLst/>
          </a:prstGeom>
        </p:spPr>
      </p:pic>
      <p:pic>
        <p:nvPicPr>
          <p:cNvPr id="22" name="Picture 21">
            <a:extLst>
              <a:ext uri="{FF2B5EF4-FFF2-40B4-BE49-F238E27FC236}">
                <a16:creationId xmlns:a16="http://schemas.microsoft.com/office/drawing/2014/main" id="{2C2AA294-F3E7-45FA-9861-B06EB15BDDC2}"/>
              </a:ext>
            </a:extLst>
          </p:cNvPr>
          <p:cNvPicPr/>
          <p:nvPr/>
        </p:nvPicPr>
        <p:blipFill rotWithShape="1">
          <a:blip r:embed="rId5"/>
          <a:srcRect r="33771"/>
          <a:stretch/>
        </p:blipFill>
        <p:spPr>
          <a:xfrm>
            <a:off x="8628999" y="6002661"/>
            <a:ext cx="3360593" cy="869152"/>
          </a:xfrm>
          <a:prstGeom prst="rect">
            <a:avLst/>
          </a:prstGeom>
        </p:spPr>
      </p:pic>
      <p:pic>
        <p:nvPicPr>
          <p:cNvPr id="23" name="Picture 22">
            <a:extLst>
              <a:ext uri="{FF2B5EF4-FFF2-40B4-BE49-F238E27FC236}">
                <a16:creationId xmlns:a16="http://schemas.microsoft.com/office/drawing/2014/main" id="{86057F6D-C937-49C0-8112-AF8F4EF7E682}"/>
              </a:ext>
            </a:extLst>
          </p:cNvPr>
          <p:cNvPicPr/>
          <p:nvPr/>
        </p:nvPicPr>
        <p:blipFill rotWithShape="1">
          <a:blip r:embed="rId6" cstate="email">
            <a:extLst>
              <a:ext uri="{28A0092B-C50C-407E-A947-70E740481C1C}">
                <a14:useLocalDpi xmlns:a14="http://schemas.microsoft.com/office/drawing/2010/main"/>
              </a:ext>
            </a:extLst>
          </a:blip>
          <a:srcRect l="20426" t="16009" r="16963" b="23726"/>
          <a:stretch/>
        </p:blipFill>
        <p:spPr bwMode="auto">
          <a:xfrm>
            <a:off x="10044686" y="3202562"/>
            <a:ext cx="1749136" cy="1346818"/>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B3D9C71C-B9C8-419E-8548-E5F9B541BFC8}"/>
              </a:ext>
            </a:extLst>
          </p:cNvPr>
          <p:cNvSpPr txBox="1"/>
          <p:nvPr/>
        </p:nvSpPr>
        <p:spPr>
          <a:xfrm>
            <a:off x="8828867" y="224949"/>
            <a:ext cx="1237326" cy="369332"/>
          </a:xfrm>
          <a:prstGeom prst="rect">
            <a:avLst/>
          </a:prstGeom>
          <a:noFill/>
        </p:spPr>
        <p:txBody>
          <a:bodyPr wrap="square" rtlCol="0">
            <a:spAutoFit/>
          </a:bodyPr>
          <a:lstStyle/>
          <a:p>
            <a:r>
              <a:rPr lang="en-GB" dirty="0"/>
              <a:t>Roux sauce</a:t>
            </a:r>
          </a:p>
        </p:txBody>
      </p:sp>
    </p:spTree>
    <p:extLst>
      <p:ext uri="{BB962C8B-B14F-4D97-AF65-F5344CB8AC3E}">
        <p14:creationId xmlns:p14="http://schemas.microsoft.com/office/powerpoint/2010/main" val="635280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Connector 4">
            <a:extLst>
              <a:ext uri="{FF2B5EF4-FFF2-40B4-BE49-F238E27FC236}">
                <a16:creationId xmlns:a16="http://schemas.microsoft.com/office/drawing/2014/main" id="{DDF4B688-872F-4E62-80CC-225AA113E22D}"/>
              </a:ext>
            </a:extLst>
          </p:cNvPr>
          <p:cNvSpPr/>
          <p:nvPr/>
        </p:nvSpPr>
        <p:spPr>
          <a:xfrm>
            <a:off x="2594919" y="148280"/>
            <a:ext cx="6691977" cy="6561439"/>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A65A5154-61FA-461F-8687-1047BA1DD8E5}"/>
              </a:ext>
            </a:extLst>
          </p:cNvPr>
          <p:cNvCxnSpPr>
            <a:cxnSpLocks/>
            <a:stCxn id="5" idx="0"/>
            <a:endCxn id="5" idx="4"/>
          </p:cNvCxnSpPr>
          <p:nvPr/>
        </p:nvCxnSpPr>
        <p:spPr>
          <a:xfrm>
            <a:off x="5940908" y="148280"/>
            <a:ext cx="0" cy="6561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AAED5C-C4F5-4DAA-9BEB-D9D65B58C4C9}"/>
              </a:ext>
            </a:extLst>
          </p:cNvPr>
          <p:cNvCxnSpPr>
            <a:stCxn id="5" idx="2"/>
          </p:cNvCxnSpPr>
          <p:nvPr/>
        </p:nvCxnSpPr>
        <p:spPr>
          <a:xfrm>
            <a:off x="2594919" y="3429000"/>
            <a:ext cx="6796216"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FBCC06B-9A38-4BF2-87F4-3AEE031635F3}"/>
              </a:ext>
            </a:extLst>
          </p:cNvPr>
          <p:cNvSpPr txBox="1"/>
          <p:nvPr/>
        </p:nvSpPr>
        <p:spPr>
          <a:xfrm>
            <a:off x="5984898" y="1084450"/>
            <a:ext cx="2764846" cy="2031325"/>
          </a:xfrm>
          <a:prstGeom prst="rect">
            <a:avLst/>
          </a:prstGeom>
          <a:noFill/>
        </p:spPr>
        <p:txBody>
          <a:bodyPr wrap="square" rtlCol="0">
            <a:spAutoFit/>
          </a:bodyPr>
          <a:lstStyle/>
          <a:p>
            <a:r>
              <a:rPr lang="en-GB" dirty="0"/>
              <a:t>Bread rolls</a:t>
            </a:r>
          </a:p>
          <a:p>
            <a:endParaRPr lang="en-GB" dirty="0"/>
          </a:p>
          <a:p>
            <a:r>
              <a:rPr lang="en-GB" dirty="0"/>
              <a:t>Loaves</a:t>
            </a:r>
          </a:p>
          <a:p>
            <a:endParaRPr lang="en-GB" dirty="0"/>
          </a:p>
          <a:p>
            <a:r>
              <a:rPr lang="en-GB" dirty="0"/>
              <a:t>Danish pastries</a:t>
            </a:r>
          </a:p>
          <a:p>
            <a:endParaRPr lang="en-GB" dirty="0"/>
          </a:p>
          <a:p>
            <a:endParaRPr lang="en-GB" dirty="0"/>
          </a:p>
        </p:txBody>
      </p:sp>
      <p:sp>
        <p:nvSpPr>
          <p:cNvPr id="16" name="TextBox 15">
            <a:extLst>
              <a:ext uri="{FF2B5EF4-FFF2-40B4-BE49-F238E27FC236}">
                <a16:creationId xmlns:a16="http://schemas.microsoft.com/office/drawing/2014/main" id="{64B43D84-73C9-4964-BC52-181462AA95F1}"/>
              </a:ext>
            </a:extLst>
          </p:cNvPr>
          <p:cNvSpPr txBox="1"/>
          <p:nvPr/>
        </p:nvSpPr>
        <p:spPr>
          <a:xfrm>
            <a:off x="3178231" y="3550521"/>
            <a:ext cx="2714296" cy="2308324"/>
          </a:xfrm>
          <a:prstGeom prst="rect">
            <a:avLst/>
          </a:prstGeom>
          <a:noFill/>
        </p:spPr>
        <p:txBody>
          <a:bodyPr wrap="square" rtlCol="0">
            <a:spAutoFit/>
          </a:bodyPr>
          <a:lstStyle/>
          <a:p>
            <a:pPr algn="r"/>
            <a:r>
              <a:rPr lang="en-GB" dirty="0"/>
              <a:t>Sugar can be readily used by yeasts to produce the gas carbon dioxide</a:t>
            </a:r>
          </a:p>
          <a:p>
            <a:pPr algn="r"/>
            <a:r>
              <a:rPr lang="en-GB" dirty="0"/>
              <a:t>Fermentation is enabled</a:t>
            </a:r>
          </a:p>
          <a:p>
            <a:pPr algn="r"/>
            <a:r>
              <a:rPr lang="en-GB" dirty="0"/>
              <a:t>Sugars released by action of enzymes in flour during proving feeds yeasts</a:t>
            </a:r>
          </a:p>
          <a:p>
            <a:r>
              <a:rPr lang="en-GB" dirty="0"/>
              <a:t> </a:t>
            </a:r>
          </a:p>
        </p:txBody>
      </p:sp>
      <p:sp>
        <p:nvSpPr>
          <p:cNvPr id="17" name="TextBox 16">
            <a:extLst>
              <a:ext uri="{FF2B5EF4-FFF2-40B4-BE49-F238E27FC236}">
                <a16:creationId xmlns:a16="http://schemas.microsoft.com/office/drawing/2014/main" id="{DC68FD3B-6FB1-445B-AE13-791018CEDB1D}"/>
              </a:ext>
            </a:extLst>
          </p:cNvPr>
          <p:cNvSpPr txBox="1"/>
          <p:nvPr/>
        </p:nvSpPr>
        <p:spPr>
          <a:xfrm>
            <a:off x="6096000" y="3550521"/>
            <a:ext cx="1688756" cy="1754326"/>
          </a:xfrm>
          <a:prstGeom prst="rect">
            <a:avLst/>
          </a:prstGeom>
          <a:noFill/>
        </p:spPr>
        <p:txBody>
          <a:bodyPr wrap="square" rtlCol="0">
            <a:spAutoFit/>
          </a:bodyPr>
          <a:lstStyle/>
          <a:p>
            <a:r>
              <a:rPr lang="en-GB" dirty="0"/>
              <a:t>Dough can be leavened by yeast to give open texture, risen structures.</a:t>
            </a:r>
          </a:p>
          <a:p>
            <a:endParaRPr lang="en-GB" dirty="0"/>
          </a:p>
        </p:txBody>
      </p:sp>
      <p:sp>
        <p:nvSpPr>
          <p:cNvPr id="18" name="TextBox 17">
            <a:extLst>
              <a:ext uri="{FF2B5EF4-FFF2-40B4-BE49-F238E27FC236}">
                <a16:creationId xmlns:a16="http://schemas.microsoft.com/office/drawing/2014/main" id="{2FEDCD66-A8B4-413D-948D-FC0B682F4D09}"/>
              </a:ext>
            </a:extLst>
          </p:cNvPr>
          <p:cNvSpPr txBox="1"/>
          <p:nvPr/>
        </p:nvSpPr>
        <p:spPr>
          <a:xfrm>
            <a:off x="1855126" y="1084451"/>
            <a:ext cx="1734740" cy="954107"/>
          </a:xfrm>
          <a:prstGeom prst="rect">
            <a:avLst/>
          </a:prstGeom>
          <a:noFill/>
        </p:spPr>
        <p:txBody>
          <a:bodyPr wrap="square" rtlCol="0">
            <a:spAutoFit/>
          </a:bodyPr>
          <a:lstStyle/>
          <a:p>
            <a:r>
              <a:rPr lang="en-GB" sz="2000" b="1" dirty="0">
                <a:solidFill>
                  <a:srgbClr val="00B050"/>
                </a:solidFill>
              </a:rPr>
              <a:t>Food science</a:t>
            </a:r>
          </a:p>
          <a:p>
            <a:endParaRPr lang="en-GB" dirty="0"/>
          </a:p>
          <a:p>
            <a:endParaRPr lang="en-GB" dirty="0"/>
          </a:p>
        </p:txBody>
      </p:sp>
      <p:sp>
        <p:nvSpPr>
          <p:cNvPr id="19" name="TextBox 18">
            <a:extLst>
              <a:ext uri="{FF2B5EF4-FFF2-40B4-BE49-F238E27FC236}">
                <a16:creationId xmlns:a16="http://schemas.microsoft.com/office/drawing/2014/main" id="{47FCFD4A-B583-40AE-9F83-39BDD3DDAB10}"/>
              </a:ext>
            </a:extLst>
          </p:cNvPr>
          <p:cNvSpPr txBox="1"/>
          <p:nvPr/>
        </p:nvSpPr>
        <p:spPr>
          <a:xfrm>
            <a:off x="8827861" y="1566406"/>
            <a:ext cx="1806038" cy="400110"/>
          </a:xfrm>
          <a:prstGeom prst="rect">
            <a:avLst/>
          </a:prstGeom>
          <a:noFill/>
        </p:spPr>
        <p:txBody>
          <a:bodyPr wrap="square" rtlCol="0">
            <a:spAutoFit/>
          </a:bodyPr>
          <a:lstStyle/>
          <a:p>
            <a:r>
              <a:rPr lang="en-GB" sz="2000" b="1" dirty="0">
                <a:solidFill>
                  <a:srgbClr val="00B050"/>
                </a:solidFill>
              </a:rPr>
              <a:t>Examples</a:t>
            </a:r>
            <a:r>
              <a:rPr lang="en-GB" dirty="0"/>
              <a:t> </a:t>
            </a:r>
          </a:p>
        </p:txBody>
      </p:sp>
      <p:sp>
        <p:nvSpPr>
          <p:cNvPr id="20" name="TextBox 19">
            <a:extLst>
              <a:ext uri="{FF2B5EF4-FFF2-40B4-BE49-F238E27FC236}">
                <a16:creationId xmlns:a16="http://schemas.microsoft.com/office/drawing/2014/main" id="{DB2E49BB-592F-42A5-B7D2-EB4C097A16D2}"/>
              </a:ext>
            </a:extLst>
          </p:cNvPr>
          <p:cNvSpPr txBox="1"/>
          <p:nvPr/>
        </p:nvSpPr>
        <p:spPr>
          <a:xfrm>
            <a:off x="1799076" y="5358676"/>
            <a:ext cx="1734740" cy="707886"/>
          </a:xfrm>
          <a:prstGeom prst="rect">
            <a:avLst/>
          </a:prstGeom>
          <a:noFill/>
        </p:spPr>
        <p:txBody>
          <a:bodyPr wrap="square" rtlCol="0">
            <a:spAutoFit/>
          </a:bodyPr>
          <a:lstStyle/>
          <a:p>
            <a:r>
              <a:rPr lang="en-GB" sz="2000" b="1" dirty="0">
                <a:solidFill>
                  <a:srgbClr val="00B050"/>
                </a:solidFill>
              </a:rPr>
              <a:t>Carbohydrate function</a:t>
            </a:r>
          </a:p>
        </p:txBody>
      </p:sp>
      <p:sp>
        <p:nvSpPr>
          <p:cNvPr id="21" name="TextBox 20">
            <a:extLst>
              <a:ext uri="{FF2B5EF4-FFF2-40B4-BE49-F238E27FC236}">
                <a16:creationId xmlns:a16="http://schemas.microsoft.com/office/drawing/2014/main" id="{64A678AF-1738-4FF8-AF85-EA4D11269BAE}"/>
              </a:ext>
            </a:extLst>
          </p:cNvPr>
          <p:cNvSpPr txBox="1"/>
          <p:nvPr/>
        </p:nvSpPr>
        <p:spPr>
          <a:xfrm>
            <a:off x="8021932" y="5858845"/>
            <a:ext cx="1806038" cy="400110"/>
          </a:xfrm>
          <a:prstGeom prst="rect">
            <a:avLst/>
          </a:prstGeom>
          <a:noFill/>
        </p:spPr>
        <p:txBody>
          <a:bodyPr wrap="square" rtlCol="0">
            <a:spAutoFit/>
          </a:bodyPr>
          <a:lstStyle/>
          <a:p>
            <a:r>
              <a:rPr lang="en-GB" sz="2000" b="1" dirty="0">
                <a:solidFill>
                  <a:srgbClr val="00B050"/>
                </a:solidFill>
              </a:rPr>
              <a:t>Characteristics</a:t>
            </a:r>
          </a:p>
        </p:txBody>
      </p:sp>
      <p:sp>
        <p:nvSpPr>
          <p:cNvPr id="2" name="Rectangle 1">
            <a:extLst>
              <a:ext uri="{FF2B5EF4-FFF2-40B4-BE49-F238E27FC236}">
                <a16:creationId xmlns:a16="http://schemas.microsoft.com/office/drawing/2014/main" id="{62925EC2-6505-4DB9-AC5C-1107A8657131}"/>
              </a:ext>
            </a:extLst>
          </p:cNvPr>
          <p:cNvSpPr/>
          <p:nvPr/>
        </p:nvSpPr>
        <p:spPr>
          <a:xfrm>
            <a:off x="3281039" y="1807724"/>
            <a:ext cx="2450351" cy="584775"/>
          </a:xfrm>
          <a:prstGeom prst="rect">
            <a:avLst/>
          </a:prstGeom>
        </p:spPr>
        <p:txBody>
          <a:bodyPr wrap="none">
            <a:spAutoFit/>
          </a:bodyPr>
          <a:lstStyle/>
          <a:p>
            <a:r>
              <a:rPr lang="en-GB" sz="3200" dirty="0">
                <a:solidFill>
                  <a:schemeClr val="accent6">
                    <a:lumMod val="75000"/>
                  </a:schemeClr>
                </a:solidFill>
              </a:rPr>
              <a:t>Fermentation</a:t>
            </a:r>
            <a:endParaRPr lang="en-GB" sz="3200" dirty="0"/>
          </a:p>
        </p:txBody>
      </p:sp>
      <p:sp>
        <p:nvSpPr>
          <p:cNvPr id="3" name="TextBox 2">
            <a:extLst>
              <a:ext uri="{FF2B5EF4-FFF2-40B4-BE49-F238E27FC236}">
                <a16:creationId xmlns:a16="http://schemas.microsoft.com/office/drawing/2014/main" id="{AC894BAB-5FCE-4F69-936C-C48BE2B97F72}"/>
              </a:ext>
            </a:extLst>
          </p:cNvPr>
          <p:cNvSpPr txBox="1"/>
          <p:nvPr/>
        </p:nvSpPr>
        <p:spPr>
          <a:xfrm>
            <a:off x="9964882" y="2202873"/>
            <a:ext cx="1806038" cy="923330"/>
          </a:xfrm>
          <a:prstGeom prst="rect">
            <a:avLst/>
          </a:prstGeom>
          <a:noFill/>
        </p:spPr>
        <p:txBody>
          <a:bodyPr wrap="square" rtlCol="0">
            <a:spAutoFit/>
          </a:bodyPr>
          <a:lstStyle/>
          <a:p>
            <a:r>
              <a:rPr lang="en-GB" cap="all" dirty="0">
                <a:hlinkClick r:id="rId3"/>
              </a:rPr>
              <a:t>Recipe</a:t>
            </a:r>
          </a:p>
          <a:p>
            <a:r>
              <a:rPr lang="en-GB" b="1" dirty="0"/>
              <a:t>Brilliant bread</a:t>
            </a:r>
          </a:p>
          <a:p>
            <a:endParaRPr lang="en-GB" dirty="0"/>
          </a:p>
        </p:txBody>
      </p:sp>
      <p:pic>
        <p:nvPicPr>
          <p:cNvPr id="6" name="Picture 5" descr="A sandwich sitting on top of a table&#10;&#10;Description automatically generated">
            <a:extLst>
              <a:ext uri="{FF2B5EF4-FFF2-40B4-BE49-F238E27FC236}">
                <a16:creationId xmlns:a16="http://schemas.microsoft.com/office/drawing/2014/main" id="{9215F329-F068-4680-B50B-0180984A5F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52763" y="2773296"/>
            <a:ext cx="2151775" cy="1311405"/>
          </a:xfrm>
          <a:prstGeom prst="rect">
            <a:avLst/>
          </a:prstGeom>
        </p:spPr>
      </p:pic>
      <p:sp>
        <p:nvSpPr>
          <p:cNvPr id="4" name="TextBox 3">
            <a:extLst>
              <a:ext uri="{FF2B5EF4-FFF2-40B4-BE49-F238E27FC236}">
                <a16:creationId xmlns:a16="http://schemas.microsoft.com/office/drawing/2014/main" id="{9EFF3B28-FFCF-4688-B814-BD3D88D79540}"/>
              </a:ext>
            </a:extLst>
          </p:cNvPr>
          <p:cNvSpPr txBox="1"/>
          <p:nvPr/>
        </p:nvSpPr>
        <p:spPr>
          <a:xfrm>
            <a:off x="77525" y="1787375"/>
            <a:ext cx="2493203" cy="1754326"/>
          </a:xfrm>
          <a:prstGeom prst="rect">
            <a:avLst/>
          </a:prstGeom>
          <a:noFill/>
        </p:spPr>
        <p:txBody>
          <a:bodyPr wrap="square" rtlCol="0">
            <a:spAutoFit/>
          </a:bodyPr>
          <a:lstStyle/>
          <a:p>
            <a:r>
              <a:rPr lang="en-GB" b="1" dirty="0"/>
              <a:t>Teacher resources (1)</a:t>
            </a:r>
          </a:p>
          <a:p>
            <a:r>
              <a:rPr lang="en-GB" u="sng" dirty="0">
                <a:hlinkClick r:id="rId5"/>
              </a:rPr>
              <a:t>Search resources only</a:t>
            </a:r>
            <a:endParaRPr lang="en-GB" dirty="0"/>
          </a:p>
          <a:p>
            <a:r>
              <a:rPr lang="en-GB" cap="all" dirty="0"/>
              <a:t>multi-</a:t>
            </a:r>
            <a:r>
              <a:rPr lang="en-GB" cap="all" dirty="0" err="1"/>
              <a:t>yr</a:t>
            </a:r>
            <a:r>
              <a:rPr lang="en-GB" cap="all" dirty="0"/>
              <a:t> </a:t>
            </a:r>
          </a:p>
          <a:p>
            <a:r>
              <a:rPr lang="en-GB" b="1" dirty="0"/>
              <a:t>Bread making - yeast experiment</a:t>
            </a:r>
          </a:p>
          <a:p>
            <a:endParaRPr lang="en-GB" dirty="0"/>
          </a:p>
        </p:txBody>
      </p:sp>
      <p:pic>
        <p:nvPicPr>
          <p:cNvPr id="22" name="Picture 21">
            <a:extLst>
              <a:ext uri="{FF2B5EF4-FFF2-40B4-BE49-F238E27FC236}">
                <a16:creationId xmlns:a16="http://schemas.microsoft.com/office/drawing/2014/main" id="{89A92EAF-3896-4812-9A6E-074B921EA8D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6960" t="53182" r="67103" b="16970"/>
          <a:stretch/>
        </p:blipFill>
        <p:spPr>
          <a:xfrm>
            <a:off x="110745" y="3158574"/>
            <a:ext cx="1943100" cy="2047009"/>
          </a:xfrm>
          <a:prstGeom prst="rect">
            <a:avLst/>
          </a:prstGeom>
        </p:spPr>
      </p:pic>
      <p:pic>
        <p:nvPicPr>
          <p:cNvPr id="23" name="Picture 22" descr="DSC02994">
            <a:extLst>
              <a:ext uri="{FF2B5EF4-FFF2-40B4-BE49-F238E27FC236}">
                <a16:creationId xmlns:a16="http://schemas.microsoft.com/office/drawing/2014/main" id="{111D7F99-5221-4477-93FB-03ECAB92A9B1}"/>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3979" t="10879" b="29219"/>
          <a:stretch/>
        </p:blipFill>
        <p:spPr bwMode="auto">
          <a:xfrm>
            <a:off x="9554176" y="4605085"/>
            <a:ext cx="2811426" cy="131555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B1D52EF-2A47-40F2-BE2D-374AAC9FF6CC}"/>
              </a:ext>
            </a:extLst>
          </p:cNvPr>
          <p:cNvSpPr txBox="1"/>
          <p:nvPr/>
        </p:nvSpPr>
        <p:spPr>
          <a:xfrm>
            <a:off x="10310467" y="5898866"/>
            <a:ext cx="1911325" cy="646331"/>
          </a:xfrm>
          <a:prstGeom prst="rect">
            <a:avLst/>
          </a:prstGeom>
          <a:noFill/>
        </p:spPr>
        <p:txBody>
          <a:bodyPr wrap="square" rtlCol="0">
            <a:spAutoFit/>
          </a:bodyPr>
          <a:lstStyle/>
          <a:p>
            <a:r>
              <a:rPr lang="en-GB" cap="all" dirty="0"/>
              <a:t>multi-</a:t>
            </a:r>
            <a:r>
              <a:rPr lang="en-GB" cap="all" dirty="0" err="1"/>
              <a:t>yr</a:t>
            </a:r>
            <a:r>
              <a:rPr lang="en-GB" cap="all" dirty="0"/>
              <a:t> </a:t>
            </a:r>
          </a:p>
          <a:p>
            <a:r>
              <a:rPr lang="en-GB" b="1" dirty="0"/>
              <a:t>Finnish fruit plait</a:t>
            </a:r>
          </a:p>
        </p:txBody>
      </p:sp>
      <p:sp>
        <p:nvSpPr>
          <p:cNvPr id="11" name="TextBox 10">
            <a:extLst>
              <a:ext uri="{FF2B5EF4-FFF2-40B4-BE49-F238E27FC236}">
                <a16:creationId xmlns:a16="http://schemas.microsoft.com/office/drawing/2014/main" id="{F763FEE0-17DE-459D-A171-508349FA244F}"/>
              </a:ext>
            </a:extLst>
          </p:cNvPr>
          <p:cNvSpPr txBox="1"/>
          <p:nvPr/>
        </p:nvSpPr>
        <p:spPr>
          <a:xfrm>
            <a:off x="8291945" y="263105"/>
            <a:ext cx="1734742" cy="923330"/>
          </a:xfrm>
          <a:prstGeom prst="rect">
            <a:avLst/>
          </a:prstGeom>
          <a:noFill/>
        </p:spPr>
        <p:txBody>
          <a:bodyPr wrap="square" rtlCol="0">
            <a:spAutoFit/>
          </a:bodyPr>
          <a:lstStyle/>
          <a:p>
            <a:r>
              <a:rPr lang="en-GB" u="sng" cap="all" dirty="0">
                <a:hlinkClick r:id="rId8"/>
              </a:rPr>
              <a:t>Recipe</a:t>
            </a:r>
          </a:p>
          <a:p>
            <a:r>
              <a:rPr lang="en-GB" b="1" dirty="0"/>
              <a:t>Chelsea buns</a:t>
            </a:r>
          </a:p>
          <a:p>
            <a:endParaRPr lang="en-GB" dirty="0"/>
          </a:p>
        </p:txBody>
      </p:sp>
      <p:pic>
        <p:nvPicPr>
          <p:cNvPr id="13" name="Picture 12" descr="A close up of food&#10;&#10;Description automatically generated">
            <a:extLst>
              <a:ext uri="{FF2B5EF4-FFF2-40B4-BE49-F238E27FC236}">
                <a16:creationId xmlns:a16="http://schemas.microsoft.com/office/drawing/2014/main" id="{2D8166E3-5661-41AF-95D5-C57F6D60834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92099" y="148280"/>
            <a:ext cx="2073101" cy="1263457"/>
          </a:xfrm>
          <a:prstGeom prst="rect">
            <a:avLst/>
          </a:prstGeom>
        </p:spPr>
      </p:pic>
    </p:spTree>
    <p:extLst>
      <p:ext uri="{BB962C8B-B14F-4D97-AF65-F5344CB8AC3E}">
        <p14:creationId xmlns:p14="http://schemas.microsoft.com/office/powerpoint/2010/main" val="2359772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Connector 4">
            <a:extLst>
              <a:ext uri="{FF2B5EF4-FFF2-40B4-BE49-F238E27FC236}">
                <a16:creationId xmlns:a16="http://schemas.microsoft.com/office/drawing/2014/main" id="{DDF4B688-872F-4E62-80CC-225AA113E22D}"/>
              </a:ext>
            </a:extLst>
          </p:cNvPr>
          <p:cNvSpPr/>
          <p:nvPr/>
        </p:nvSpPr>
        <p:spPr>
          <a:xfrm>
            <a:off x="2594919" y="148280"/>
            <a:ext cx="6691977" cy="6561439"/>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A65A5154-61FA-461F-8687-1047BA1DD8E5}"/>
              </a:ext>
            </a:extLst>
          </p:cNvPr>
          <p:cNvCxnSpPr>
            <a:cxnSpLocks/>
            <a:stCxn id="5" idx="0"/>
            <a:endCxn id="5" idx="4"/>
          </p:cNvCxnSpPr>
          <p:nvPr/>
        </p:nvCxnSpPr>
        <p:spPr>
          <a:xfrm>
            <a:off x="5940908" y="148280"/>
            <a:ext cx="0" cy="6561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AAED5C-C4F5-4DAA-9BEB-D9D65B58C4C9}"/>
              </a:ext>
            </a:extLst>
          </p:cNvPr>
          <p:cNvCxnSpPr>
            <a:cxnSpLocks/>
            <a:stCxn id="5" idx="2"/>
            <a:endCxn id="5" idx="6"/>
          </p:cNvCxnSpPr>
          <p:nvPr/>
        </p:nvCxnSpPr>
        <p:spPr>
          <a:xfrm>
            <a:off x="2594919" y="3429000"/>
            <a:ext cx="6691977"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FBCC06B-9A38-4BF2-87F4-3AEE031635F3}"/>
              </a:ext>
            </a:extLst>
          </p:cNvPr>
          <p:cNvSpPr txBox="1"/>
          <p:nvPr/>
        </p:nvSpPr>
        <p:spPr>
          <a:xfrm>
            <a:off x="5943653" y="299090"/>
            <a:ext cx="2764846" cy="2862322"/>
          </a:xfrm>
          <a:prstGeom prst="rect">
            <a:avLst/>
          </a:prstGeom>
          <a:noFill/>
        </p:spPr>
        <p:txBody>
          <a:bodyPr wrap="square" rtlCol="0">
            <a:spAutoFit/>
          </a:bodyPr>
          <a:lstStyle/>
          <a:p>
            <a:r>
              <a:rPr lang="en-GB" dirty="0"/>
              <a:t>Jams</a:t>
            </a:r>
          </a:p>
          <a:p>
            <a:endParaRPr lang="en-GB" dirty="0"/>
          </a:p>
          <a:p>
            <a:r>
              <a:rPr lang="en-GB" dirty="0"/>
              <a:t>Hard Meringues </a:t>
            </a:r>
          </a:p>
          <a:p>
            <a:endParaRPr lang="en-GB" dirty="0"/>
          </a:p>
          <a:p>
            <a:r>
              <a:rPr lang="en-GB" dirty="0"/>
              <a:t>Marmalade</a:t>
            </a:r>
          </a:p>
          <a:p>
            <a:endParaRPr lang="en-GB" dirty="0"/>
          </a:p>
          <a:p>
            <a:r>
              <a:rPr lang="en-GB" dirty="0"/>
              <a:t>Lemon curd </a:t>
            </a:r>
          </a:p>
          <a:p>
            <a:r>
              <a:rPr lang="en-GB" dirty="0"/>
              <a:t>Conserves</a:t>
            </a:r>
          </a:p>
          <a:p>
            <a:r>
              <a:rPr lang="en-GB" dirty="0"/>
              <a:t>Coulis</a:t>
            </a:r>
          </a:p>
          <a:p>
            <a:r>
              <a:rPr lang="en-GB" dirty="0"/>
              <a:t>Bottled fruits</a:t>
            </a:r>
          </a:p>
        </p:txBody>
      </p:sp>
      <p:sp>
        <p:nvSpPr>
          <p:cNvPr id="16" name="TextBox 15">
            <a:extLst>
              <a:ext uri="{FF2B5EF4-FFF2-40B4-BE49-F238E27FC236}">
                <a16:creationId xmlns:a16="http://schemas.microsoft.com/office/drawing/2014/main" id="{64B43D84-73C9-4964-BC52-181462AA95F1}"/>
              </a:ext>
            </a:extLst>
          </p:cNvPr>
          <p:cNvSpPr txBox="1"/>
          <p:nvPr/>
        </p:nvSpPr>
        <p:spPr>
          <a:xfrm>
            <a:off x="3437159" y="3464046"/>
            <a:ext cx="2581296" cy="2585323"/>
          </a:xfrm>
          <a:prstGeom prst="rect">
            <a:avLst/>
          </a:prstGeom>
          <a:noFill/>
        </p:spPr>
        <p:txBody>
          <a:bodyPr wrap="square" rtlCol="0">
            <a:spAutoFit/>
          </a:bodyPr>
          <a:lstStyle/>
          <a:p>
            <a:pPr algn="r"/>
            <a:r>
              <a:rPr lang="en-GB" dirty="0"/>
              <a:t>Sugar used in high enough concentration will reduce the water activity to below that which microbes can grow</a:t>
            </a:r>
          </a:p>
          <a:p>
            <a:pPr algn="r"/>
            <a:r>
              <a:rPr lang="en-GB" dirty="0"/>
              <a:t>Boiling with sugar drives off water making sugar concentration effective</a:t>
            </a:r>
          </a:p>
          <a:p>
            <a:pPr algn="r"/>
            <a:r>
              <a:rPr lang="en-GB" dirty="0"/>
              <a:t>      as a preservative</a:t>
            </a:r>
          </a:p>
        </p:txBody>
      </p:sp>
      <p:sp>
        <p:nvSpPr>
          <p:cNvPr id="18" name="TextBox 17">
            <a:extLst>
              <a:ext uri="{FF2B5EF4-FFF2-40B4-BE49-F238E27FC236}">
                <a16:creationId xmlns:a16="http://schemas.microsoft.com/office/drawing/2014/main" id="{2FEDCD66-A8B4-413D-948D-FC0B682F4D09}"/>
              </a:ext>
            </a:extLst>
          </p:cNvPr>
          <p:cNvSpPr txBox="1"/>
          <p:nvPr/>
        </p:nvSpPr>
        <p:spPr>
          <a:xfrm>
            <a:off x="1272746" y="1198605"/>
            <a:ext cx="1646610" cy="954107"/>
          </a:xfrm>
          <a:prstGeom prst="rect">
            <a:avLst/>
          </a:prstGeom>
          <a:noFill/>
        </p:spPr>
        <p:txBody>
          <a:bodyPr wrap="square" rtlCol="0">
            <a:spAutoFit/>
          </a:bodyPr>
          <a:lstStyle/>
          <a:p>
            <a:r>
              <a:rPr lang="en-GB" sz="2000" b="1" dirty="0">
                <a:solidFill>
                  <a:srgbClr val="00B050"/>
                </a:solidFill>
              </a:rPr>
              <a:t>Food science</a:t>
            </a:r>
          </a:p>
          <a:p>
            <a:endParaRPr lang="en-GB" dirty="0"/>
          </a:p>
          <a:p>
            <a:endParaRPr lang="en-GB" dirty="0"/>
          </a:p>
        </p:txBody>
      </p:sp>
      <p:sp>
        <p:nvSpPr>
          <p:cNvPr id="19" name="TextBox 18">
            <a:extLst>
              <a:ext uri="{FF2B5EF4-FFF2-40B4-BE49-F238E27FC236}">
                <a16:creationId xmlns:a16="http://schemas.microsoft.com/office/drawing/2014/main" id="{47FCFD4A-B583-40AE-9F83-39BDD3DDAB10}"/>
              </a:ext>
            </a:extLst>
          </p:cNvPr>
          <p:cNvSpPr txBox="1"/>
          <p:nvPr/>
        </p:nvSpPr>
        <p:spPr>
          <a:xfrm>
            <a:off x="8585677" y="1182894"/>
            <a:ext cx="1806038" cy="400110"/>
          </a:xfrm>
          <a:prstGeom prst="rect">
            <a:avLst/>
          </a:prstGeom>
          <a:noFill/>
        </p:spPr>
        <p:txBody>
          <a:bodyPr wrap="square" rtlCol="0">
            <a:spAutoFit/>
          </a:bodyPr>
          <a:lstStyle/>
          <a:p>
            <a:r>
              <a:rPr lang="en-GB" sz="2000" b="1" dirty="0">
                <a:solidFill>
                  <a:srgbClr val="00B050"/>
                </a:solidFill>
              </a:rPr>
              <a:t>Examples </a:t>
            </a:r>
          </a:p>
        </p:txBody>
      </p:sp>
      <p:sp>
        <p:nvSpPr>
          <p:cNvPr id="20" name="TextBox 19">
            <a:extLst>
              <a:ext uri="{FF2B5EF4-FFF2-40B4-BE49-F238E27FC236}">
                <a16:creationId xmlns:a16="http://schemas.microsoft.com/office/drawing/2014/main" id="{DB2E49BB-592F-42A5-B7D2-EB4C097A16D2}"/>
              </a:ext>
            </a:extLst>
          </p:cNvPr>
          <p:cNvSpPr txBox="1"/>
          <p:nvPr/>
        </p:nvSpPr>
        <p:spPr>
          <a:xfrm>
            <a:off x="1168506" y="4935155"/>
            <a:ext cx="1895845" cy="707886"/>
          </a:xfrm>
          <a:prstGeom prst="rect">
            <a:avLst/>
          </a:prstGeom>
          <a:noFill/>
        </p:spPr>
        <p:txBody>
          <a:bodyPr wrap="square" rtlCol="0">
            <a:spAutoFit/>
          </a:bodyPr>
          <a:lstStyle/>
          <a:p>
            <a:r>
              <a:rPr lang="en-GB" sz="2000" b="1" dirty="0">
                <a:solidFill>
                  <a:srgbClr val="00B050"/>
                </a:solidFill>
              </a:rPr>
              <a:t>Carbohydrate function</a:t>
            </a:r>
          </a:p>
        </p:txBody>
      </p:sp>
      <p:sp>
        <p:nvSpPr>
          <p:cNvPr id="21" name="TextBox 20">
            <a:extLst>
              <a:ext uri="{FF2B5EF4-FFF2-40B4-BE49-F238E27FC236}">
                <a16:creationId xmlns:a16="http://schemas.microsoft.com/office/drawing/2014/main" id="{64A678AF-1738-4FF8-AF85-EA4D11269BAE}"/>
              </a:ext>
            </a:extLst>
          </p:cNvPr>
          <p:cNvSpPr txBox="1"/>
          <p:nvPr/>
        </p:nvSpPr>
        <p:spPr>
          <a:xfrm>
            <a:off x="8557558" y="5488999"/>
            <a:ext cx="1806038" cy="400110"/>
          </a:xfrm>
          <a:prstGeom prst="rect">
            <a:avLst/>
          </a:prstGeom>
          <a:noFill/>
        </p:spPr>
        <p:txBody>
          <a:bodyPr wrap="square" rtlCol="0">
            <a:spAutoFit/>
          </a:bodyPr>
          <a:lstStyle/>
          <a:p>
            <a:r>
              <a:rPr lang="en-GB" sz="2000" b="1" dirty="0">
                <a:solidFill>
                  <a:srgbClr val="00B050"/>
                </a:solidFill>
              </a:rPr>
              <a:t>Characteristics</a:t>
            </a:r>
          </a:p>
        </p:txBody>
      </p:sp>
      <p:sp>
        <p:nvSpPr>
          <p:cNvPr id="2" name="Rectangle 1">
            <a:extLst>
              <a:ext uri="{FF2B5EF4-FFF2-40B4-BE49-F238E27FC236}">
                <a16:creationId xmlns:a16="http://schemas.microsoft.com/office/drawing/2014/main" id="{1ED16018-5472-4DDB-A1FA-7496D84155EF}"/>
              </a:ext>
            </a:extLst>
          </p:cNvPr>
          <p:cNvSpPr/>
          <p:nvPr/>
        </p:nvSpPr>
        <p:spPr>
          <a:xfrm>
            <a:off x="3497759" y="1829547"/>
            <a:ext cx="2338910" cy="584775"/>
          </a:xfrm>
          <a:prstGeom prst="rect">
            <a:avLst/>
          </a:prstGeom>
        </p:spPr>
        <p:txBody>
          <a:bodyPr wrap="none">
            <a:spAutoFit/>
          </a:bodyPr>
          <a:lstStyle/>
          <a:p>
            <a:pPr algn="r"/>
            <a:r>
              <a:rPr lang="en-GB" sz="3200" dirty="0"/>
              <a:t>Preservation</a:t>
            </a:r>
            <a:r>
              <a:rPr lang="en-GB" dirty="0"/>
              <a:t> </a:t>
            </a:r>
          </a:p>
        </p:txBody>
      </p:sp>
      <p:sp>
        <p:nvSpPr>
          <p:cNvPr id="3" name="TextBox 2">
            <a:extLst>
              <a:ext uri="{FF2B5EF4-FFF2-40B4-BE49-F238E27FC236}">
                <a16:creationId xmlns:a16="http://schemas.microsoft.com/office/drawing/2014/main" id="{65038332-F65E-49A6-A551-8A6E1177874A}"/>
              </a:ext>
            </a:extLst>
          </p:cNvPr>
          <p:cNvSpPr txBox="1"/>
          <p:nvPr/>
        </p:nvSpPr>
        <p:spPr>
          <a:xfrm>
            <a:off x="6114590" y="3568175"/>
            <a:ext cx="2152713" cy="2862322"/>
          </a:xfrm>
          <a:prstGeom prst="rect">
            <a:avLst/>
          </a:prstGeom>
          <a:noFill/>
        </p:spPr>
        <p:txBody>
          <a:bodyPr wrap="square" rtlCol="0">
            <a:spAutoFit/>
          </a:bodyPr>
          <a:lstStyle/>
          <a:p>
            <a:r>
              <a:rPr lang="en-GB" dirty="0"/>
              <a:t>Jam is 63-65% sugar</a:t>
            </a:r>
          </a:p>
          <a:p>
            <a:endParaRPr lang="en-GB" dirty="0"/>
          </a:p>
          <a:p>
            <a:r>
              <a:rPr lang="en-GB" dirty="0"/>
              <a:t>Sweet products usually with soft consistency </a:t>
            </a:r>
          </a:p>
          <a:p>
            <a:endParaRPr lang="en-GB" dirty="0"/>
          </a:p>
          <a:p>
            <a:r>
              <a:rPr lang="en-GB" dirty="0"/>
              <a:t>Fruit pectin, acid and sugar work together to form a gel.</a:t>
            </a:r>
          </a:p>
          <a:p>
            <a:endParaRPr lang="en-GB" dirty="0"/>
          </a:p>
        </p:txBody>
      </p:sp>
      <p:sp>
        <p:nvSpPr>
          <p:cNvPr id="4" name="Rectangle 3">
            <a:extLst>
              <a:ext uri="{FF2B5EF4-FFF2-40B4-BE49-F238E27FC236}">
                <a16:creationId xmlns:a16="http://schemas.microsoft.com/office/drawing/2014/main" id="{6FBB371E-C9A0-4620-BACB-7994E01D757A}"/>
              </a:ext>
            </a:extLst>
          </p:cNvPr>
          <p:cNvSpPr/>
          <p:nvPr/>
        </p:nvSpPr>
        <p:spPr>
          <a:xfrm>
            <a:off x="9585759" y="2684358"/>
            <a:ext cx="2606241" cy="954107"/>
          </a:xfrm>
          <a:prstGeom prst="rect">
            <a:avLst/>
          </a:prstGeom>
        </p:spPr>
        <p:txBody>
          <a:bodyPr wrap="square">
            <a:spAutoFit/>
          </a:bodyPr>
          <a:lstStyle/>
          <a:p>
            <a:r>
              <a:rPr lang="en-GB" sz="1400" b="1" dirty="0">
                <a:latin typeface="inherit"/>
              </a:rPr>
              <a:t>Meringues information sheet and recipe</a:t>
            </a:r>
          </a:p>
          <a:p>
            <a:r>
              <a:rPr lang="en-GB" sz="1400" dirty="0">
                <a:solidFill>
                  <a:srgbClr val="263143"/>
                </a:solidFill>
                <a:latin typeface="Roboto"/>
              </a:rPr>
              <a:t>A fact sheet looking at meringues</a:t>
            </a:r>
          </a:p>
        </p:txBody>
      </p:sp>
      <p:pic>
        <p:nvPicPr>
          <p:cNvPr id="8" name="Picture 7" descr="A glass of orange juice&#10;&#10;Description automatically generated">
            <a:extLst>
              <a:ext uri="{FF2B5EF4-FFF2-40B4-BE49-F238E27FC236}">
                <a16:creationId xmlns:a16="http://schemas.microsoft.com/office/drawing/2014/main" id="{03915039-8D77-4FDA-AB85-08FCD8AD53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46672" y="148280"/>
            <a:ext cx="2211868" cy="1548308"/>
          </a:xfrm>
          <a:prstGeom prst="rect">
            <a:avLst/>
          </a:prstGeom>
        </p:spPr>
      </p:pic>
      <p:pic>
        <p:nvPicPr>
          <p:cNvPr id="17" name="Picture 16" descr="A picture containing cup, table, food, sitting&#10;&#10;Description automatically generated">
            <a:extLst>
              <a:ext uri="{FF2B5EF4-FFF2-40B4-BE49-F238E27FC236}">
                <a16:creationId xmlns:a16="http://schemas.microsoft.com/office/drawing/2014/main" id="{C40AD2B0-B533-403C-8721-1AE0F94D5504}"/>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l="15500" r="25131"/>
          <a:stretch/>
        </p:blipFill>
        <p:spPr>
          <a:xfrm>
            <a:off x="120676" y="2361234"/>
            <a:ext cx="1895846" cy="2135529"/>
          </a:xfrm>
          <a:prstGeom prst="rect">
            <a:avLst/>
          </a:prstGeom>
        </p:spPr>
      </p:pic>
      <p:pic>
        <p:nvPicPr>
          <p:cNvPr id="14" name="Picture 13" descr="A picture containing food, indoor, sitting, table&#10;&#10;Description automatically generated">
            <a:extLst>
              <a:ext uri="{FF2B5EF4-FFF2-40B4-BE49-F238E27FC236}">
                <a16:creationId xmlns:a16="http://schemas.microsoft.com/office/drawing/2014/main" id="{CAC3E9B7-DBF1-40AF-AA98-F930EBAFA3D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5437" r="5259"/>
          <a:stretch/>
        </p:blipFill>
        <p:spPr>
          <a:xfrm>
            <a:off x="10016235" y="3818724"/>
            <a:ext cx="1613134" cy="1356077"/>
          </a:xfrm>
          <a:prstGeom prst="rect">
            <a:avLst/>
          </a:prstGeom>
        </p:spPr>
      </p:pic>
    </p:spTree>
    <p:extLst>
      <p:ext uri="{BB962C8B-B14F-4D97-AF65-F5344CB8AC3E}">
        <p14:creationId xmlns:p14="http://schemas.microsoft.com/office/powerpoint/2010/main" val="3411239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Connector 4">
            <a:extLst>
              <a:ext uri="{FF2B5EF4-FFF2-40B4-BE49-F238E27FC236}">
                <a16:creationId xmlns:a16="http://schemas.microsoft.com/office/drawing/2014/main" id="{DDF4B688-872F-4E62-80CC-225AA113E22D}"/>
              </a:ext>
            </a:extLst>
          </p:cNvPr>
          <p:cNvSpPr/>
          <p:nvPr/>
        </p:nvSpPr>
        <p:spPr>
          <a:xfrm>
            <a:off x="2594919" y="148280"/>
            <a:ext cx="6691977" cy="6561439"/>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A65A5154-61FA-461F-8687-1047BA1DD8E5}"/>
              </a:ext>
            </a:extLst>
          </p:cNvPr>
          <p:cNvCxnSpPr>
            <a:cxnSpLocks/>
            <a:stCxn id="5" idx="0"/>
            <a:endCxn id="5" idx="4"/>
          </p:cNvCxnSpPr>
          <p:nvPr/>
        </p:nvCxnSpPr>
        <p:spPr>
          <a:xfrm>
            <a:off x="5940908" y="148280"/>
            <a:ext cx="0" cy="6561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AAED5C-C4F5-4DAA-9BEB-D9D65B58C4C9}"/>
              </a:ext>
            </a:extLst>
          </p:cNvPr>
          <p:cNvCxnSpPr>
            <a:stCxn id="5" idx="2"/>
          </p:cNvCxnSpPr>
          <p:nvPr/>
        </p:nvCxnSpPr>
        <p:spPr>
          <a:xfrm>
            <a:off x="2594919" y="3429000"/>
            <a:ext cx="6796216"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FBCC06B-9A38-4BF2-87F4-3AEE031635F3}"/>
              </a:ext>
            </a:extLst>
          </p:cNvPr>
          <p:cNvSpPr txBox="1"/>
          <p:nvPr/>
        </p:nvSpPr>
        <p:spPr>
          <a:xfrm>
            <a:off x="5974841" y="611129"/>
            <a:ext cx="2417691" cy="2862322"/>
          </a:xfrm>
          <a:prstGeom prst="rect">
            <a:avLst/>
          </a:prstGeom>
          <a:noFill/>
        </p:spPr>
        <p:txBody>
          <a:bodyPr wrap="square" rtlCol="0">
            <a:spAutoFit/>
          </a:bodyPr>
          <a:lstStyle/>
          <a:p>
            <a:r>
              <a:rPr lang="en-GB" dirty="0"/>
              <a:t>Iced buns</a:t>
            </a:r>
          </a:p>
          <a:p>
            <a:r>
              <a:rPr lang="en-GB" dirty="0"/>
              <a:t>Celebration cakes</a:t>
            </a:r>
          </a:p>
          <a:p>
            <a:r>
              <a:rPr lang="en-GB" dirty="0"/>
              <a:t>Glazed fruit teacakes,</a:t>
            </a:r>
          </a:p>
          <a:p>
            <a:r>
              <a:rPr lang="en-GB" dirty="0"/>
              <a:t>Hot cross buns</a:t>
            </a:r>
          </a:p>
          <a:p>
            <a:r>
              <a:rPr lang="en-GB" dirty="0"/>
              <a:t>Mince pies dusted with icing sugar</a:t>
            </a:r>
          </a:p>
          <a:p>
            <a:r>
              <a:rPr lang="en-GB" dirty="0"/>
              <a:t>Victoria sandwich with caster sugar topping</a:t>
            </a:r>
          </a:p>
          <a:p>
            <a:r>
              <a:rPr lang="en-GB" dirty="0"/>
              <a:t>Nice biscuits </a:t>
            </a:r>
          </a:p>
          <a:p>
            <a:endParaRPr lang="en-GB" dirty="0"/>
          </a:p>
        </p:txBody>
      </p:sp>
      <p:sp>
        <p:nvSpPr>
          <p:cNvPr id="16" name="TextBox 15">
            <a:extLst>
              <a:ext uri="{FF2B5EF4-FFF2-40B4-BE49-F238E27FC236}">
                <a16:creationId xmlns:a16="http://schemas.microsoft.com/office/drawing/2014/main" id="{64B43D84-73C9-4964-BC52-181462AA95F1}"/>
              </a:ext>
            </a:extLst>
          </p:cNvPr>
          <p:cNvSpPr txBox="1"/>
          <p:nvPr/>
        </p:nvSpPr>
        <p:spPr>
          <a:xfrm>
            <a:off x="3063979" y="3517900"/>
            <a:ext cx="2714296" cy="2585323"/>
          </a:xfrm>
          <a:prstGeom prst="rect">
            <a:avLst/>
          </a:prstGeom>
          <a:noFill/>
        </p:spPr>
        <p:txBody>
          <a:bodyPr wrap="square" rtlCol="0">
            <a:spAutoFit/>
          </a:bodyPr>
          <a:lstStyle/>
          <a:p>
            <a:pPr algn="r"/>
            <a:r>
              <a:rPr lang="en-GB" b="1" dirty="0"/>
              <a:t>Sugars </a:t>
            </a:r>
            <a:r>
              <a:rPr lang="en-GB" dirty="0"/>
              <a:t>add colour, texture and flavour and varied appearance</a:t>
            </a:r>
          </a:p>
          <a:p>
            <a:pPr algn="r"/>
            <a:r>
              <a:rPr lang="en-GB" dirty="0"/>
              <a:t>Sugars are used in small amounts in many Asian dishes to compliment flavours of spices</a:t>
            </a:r>
          </a:p>
          <a:p>
            <a:pPr algn="r"/>
            <a:r>
              <a:rPr lang="en-GB" dirty="0"/>
              <a:t>Sugar enables </a:t>
            </a:r>
          </a:p>
          <a:p>
            <a:pPr algn="r"/>
            <a:r>
              <a:rPr lang="en-GB" dirty="0"/>
              <a:t>decoration</a:t>
            </a:r>
          </a:p>
        </p:txBody>
      </p:sp>
      <p:sp>
        <p:nvSpPr>
          <p:cNvPr id="18" name="TextBox 17">
            <a:extLst>
              <a:ext uri="{FF2B5EF4-FFF2-40B4-BE49-F238E27FC236}">
                <a16:creationId xmlns:a16="http://schemas.microsoft.com/office/drawing/2014/main" id="{2FEDCD66-A8B4-413D-948D-FC0B682F4D09}"/>
              </a:ext>
            </a:extLst>
          </p:cNvPr>
          <p:cNvSpPr txBox="1"/>
          <p:nvPr/>
        </p:nvSpPr>
        <p:spPr>
          <a:xfrm>
            <a:off x="1272746" y="1276513"/>
            <a:ext cx="1745433" cy="954107"/>
          </a:xfrm>
          <a:prstGeom prst="rect">
            <a:avLst/>
          </a:prstGeom>
          <a:noFill/>
        </p:spPr>
        <p:txBody>
          <a:bodyPr wrap="square" rtlCol="0">
            <a:spAutoFit/>
          </a:bodyPr>
          <a:lstStyle/>
          <a:p>
            <a:r>
              <a:rPr lang="en-GB" sz="2000" b="1" dirty="0">
                <a:solidFill>
                  <a:srgbClr val="00B050"/>
                </a:solidFill>
              </a:rPr>
              <a:t>Food Function</a:t>
            </a:r>
          </a:p>
          <a:p>
            <a:endParaRPr lang="en-GB" dirty="0"/>
          </a:p>
          <a:p>
            <a:endParaRPr lang="en-GB" dirty="0"/>
          </a:p>
        </p:txBody>
      </p:sp>
      <p:sp>
        <p:nvSpPr>
          <p:cNvPr id="19" name="TextBox 18">
            <a:extLst>
              <a:ext uri="{FF2B5EF4-FFF2-40B4-BE49-F238E27FC236}">
                <a16:creationId xmlns:a16="http://schemas.microsoft.com/office/drawing/2014/main" id="{47FCFD4A-B583-40AE-9F83-39BDD3DDAB10}"/>
              </a:ext>
            </a:extLst>
          </p:cNvPr>
          <p:cNvSpPr txBox="1"/>
          <p:nvPr/>
        </p:nvSpPr>
        <p:spPr>
          <a:xfrm>
            <a:off x="8897882" y="1599830"/>
            <a:ext cx="1806038" cy="400110"/>
          </a:xfrm>
          <a:prstGeom prst="rect">
            <a:avLst/>
          </a:prstGeom>
          <a:noFill/>
        </p:spPr>
        <p:txBody>
          <a:bodyPr wrap="square" rtlCol="0">
            <a:spAutoFit/>
          </a:bodyPr>
          <a:lstStyle/>
          <a:p>
            <a:r>
              <a:rPr lang="en-GB" sz="2000" b="1" dirty="0">
                <a:solidFill>
                  <a:srgbClr val="00B050"/>
                </a:solidFill>
              </a:rPr>
              <a:t>Examples</a:t>
            </a:r>
            <a:r>
              <a:rPr lang="en-GB" dirty="0"/>
              <a:t> </a:t>
            </a:r>
          </a:p>
        </p:txBody>
      </p:sp>
      <p:sp>
        <p:nvSpPr>
          <p:cNvPr id="20" name="TextBox 19">
            <a:extLst>
              <a:ext uri="{FF2B5EF4-FFF2-40B4-BE49-F238E27FC236}">
                <a16:creationId xmlns:a16="http://schemas.microsoft.com/office/drawing/2014/main" id="{DB2E49BB-592F-42A5-B7D2-EB4C097A16D2}"/>
              </a:ext>
            </a:extLst>
          </p:cNvPr>
          <p:cNvSpPr txBox="1"/>
          <p:nvPr/>
        </p:nvSpPr>
        <p:spPr>
          <a:xfrm>
            <a:off x="1168507" y="4935155"/>
            <a:ext cx="1849672" cy="707886"/>
          </a:xfrm>
          <a:prstGeom prst="rect">
            <a:avLst/>
          </a:prstGeom>
          <a:noFill/>
        </p:spPr>
        <p:txBody>
          <a:bodyPr wrap="square" rtlCol="0">
            <a:spAutoFit/>
          </a:bodyPr>
          <a:lstStyle/>
          <a:p>
            <a:r>
              <a:rPr lang="en-GB" sz="2000" b="1" dirty="0">
                <a:solidFill>
                  <a:srgbClr val="00B050"/>
                </a:solidFill>
              </a:rPr>
              <a:t>Carbohydrate function</a:t>
            </a:r>
          </a:p>
        </p:txBody>
      </p:sp>
      <p:sp>
        <p:nvSpPr>
          <p:cNvPr id="21" name="TextBox 20">
            <a:extLst>
              <a:ext uri="{FF2B5EF4-FFF2-40B4-BE49-F238E27FC236}">
                <a16:creationId xmlns:a16="http://schemas.microsoft.com/office/drawing/2014/main" id="{64A678AF-1738-4FF8-AF85-EA4D11269BAE}"/>
              </a:ext>
            </a:extLst>
          </p:cNvPr>
          <p:cNvSpPr txBox="1"/>
          <p:nvPr/>
        </p:nvSpPr>
        <p:spPr>
          <a:xfrm>
            <a:off x="8280735" y="5546303"/>
            <a:ext cx="1806038" cy="400110"/>
          </a:xfrm>
          <a:prstGeom prst="rect">
            <a:avLst/>
          </a:prstGeom>
          <a:noFill/>
        </p:spPr>
        <p:txBody>
          <a:bodyPr wrap="square" rtlCol="0">
            <a:spAutoFit/>
          </a:bodyPr>
          <a:lstStyle/>
          <a:p>
            <a:r>
              <a:rPr lang="en-GB" sz="2000" b="1" dirty="0">
                <a:solidFill>
                  <a:srgbClr val="00B050"/>
                </a:solidFill>
              </a:rPr>
              <a:t>Characteristics</a:t>
            </a:r>
          </a:p>
        </p:txBody>
      </p:sp>
      <p:sp>
        <p:nvSpPr>
          <p:cNvPr id="3" name="Rectangle 2">
            <a:extLst>
              <a:ext uri="{FF2B5EF4-FFF2-40B4-BE49-F238E27FC236}">
                <a16:creationId xmlns:a16="http://schemas.microsoft.com/office/drawing/2014/main" id="{180A859E-A3D7-4364-8F21-9AC97BEA1521}"/>
              </a:ext>
            </a:extLst>
          </p:cNvPr>
          <p:cNvSpPr/>
          <p:nvPr/>
        </p:nvSpPr>
        <p:spPr>
          <a:xfrm>
            <a:off x="3052112" y="1845798"/>
            <a:ext cx="2609487" cy="1508105"/>
          </a:xfrm>
          <a:prstGeom prst="rect">
            <a:avLst/>
          </a:prstGeom>
        </p:spPr>
        <p:txBody>
          <a:bodyPr wrap="square">
            <a:spAutoFit/>
          </a:bodyPr>
          <a:lstStyle/>
          <a:p>
            <a:pPr algn="ctr"/>
            <a:r>
              <a:rPr lang="en-GB" sz="2800" dirty="0">
                <a:solidFill>
                  <a:schemeClr val="bg2">
                    <a:lumMod val="50000"/>
                  </a:schemeClr>
                </a:solidFill>
                <a:effectLst>
                  <a:outerShdw blurRad="38100" dist="38100" dir="2700000" algn="tl">
                    <a:srgbClr val="000000">
                      <a:alpha val="43137"/>
                    </a:srgbClr>
                  </a:outerShdw>
                </a:effectLst>
              </a:rPr>
              <a:t>Sensory properties</a:t>
            </a:r>
          </a:p>
          <a:p>
            <a:pPr algn="r"/>
            <a:r>
              <a:rPr lang="en-GB" dirty="0"/>
              <a:t> Texture,  Colour,  Flavour,</a:t>
            </a:r>
          </a:p>
          <a:p>
            <a:pPr algn="r"/>
            <a:r>
              <a:rPr lang="en-GB" dirty="0"/>
              <a:t>                    Appearance  </a:t>
            </a:r>
          </a:p>
        </p:txBody>
      </p:sp>
      <p:sp>
        <p:nvSpPr>
          <p:cNvPr id="4" name="Rectangle 3">
            <a:extLst>
              <a:ext uri="{FF2B5EF4-FFF2-40B4-BE49-F238E27FC236}">
                <a16:creationId xmlns:a16="http://schemas.microsoft.com/office/drawing/2014/main" id="{87D2179F-594E-4334-B99D-180DB6F51BFC}"/>
              </a:ext>
            </a:extLst>
          </p:cNvPr>
          <p:cNvSpPr/>
          <p:nvPr/>
        </p:nvSpPr>
        <p:spPr>
          <a:xfrm>
            <a:off x="3595478" y="1172385"/>
            <a:ext cx="2241191" cy="523220"/>
          </a:xfrm>
          <a:prstGeom prst="rect">
            <a:avLst/>
          </a:prstGeom>
        </p:spPr>
        <p:txBody>
          <a:bodyPr wrap="none">
            <a:spAutoFit/>
          </a:bodyPr>
          <a:lstStyle/>
          <a:p>
            <a:r>
              <a:rPr lang="en-GB" sz="2800" dirty="0">
                <a:solidFill>
                  <a:schemeClr val="bg2">
                    <a:lumMod val="50000"/>
                  </a:schemeClr>
                </a:solidFill>
                <a:effectLst>
                  <a:outerShdw blurRad="38100" dist="38100" dir="2700000" algn="tl">
                    <a:srgbClr val="000000">
                      <a:alpha val="43137"/>
                    </a:srgbClr>
                  </a:outerShdw>
                </a:effectLst>
              </a:rPr>
              <a:t>Variety to diet</a:t>
            </a:r>
          </a:p>
        </p:txBody>
      </p:sp>
      <p:sp>
        <p:nvSpPr>
          <p:cNvPr id="8" name="TextBox 7">
            <a:extLst>
              <a:ext uri="{FF2B5EF4-FFF2-40B4-BE49-F238E27FC236}">
                <a16:creationId xmlns:a16="http://schemas.microsoft.com/office/drawing/2014/main" id="{ECE16097-8A17-45BA-AF7C-9B678DD22C7C}"/>
              </a:ext>
            </a:extLst>
          </p:cNvPr>
          <p:cNvSpPr txBox="1"/>
          <p:nvPr/>
        </p:nvSpPr>
        <p:spPr>
          <a:xfrm>
            <a:off x="6022890" y="3481235"/>
            <a:ext cx="2224212" cy="3139321"/>
          </a:xfrm>
          <a:prstGeom prst="rect">
            <a:avLst/>
          </a:prstGeom>
          <a:noFill/>
        </p:spPr>
        <p:txBody>
          <a:bodyPr wrap="square" rtlCol="0">
            <a:spAutoFit/>
          </a:bodyPr>
          <a:lstStyle/>
          <a:p>
            <a:r>
              <a:rPr lang="en-GB" dirty="0"/>
              <a:t>Sweeter flavour</a:t>
            </a:r>
          </a:p>
          <a:p>
            <a:endParaRPr lang="en-GB" dirty="0"/>
          </a:p>
          <a:p>
            <a:r>
              <a:rPr lang="en-GB" dirty="0"/>
              <a:t>Crunchy texture or coating  from caramelisation and / or crystals</a:t>
            </a:r>
          </a:p>
          <a:p>
            <a:endParaRPr lang="en-GB" dirty="0"/>
          </a:p>
          <a:p>
            <a:r>
              <a:rPr lang="en-GB" dirty="0"/>
              <a:t>Colourful, decorative appearance</a:t>
            </a:r>
          </a:p>
          <a:p>
            <a:endParaRPr lang="en-GB" dirty="0"/>
          </a:p>
          <a:p>
            <a:r>
              <a:rPr lang="en-GB" dirty="0"/>
              <a:t>Traditions</a:t>
            </a:r>
          </a:p>
        </p:txBody>
      </p:sp>
      <p:sp>
        <p:nvSpPr>
          <p:cNvPr id="2" name="TextBox 1">
            <a:extLst>
              <a:ext uri="{FF2B5EF4-FFF2-40B4-BE49-F238E27FC236}">
                <a16:creationId xmlns:a16="http://schemas.microsoft.com/office/drawing/2014/main" id="{25A2AFDB-0992-4E86-94DA-64557A259ADB}"/>
              </a:ext>
            </a:extLst>
          </p:cNvPr>
          <p:cNvSpPr txBox="1"/>
          <p:nvPr/>
        </p:nvSpPr>
        <p:spPr>
          <a:xfrm>
            <a:off x="9964882" y="2036618"/>
            <a:ext cx="1806038" cy="646331"/>
          </a:xfrm>
          <a:prstGeom prst="rect">
            <a:avLst/>
          </a:prstGeom>
          <a:noFill/>
        </p:spPr>
        <p:txBody>
          <a:bodyPr wrap="square" rtlCol="0">
            <a:spAutoFit/>
          </a:bodyPr>
          <a:lstStyle/>
          <a:p>
            <a:r>
              <a:rPr lang="en-GB" b="1" dirty="0"/>
              <a:t>Investigation - sugar in cake</a:t>
            </a:r>
            <a:endParaRPr lang="en-GB" dirty="0"/>
          </a:p>
        </p:txBody>
      </p:sp>
      <p:pic>
        <p:nvPicPr>
          <p:cNvPr id="12" name="Picture 11" descr="A close up of a piece of cake&#10;&#10;Description automatically generated">
            <a:extLst>
              <a:ext uri="{FF2B5EF4-FFF2-40B4-BE49-F238E27FC236}">
                <a16:creationId xmlns:a16="http://schemas.microsoft.com/office/drawing/2014/main" id="{00F9EB0E-7836-4CE2-96F3-A832230601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370"/>
          <a:stretch/>
        </p:blipFill>
        <p:spPr>
          <a:xfrm>
            <a:off x="9774508" y="3189099"/>
            <a:ext cx="2289492" cy="1702930"/>
          </a:xfrm>
          <a:prstGeom prst="rect">
            <a:avLst/>
          </a:prstGeom>
        </p:spPr>
      </p:pic>
      <p:pic>
        <p:nvPicPr>
          <p:cNvPr id="22" name="Picture 21" descr="A plastic container of food&#10;&#10;Description automatically generated">
            <a:extLst>
              <a:ext uri="{FF2B5EF4-FFF2-40B4-BE49-F238E27FC236}">
                <a16:creationId xmlns:a16="http://schemas.microsoft.com/office/drawing/2014/main" id="{D3FFCCAC-CADC-4D97-8E5B-0A92DEFBADF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8865" b="29046"/>
          <a:stretch/>
        </p:blipFill>
        <p:spPr>
          <a:xfrm>
            <a:off x="8958649" y="-125531"/>
            <a:ext cx="3096632" cy="1441973"/>
          </a:xfrm>
          <a:prstGeom prst="rect">
            <a:avLst/>
          </a:prstGeom>
        </p:spPr>
      </p:pic>
      <p:pic>
        <p:nvPicPr>
          <p:cNvPr id="9" name="Picture 8" descr="A blue birthday cake&#10;&#10;Description automatically generated">
            <a:extLst>
              <a:ext uri="{FF2B5EF4-FFF2-40B4-BE49-F238E27FC236}">
                <a16:creationId xmlns:a16="http://schemas.microsoft.com/office/drawing/2014/main" id="{A97FD9BA-E24C-492B-B2A9-49E0BF3DAB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86773" y="5288193"/>
            <a:ext cx="1968508" cy="1316440"/>
          </a:xfrm>
          <a:prstGeom prst="rect">
            <a:avLst/>
          </a:prstGeom>
        </p:spPr>
      </p:pic>
      <p:pic>
        <p:nvPicPr>
          <p:cNvPr id="23" name="Picture 22" descr="A close up of food&#10;&#10;Description automatically generated">
            <a:extLst>
              <a:ext uri="{FF2B5EF4-FFF2-40B4-BE49-F238E27FC236}">
                <a16:creationId xmlns:a16="http://schemas.microsoft.com/office/drawing/2014/main" id="{1DB85D47-6E55-4907-BA7E-DBF7A95E6B61}"/>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l="11106" r="5765"/>
          <a:stretch/>
        </p:blipFill>
        <p:spPr>
          <a:xfrm>
            <a:off x="-247589" y="2311918"/>
            <a:ext cx="2842508" cy="2083969"/>
          </a:xfrm>
          <a:prstGeom prst="rect">
            <a:avLst/>
          </a:prstGeom>
        </p:spPr>
      </p:pic>
      <p:sp>
        <p:nvSpPr>
          <p:cNvPr id="11" name="Rectangle 10">
            <a:extLst>
              <a:ext uri="{FF2B5EF4-FFF2-40B4-BE49-F238E27FC236}">
                <a16:creationId xmlns:a16="http://schemas.microsoft.com/office/drawing/2014/main" id="{465A8254-1312-4800-8BC9-8A8E5CE03BF6}"/>
              </a:ext>
            </a:extLst>
          </p:cNvPr>
          <p:cNvSpPr/>
          <p:nvPr/>
        </p:nvSpPr>
        <p:spPr>
          <a:xfrm>
            <a:off x="67583" y="4406005"/>
            <a:ext cx="2213042" cy="369332"/>
          </a:xfrm>
          <a:prstGeom prst="rect">
            <a:avLst/>
          </a:prstGeom>
        </p:spPr>
        <p:txBody>
          <a:bodyPr wrap="none">
            <a:spAutoFit/>
          </a:bodyPr>
          <a:lstStyle/>
          <a:p>
            <a:r>
              <a:rPr lang="en-GB" b="1" dirty="0">
                <a:latin typeface="inherit"/>
              </a:rPr>
              <a:t>S13 Dutch apple cake</a:t>
            </a:r>
            <a:endParaRPr lang="en-GB" dirty="0"/>
          </a:p>
        </p:txBody>
      </p:sp>
    </p:spTree>
    <p:extLst>
      <p:ext uri="{BB962C8B-B14F-4D97-AF65-F5344CB8AC3E}">
        <p14:creationId xmlns:p14="http://schemas.microsoft.com/office/powerpoint/2010/main" val="453635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Connector 4">
            <a:extLst>
              <a:ext uri="{FF2B5EF4-FFF2-40B4-BE49-F238E27FC236}">
                <a16:creationId xmlns:a16="http://schemas.microsoft.com/office/drawing/2014/main" id="{DDF4B688-872F-4E62-80CC-225AA113E22D}"/>
              </a:ext>
            </a:extLst>
          </p:cNvPr>
          <p:cNvSpPr/>
          <p:nvPr/>
        </p:nvSpPr>
        <p:spPr>
          <a:xfrm>
            <a:off x="2594919" y="148280"/>
            <a:ext cx="6691977" cy="6561439"/>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A65A5154-61FA-461F-8687-1047BA1DD8E5}"/>
              </a:ext>
            </a:extLst>
          </p:cNvPr>
          <p:cNvCxnSpPr>
            <a:cxnSpLocks/>
            <a:stCxn id="5" idx="0"/>
            <a:endCxn id="5" idx="4"/>
          </p:cNvCxnSpPr>
          <p:nvPr/>
        </p:nvCxnSpPr>
        <p:spPr>
          <a:xfrm>
            <a:off x="5940908" y="148280"/>
            <a:ext cx="0" cy="6561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AAED5C-C4F5-4DAA-9BEB-D9D65B58C4C9}"/>
              </a:ext>
            </a:extLst>
          </p:cNvPr>
          <p:cNvCxnSpPr>
            <a:stCxn id="5" idx="2"/>
          </p:cNvCxnSpPr>
          <p:nvPr/>
        </p:nvCxnSpPr>
        <p:spPr>
          <a:xfrm>
            <a:off x="2594919" y="3429000"/>
            <a:ext cx="6796216"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FBCC06B-9A38-4BF2-87F4-3AEE031635F3}"/>
              </a:ext>
            </a:extLst>
          </p:cNvPr>
          <p:cNvSpPr txBox="1"/>
          <p:nvPr/>
        </p:nvSpPr>
        <p:spPr>
          <a:xfrm>
            <a:off x="5940907" y="357479"/>
            <a:ext cx="2417691" cy="2862322"/>
          </a:xfrm>
          <a:prstGeom prst="rect">
            <a:avLst/>
          </a:prstGeom>
          <a:noFill/>
        </p:spPr>
        <p:txBody>
          <a:bodyPr wrap="square" rtlCol="0">
            <a:spAutoFit/>
          </a:bodyPr>
          <a:lstStyle/>
          <a:p>
            <a:r>
              <a:rPr lang="en-GB" dirty="0"/>
              <a:t>Couscous</a:t>
            </a:r>
          </a:p>
          <a:p>
            <a:endParaRPr lang="en-GB" dirty="0"/>
          </a:p>
          <a:p>
            <a:r>
              <a:rPr lang="en-GB" dirty="0"/>
              <a:t>Flatbreads</a:t>
            </a:r>
          </a:p>
          <a:p>
            <a:endParaRPr lang="en-GB" dirty="0"/>
          </a:p>
          <a:p>
            <a:r>
              <a:rPr lang="en-GB" dirty="0"/>
              <a:t>Cereals – snacks</a:t>
            </a:r>
          </a:p>
          <a:p>
            <a:r>
              <a:rPr lang="en-GB" dirty="0"/>
              <a:t>Rice types </a:t>
            </a:r>
          </a:p>
          <a:p>
            <a:r>
              <a:rPr lang="en-GB" dirty="0"/>
              <a:t>Pasta varieties</a:t>
            </a:r>
          </a:p>
          <a:p>
            <a:r>
              <a:rPr lang="en-GB" dirty="0"/>
              <a:t>Potato types – mash, roast, baked, wedges</a:t>
            </a:r>
          </a:p>
          <a:p>
            <a:r>
              <a:rPr lang="en-GB" dirty="0"/>
              <a:t>Flour types</a:t>
            </a:r>
          </a:p>
        </p:txBody>
      </p:sp>
      <p:sp>
        <p:nvSpPr>
          <p:cNvPr id="16" name="TextBox 15">
            <a:extLst>
              <a:ext uri="{FF2B5EF4-FFF2-40B4-BE49-F238E27FC236}">
                <a16:creationId xmlns:a16="http://schemas.microsoft.com/office/drawing/2014/main" id="{64B43D84-73C9-4964-BC52-181462AA95F1}"/>
              </a:ext>
            </a:extLst>
          </p:cNvPr>
          <p:cNvSpPr txBox="1"/>
          <p:nvPr/>
        </p:nvSpPr>
        <p:spPr>
          <a:xfrm>
            <a:off x="3173705" y="3470675"/>
            <a:ext cx="2714296" cy="2585323"/>
          </a:xfrm>
          <a:prstGeom prst="rect">
            <a:avLst/>
          </a:prstGeom>
          <a:noFill/>
        </p:spPr>
        <p:txBody>
          <a:bodyPr wrap="square" rtlCol="0">
            <a:spAutoFit/>
          </a:bodyPr>
          <a:lstStyle/>
          <a:p>
            <a:pPr algn="r"/>
            <a:r>
              <a:rPr lang="en-GB" b="1" dirty="0"/>
              <a:t>Starchy foods </a:t>
            </a:r>
            <a:r>
              <a:rPr lang="en-GB" dirty="0"/>
              <a:t>carry micronutrients such as B1 thiamine, iron, niacin</a:t>
            </a:r>
          </a:p>
          <a:p>
            <a:pPr algn="r"/>
            <a:r>
              <a:rPr lang="en-GB" dirty="0"/>
              <a:t>Potatoes deliver vitamin C</a:t>
            </a:r>
          </a:p>
          <a:p>
            <a:pPr algn="r"/>
            <a:r>
              <a:rPr lang="en-GB" dirty="0"/>
              <a:t>Wholegrain starchy foods deliver dietary fibre</a:t>
            </a:r>
          </a:p>
          <a:p>
            <a:pPr algn="r"/>
            <a:r>
              <a:rPr lang="en-GB" dirty="0"/>
              <a:t>Egg pasta enriched protein</a:t>
            </a:r>
          </a:p>
          <a:p>
            <a:endParaRPr lang="en-GB" dirty="0"/>
          </a:p>
          <a:p>
            <a:r>
              <a:rPr lang="en-GB" dirty="0"/>
              <a:t> </a:t>
            </a:r>
          </a:p>
        </p:txBody>
      </p:sp>
      <p:sp>
        <p:nvSpPr>
          <p:cNvPr id="18" name="TextBox 17">
            <a:extLst>
              <a:ext uri="{FF2B5EF4-FFF2-40B4-BE49-F238E27FC236}">
                <a16:creationId xmlns:a16="http://schemas.microsoft.com/office/drawing/2014/main" id="{2FEDCD66-A8B4-413D-948D-FC0B682F4D09}"/>
              </a:ext>
            </a:extLst>
          </p:cNvPr>
          <p:cNvSpPr txBox="1"/>
          <p:nvPr/>
        </p:nvSpPr>
        <p:spPr>
          <a:xfrm>
            <a:off x="1272746" y="1198605"/>
            <a:ext cx="1495855" cy="1261884"/>
          </a:xfrm>
          <a:prstGeom prst="rect">
            <a:avLst/>
          </a:prstGeom>
          <a:noFill/>
        </p:spPr>
        <p:txBody>
          <a:bodyPr wrap="square" rtlCol="0">
            <a:spAutoFit/>
          </a:bodyPr>
          <a:lstStyle/>
          <a:p>
            <a:r>
              <a:rPr lang="en-GB" sz="2000" b="1" dirty="0">
                <a:solidFill>
                  <a:srgbClr val="00B050"/>
                </a:solidFill>
              </a:rPr>
              <a:t>Food Function</a:t>
            </a:r>
          </a:p>
          <a:p>
            <a:endParaRPr lang="en-GB" dirty="0"/>
          </a:p>
          <a:p>
            <a:endParaRPr lang="en-GB" dirty="0"/>
          </a:p>
        </p:txBody>
      </p:sp>
      <p:sp>
        <p:nvSpPr>
          <p:cNvPr id="19" name="TextBox 18">
            <a:extLst>
              <a:ext uri="{FF2B5EF4-FFF2-40B4-BE49-F238E27FC236}">
                <a16:creationId xmlns:a16="http://schemas.microsoft.com/office/drawing/2014/main" id="{47FCFD4A-B583-40AE-9F83-39BDD3DDAB10}"/>
              </a:ext>
            </a:extLst>
          </p:cNvPr>
          <p:cNvSpPr txBox="1"/>
          <p:nvPr/>
        </p:nvSpPr>
        <p:spPr>
          <a:xfrm>
            <a:off x="8848026" y="1574810"/>
            <a:ext cx="1806038" cy="400110"/>
          </a:xfrm>
          <a:prstGeom prst="rect">
            <a:avLst/>
          </a:prstGeom>
          <a:noFill/>
        </p:spPr>
        <p:txBody>
          <a:bodyPr wrap="square" rtlCol="0">
            <a:spAutoFit/>
          </a:bodyPr>
          <a:lstStyle/>
          <a:p>
            <a:r>
              <a:rPr lang="en-GB" sz="2000" b="1" dirty="0">
                <a:solidFill>
                  <a:srgbClr val="00B050"/>
                </a:solidFill>
              </a:rPr>
              <a:t>Examples </a:t>
            </a:r>
          </a:p>
        </p:txBody>
      </p:sp>
      <p:sp>
        <p:nvSpPr>
          <p:cNvPr id="20" name="TextBox 19">
            <a:extLst>
              <a:ext uri="{FF2B5EF4-FFF2-40B4-BE49-F238E27FC236}">
                <a16:creationId xmlns:a16="http://schemas.microsoft.com/office/drawing/2014/main" id="{DB2E49BB-592F-42A5-B7D2-EB4C097A16D2}"/>
              </a:ext>
            </a:extLst>
          </p:cNvPr>
          <p:cNvSpPr txBox="1"/>
          <p:nvPr/>
        </p:nvSpPr>
        <p:spPr>
          <a:xfrm>
            <a:off x="1106130" y="4202948"/>
            <a:ext cx="1680170" cy="707886"/>
          </a:xfrm>
          <a:prstGeom prst="rect">
            <a:avLst/>
          </a:prstGeom>
          <a:noFill/>
        </p:spPr>
        <p:txBody>
          <a:bodyPr wrap="square" rtlCol="0">
            <a:spAutoFit/>
          </a:bodyPr>
          <a:lstStyle/>
          <a:p>
            <a:r>
              <a:rPr lang="en-GB" sz="2000" b="1" dirty="0">
                <a:solidFill>
                  <a:srgbClr val="00B050"/>
                </a:solidFill>
              </a:rPr>
              <a:t>Carbohydrate function</a:t>
            </a:r>
          </a:p>
        </p:txBody>
      </p:sp>
      <p:sp>
        <p:nvSpPr>
          <p:cNvPr id="21" name="TextBox 20">
            <a:extLst>
              <a:ext uri="{FF2B5EF4-FFF2-40B4-BE49-F238E27FC236}">
                <a16:creationId xmlns:a16="http://schemas.microsoft.com/office/drawing/2014/main" id="{64A678AF-1738-4FF8-AF85-EA4D11269BAE}"/>
              </a:ext>
            </a:extLst>
          </p:cNvPr>
          <p:cNvSpPr txBox="1"/>
          <p:nvPr/>
        </p:nvSpPr>
        <p:spPr>
          <a:xfrm>
            <a:off x="8985582" y="4397512"/>
            <a:ext cx="2317635" cy="400110"/>
          </a:xfrm>
          <a:prstGeom prst="rect">
            <a:avLst/>
          </a:prstGeom>
          <a:noFill/>
        </p:spPr>
        <p:txBody>
          <a:bodyPr wrap="square" rtlCol="0">
            <a:spAutoFit/>
          </a:bodyPr>
          <a:lstStyle/>
          <a:p>
            <a:r>
              <a:rPr lang="en-GB" sz="2000" b="1" dirty="0">
                <a:solidFill>
                  <a:srgbClr val="00B050"/>
                </a:solidFill>
              </a:rPr>
              <a:t>Characteristics</a:t>
            </a:r>
          </a:p>
        </p:txBody>
      </p:sp>
      <p:sp>
        <p:nvSpPr>
          <p:cNvPr id="3" name="Rectangle 2">
            <a:extLst>
              <a:ext uri="{FF2B5EF4-FFF2-40B4-BE49-F238E27FC236}">
                <a16:creationId xmlns:a16="http://schemas.microsoft.com/office/drawing/2014/main" id="{180A859E-A3D7-4364-8F21-9AC97BEA1521}"/>
              </a:ext>
            </a:extLst>
          </p:cNvPr>
          <p:cNvSpPr/>
          <p:nvPr/>
        </p:nvSpPr>
        <p:spPr>
          <a:xfrm>
            <a:off x="2768601" y="2313802"/>
            <a:ext cx="2609487" cy="923330"/>
          </a:xfrm>
          <a:prstGeom prst="rect">
            <a:avLst/>
          </a:prstGeom>
        </p:spPr>
        <p:txBody>
          <a:bodyPr wrap="square">
            <a:spAutoFit/>
          </a:bodyPr>
          <a:lstStyle/>
          <a:p>
            <a:pPr algn="ctr"/>
            <a:r>
              <a:rPr lang="en-GB" dirty="0">
                <a:solidFill>
                  <a:schemeClr val="bg2">
                    <a:lumMod val="50000"/>
                  </a:schemeClr>
                </a:solidFill>
                <a:effectLst>
                  <a:outerShdw blurRad="38100" dist="38100" dir="2700000" algn="tl">
                    <a:srgbClr val="000000">
                      <a:alpha val="43137"/>
                    </a:srgbClr>
                  </a:outerShdw>
                </a:effectLst>
              </a:rPr>
              <a:t>Sensory properties</a:t>
            </a:r>
          </a:p>
          <a:p>
            <a:pPr algn="r"/>
            <a:r>
              <a:rPr lang="en-GB" dirty="0"/>
              <a:t>  Texture,  Colour.  Flavour</a:t>
            </a:r>
          </a:p>
          <a:p>
            <a:pPr algn="r"/>
            <a:r>
              <a:rPr lang="en-GB" dirty="0"/>
              <a:t>                    Appearance  </a:t>
            </a:r>
          </a:p>
        </p:txBody>
      </p:sp>
      <p:sp>
        <p:nvSpPr>
          <p:cNvPr id="4" name="Rectangle 3">
            <a:extLst>
              <a:ext uri="{FF2B5EF4-FFF2-40B4-BE49-F238E27FC236}">
                <a16:creationId xmlns:a16="http://schemas.microsoft.com/office/drawing/2014/main" id="{87D2179F-594E-4334-B99D-180DB6F51BFC}"/>
              </a:ext>
            </a:extLst>
          </p:cNvPr>
          <p:cNvSpPr/>
          <p:nvPr/>
        </p:nvSpPr>
        <p:spPr>
          <a:xfrm>
            <a:off x="4090774" y="849721"/>
            <a:ext cx="1510478" cy="369332"/>
          </a:xfrm>
          <a:prstGeom prst="rect">
            <a:avLst/>
          </a:prstGeom>
        </p:spPr>
        <p:txBody>
          <a:bodyPr wrap="none">
            <a:spAutoFit/>
          </a:bodyPr>
          <a:lstStyle/>
          <a:p>
            <a:r>
              <a:rPr lang="en-GB" dirty="0">
                <a:solidFill>
                  <a:schemeClr val="bg2">
                    <a:lumMod val="50000"/>
                  </a:schemeClr>
                </a:solidFill>
                <a:effectLst>
                  <a:outerShdw blurRad="38100" dist="38100" dir="2700000" algn="tl">
                    <a:srgbClr val="000000">
                      <a:alpha val="43137"/>
                    </a:srgbClr>
                  </a:outerShdw>
                </a:effectLst>
              </a:rPr>
              <a:t>Variety to diet</a:t>
            </a:r>
          </a:p>
        </p:txBody>
      </p:sp>
      <p:sp>
        <p:nvSpPr>
          <p:cNvPr id="6" name="Rectangle 5">
            <a:extLst>
              <a:ext uri="{FF2B5EF4-FFF2-40B4-BE49-F238E27FC236}">
                <a16:creationId xmlns:a16="http://schemas.microsoft.com/office/drawing/2014/main" id="{D43CA36F-EC1A-4688-892F-4B496CE353E2}"/>
              </a:ext>
            </a:extLst>
          </p:cNvPr>
          <p:cNvSpPr/>
          <p:nvPr/>
        </p:nvSpPr>
        <p:spPr>
          <a:xfrm>
            <a:off x="3867933" y="1192956"/>
            <a:ext cx="1753493" cy="369332"/>
          </a:xfrm>
          <a:prstGeom prst="rect">
            <a:avLst/>
          </a:prstGeom>
        </p:spPr>
        <p:txBody>
          <a:bodyPr wrap="none">
            <a:spAutoFit/>
          </a:bodyPr>
          <a:lstStyle/>
          <a:p>
            <a:r>
              <a:rPr lang="en-GB" dirty="0"/>
              <a:t>Adding nutrients</a:t>
            </a:r>
          </a:p>
        </p:txBody>
      </p:sp>
      <p:sp>
        <p:nvSpPr>
          <p:cNvPr id="2" name="TextBox 1">
            <a:extLst>
              <a:ext uri="{FF2B5EF4-FFF2-40B4-BE49-F238E27FC236}">
                <a16:creationId xmlns:a16="http://schemas.microsoft.com/office/drawing/2014/main" id="{331A7D10-0D94-4206-93BF-D5AEB7AAFFA9}"/>
              </a:ext>
            </a:extLst>
          </p:cNvPr>
          <p:cNvSpPr txBox="1"/>
          <p:nvPr/>
        </p:nvSpPr>
        <p:spPr>
          <a:xfrm>
            <a:off x="6061911" y="3620869"/>
            <a:ext cx="2102370" cy="2308324"/>
          </a:xfrm>
          <a:prstGeom prst="rect">
            <a:avLst/>
          </a:prstGeom>
          <a:noFill/>
        </p:spPr>
        <p:txBody>
          <a:bodyPr wrap="square" rtlCol="0">
            <a:spAutoFit/>
          </a:bodyPr>
          <a:lstStyle/>
          <a:p>
            <a:r>
              <a:rPr lang="en-GB" dirty="0"/>
              <a:t>Fairly bland – can be enhanced in many ways</a:t>
            </a:r>
          </a:p>
          <a:p>
            <a:r>
              <a:rPr lang="en-GB" dirty="0"/>
              <a:t>Relatively cheap</a:t>
            </a:r>
          </a:p>
          <a:p>
            <a:r>
              <a:rPr lang="en-GB" dirty="0"/>
              <a:t>Soften on cooking – easy to digest</a:t>
            </a:r>
          </a:p>
          <a:p>
            <a:r>
              <a:rPr lang="en-GB" dirty="0"/>
              <a:t>Sometimes pale in colour</a:t>
            </a:r>
          </a:p>
        </p:txBody>
      </p:sp>
      <p:sp>
        <p:nvSpPr>
          <p:cNvPr id="8" name="TextBox 7">
            <a:extLst>
              <a:ext uri="{FF2B5EF4-FFF2-40B4-BE49-F238E27FC236}">
                <a16:creationId xmlns:a16="http://schemas.microsoft.com/office/drawing/2014/main" id="{A118460E-F2CC-4ABB-BCDC-5BDE5E7A0967}"/>
              </a:ext>
            </a:extLst>
          </p:cNvPr>
          <p:cNvSpPr txBox="1"/>
          <p:nvPr/>
        </p:nvSpPr>
        <p:spPr>
          <a:xfrm>
            <a:off x="8167375" y="83915"/>
            <a:ext cx="1806038" cy="1200329"/>
          </a:xfrm>
          <a:prstGeom prst="rect">
            <a:avLst/>
          </a:prstGeom>
          <a:noFill/>
        </p:spPr>
        <p:txBody>
          <a:bodyPr wrap="square" rtlCol="0">
            <a:spAutoFit/>
          </a:bodyPr>
          <a:lstStyle/>
          <a:p>
            <a:r>
              <a:rPr lang="en-GB" dirty="0"/>
              <a:t>Pastry</a:t>
            </a:r>
            <a:r>
              <a:rPr lang="en-GB" cap="all" dirty="0"/>
              <a:t>14 - 16 YR </a:t>
            </a:r>
          </a:p>
          <a:p>
            <a:r>
              <a:rPr lang="en-GB" b="1" dirty="0"/>
              <a:t>Investigation - flour in pastry</a:t>
            </a:r>
          </a:p>
          <a:p>
            <a:endParaRPr lang="en-GB" dirty="0"/>
          </a:p>
        </p:txBody>
      </p:sp>
      <p:sp>
        <p:nvSpPr>
          <p:cNvPr id="9" name="TextBox 8">
            <a:extLst>
              <a:ext uri="{FF2B5EF4-FFF2-40B4-BE49-F238E27FC236}">
                <a16:creationId xmlns:a16="http://schemas.microsoft.com/office/drawing/2014/main" id="{F269F2C3-07EF-416C-ADB2-1A5F790292E6}"/>
              </a:ext>
            </a:extLst>
          </p:cNvPr>
          <p:cNvSpPr txBox="1"/>
          <p:nvPr/>
        </p:nvSpPr>
        <p:spPr>
          <a:xfrm>
            <a:off x="10517307" y="1639276"/>
            <a:ext cx="1674693" cy="1200329"/>
          </a:xfrm>
          <a:prstGeom prst="rect">
            <a:avLst/>
          </a:prstGeom>
          <a:noFill/>
        </p:spPr>
        <p:txBody>
          <a:bodyPr wrap="square" rtlCol="0">
            <a:spAutoFit/>
          </a:bodyPr>
          <a:lstStyle/>
          <a:p>
            <a:r>
              <a:rPr lang="en-GB" u="sng" cap="all" dirty="0">
                <a:hlinkClick r:id="rId3"/>
              </a:rPr>
              <a:t>Recipe</a:t>
            </a:r>
          </a:p>
          <a:p>
            <a:r>
              <a:rPr lang="en-GB" b="1" dirty="0"/>
              <a:t>Potato and rosemary bread rolls</a:t>
            </a:r>
          </a:p>
        </p:txBody>
      </p:sp>
      <p:pic>
        <p:nvPicPr>
          <p:cNvPr id="13" name="Picture 12" descr="A close up of food&#10;&#10;Description automatically generated">
            <a:extLst>
              <a:ext uri="{FF2B5EF4-FFF2-40B4-BE49-F238E27FC236}">
                <a16:creationId xmlns:a16="http://schemas.microsoft.com/office/drawing/2014/main" id="{853A6BDF-E6FB-4542-A56B-E6E119D1AA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78541" y="2836015"/>
            <a:ext cx="2042160" cy="1244600"/>
          </a:xfrm>
          <a:prstGeom prst="rect">
            <a:avLst/>
          </a:prstGeom>
        </p:spPr>
      </p:pic>
      <p:pic>
        <p:nvPicPr>
          <p:cNvPr id="22" name="Picture 21" descr="A picture containing indoor, food, table, sitting&#10;&#10;Description automatically generated">
            <a:extLst>
              <a:ext uri="{FF2B5EF4-FFF2-40B4-BE49-F238E27FC236}">
                <a16:creationId xmlns:a16="http://schemas.microsoft.com/office/drawing/2014/main" id="{8991894C-6FFE-4A93-975A-B8D98E58F3F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243" t="6437" r="5013" b="12639"/>
          <a:stretch/>
        </p:blipFill>
        <p:spPr>
          <a:xfrm>
            <a:off x="521753" y="5161700"/>
            <a:ext cx="2370542" cy="1551338"/>
          </a:xfrm>
          <a:prstGeom prst="rect">
            <a:avLst/>
          </a:prstGeom>
        </p:spPr>
      </p:pic>
      <p:pic>
        <p:nvPicPr>
          <p:cNvPr id="23" name="Picture 22" descr="A close up of a bowl of food&#10;&#10;Description automatically generated">
            <a:extLst>
              <a:ext uri="{FF2B5EF4-FFF2-40B4-BE49-F238E27FC236}">
                <a16:creationId xmlns:a16="http://schemas.microsoft.com/office/drawing/2014/main" id="{38909632-3567-4ABD-81BD-999EE3C3296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8712" b="9911"/>
          <a:stretch/>
        </p:blipFill>
        <p:spPr>
          <a:xfrm>
            <a:off x="9233990" y="4926704"/>
            <a:ext cx="3051517" cy="2258587"/>
          </a:xfrm>
          <a:prstGeom prst="rect">
            <a:avLst/>
          </a:prstGeom>
        </p:spPr>
      </p:pic>
      <p:pic>
        <p:nvPicPr>
          <p:cNvPr id="24" name="Picture 23" descr="A pizza sitting on top of a table&#10;&#10;Description automatically generated">
            <a:extLst>
              <a:ext uri="{FF2B5EF4-FFF2-40B4-BE49-F238E27FC236}">
                <a16:creationId xmlns:a16="http://schemas.microsoft.com/office/drawing/2014/main" id="{409CADF7-7C8C-4165-8311-210E5D9720D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10672" r="8422"/>
          <a:stretch/>
        </p:blipFill>
        <p:spPr>
          <a:xfrm>
            <a:off x="10373913" y="-285101"/>
            <a:ext cx="1804748" cy="1672993"/>
          </a:xfrm>
          <a:prstGeom prst="rect">
            <a:avLst/>
          </a:prstGeom>
        </p:spPr>
      </p:pic>
    </p:spTree>
    <p:extLst>
      <p:ext uri="{BB962C8B-B14F-4D97-AF65-F5344CB8AC3E}">
        <p14:creationId xmlns:p14="http://schemas.microsoft.com/office/powerpoint/2010/main" val="261882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6BD92-913A-4E73-BC24-B4378AC22DE5}"/>
              </a:ext>
            </a:extLst>
          </p:cNvPr>
          <p:cNvSpPr>
            <a:spLocks noGrp="1"/>
          </p:cNvSpPr>
          <p:nvPr>
            <p:ph type="title"/>
          </p:nvPr>
        </p:nvSpPr>
        <p:spPr/>
        <p:txBody>
          <a:bodyPr/>
          <a:lstStyle/>
          <a:p>
            <a:r>
              <a:rPr lang="en-GB" dirty="0">
                <a:effectLst>
                  <a:outerShdw blurRad="38100" dist="38100" dir="2700000" algn="tl">
                    <a:srgbClr val="000000">
                      <a:alpha val="43137"/>
                    </a:srgbClr>
                  </a:outerShdw>
                </a:effectLst>
              </a:rPr>
              <a:t>Resources from www.foodafactoflife.org.uk</a:t>
            </a:r>
          </a:p>
        </p:txBody>
      </p:sp>
      <p:sp>
        <p:nvSpPr>
          <p:cNvPr id="3" name="Content Placeholder 2">
            <a:extLst>
              <a:ext uri="{FF2B5EF4-FFF2-40B4-BE49-F238E27FC236}">
                <a16:creationId xmlns:a16="http://schemas.microsoft.com/office/drawing/2014/main" id="{441AF77A-00DE-41BD-B192-D71B1473F26D}"/>
              </a:ext>
            </a:extLst>
          </p:cNvPr>
          <p:cNvSpPr>
            <a:spLocks noGrp="1"/>
          </p:cNvSpPr>
          <p:nvPr>
            <p:ph idx="1"/>
          </p:nvPr>
        </p:nvSpPr>
        <p:spPr/>
        <p:txBody>
          <a:bodyPr>
            <a:normAutofit fontScale="92500" lnSpcReduction="20000"/>
          </a:bodyPr>
          <a:lstStyle/>
          <a:p>
            <a:r>
              <a:rPr lang="en-GB" dirty="0">
                <a:hlinkClick r:id="rId3"/>
              </a:rPr>
              <a:t>14 - 16 Years </a:t>
            </a:r>
            <a:r>
              <a:rPr lang="en-GB" dirty="0"/>
              <a:t> </a:t>
            </a:r>
            <a:r>
              <a:rPr lang="en-GB" dirty="0">
                <a:hlinkClick r:id="rId4"/>
              </a:rPr>
              <a:t>Food science </a:t>
            </a:r>
            <a:r>
              <a:rPr lang="en-GB" dirty="0"/>
              <a:t>  </a:t>
            </a:r>
            <a:r>
              <a:rPr lang="en-GB" b="1" dirty="0"/>
              <a:t>Functional and chemical properties of food</a:t>
            </a:r>
          </a:p>
          <a:p>
            <a:endParaRPr lang="en-GB" dirty="0"/>
          </a:p>
          <a:p>
            <a:endParaRPr lang="en-GB" dirty="0"/>
          </a:p>
          <a:p>
            <a:r>
              <a:rPr lang="en-GB" dirty="0"/>
              <a:t>Science of </a:t>
            </a:r>
            <a:r>
              <a:rPr lang="en-GB" dirty="0" smtClean="0"/>
              <a:t>carbohydrate explained</a:t>
            </a:r>
            <a:endParaRPr lang="en-GB" dirty="0"/>
          </a:p>
          <a:p>
            <a:endParaRPr lang="en-GB" dirty="0"/>
          </a:p>
          <a:p>
            <a:r>
              <a:rPr lang="en-GB" dirty="0" smtClean="0"/>
              <a:t>PowerPoint </a:t>
            </a:r>
            <a:r>
              <a:rPr lang="en-GB" dirty="0"/>
              <a:t>or </a:t>
            </a:r>
            <a:r>
              <a:rPr lang="en-GB" dirty="0" smtClean="0"/>
              <a:t>Word </a:t>
            </a:r>
            <a:r>
              <a:rPr lang="en-GB" dirty="0"/>
              <a:t>document</a:t>
            </a:r>
          </a:p>
          <a:p>
            <a:endParaRPr lang="en-GB" dirty="0"/>
          </a:p>
          <a:p>
            <a:r>
              <a:rPr lang="en-GB" dirty="0"/>
              <a:t>Worksheets</a:t>
            </a:r>
          </a:p>
          <a:p>
            <a:endParaRPr lang="en-GB" dirty="0"/>
          </a:p>
          <a:p>
            <a:r>
              <a:rPr lang="en-GB" dirty="0"/>
              <a:t>Support materials</a:t>
            </a:r>
          </a:p>
        </p:txBody>
      </p:sp>
      <p:pic>
        <p:nvPicPr>
          <p:cNvPr id="4" name="Picture 3">
            <a:extLst>
              <a:ext uri="{FF2B5EF4-FFF2-40B4-BE49-F238E27FC236}">
                <a16:creationId xmlns:a16="http://schemas.microsoft.com/office/drawing/2014/main" id="{FE0437C0-4A0B-4003-978C-8FF291FA1D3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1287" r="12258" b="29126"/>
          <a:stretch/>
        </p:blipFill>
        <p:spPr>
          <a:xfrm>
            <a:off x="5915025" y="2928937"/>
            <a:ext cx="6000750" cy="3128963"/>
          </a:xfrm>
          <a:prstGeom prst="rect">
            <a:avLst/>
          </a:prstGeom>
        </p:spPr>
      </p:pic>
      <p:sp>
        <p:nvSpPr>
          <p:cNvPr id="5" name="Rectangle 4">
            <a:extLst>
              <a:ext uri="{FF2B5EF4-FFF2-40B4-BE49-F238E27FC236}">
                <a16:creationId xmlns:a16="http://schemas.microsoft.com/office/drawing/2014/main" id="{F0D97F16-D3A5-45C1-9D30-61E54B36057E}"/>
              </a:ext>
            </a:extLst>
          </p:cNvPr>
          <p:cNvSpPr/>
          <p:nvPr/>
        </p:nvSpPr>
        <p:spPr>
          <a:xfrm>
            <a:off x="5116065" y="5934670"/>
            <a:ext cx="2258129" cy="923330"/>
          </a:xfrm>
          <a:prstGeom prst="rect">
            <a:avLst/>
          </a:prstGeom>
        </p:spPr>
        <p:txBody>
          <a:bodyPr wrap="square">
            <a:spAutoFit/>
          </a:bodyPr>
          <a:lstStyle/>
          <a:p>
            <a:r>
              <a:rPr lang="en-GB" dirty="0"/>
              <a:t>Specific presentation on function of carbohydrates </a:t>
            </a:r>
          </a:p>
        </p:txBody>
      </p:sp>
      <p:cxnSp>
        <p:nvCxnSpPr>
          <p:cNvPr id="7" name="Straight Arrow Connector 6">
            <a:extLst>
              <a:ext uri="{FF2B5EF4-FFF2-40B4-BE49-F238E27FC236}">
                <a16:creationId xmlns:a16="http://schemas.microsoft.com/office/drawing/2014/main" id="{56693DC5-DFEF-4525-8B93-017A979ACD4D}"/>
              </a:ext>
            </a:extLst>
          </p:cNvPr>
          <p:cNvCxnSpPr/>
          <p:nvPr/>
        </p:nvCxnSpPr>
        <p:spPr>
          <a:xfrm flipV="1">
            <a:off x="7654413" y="6176963"/>
            <a:ext cx="0" cy="43031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8" name="Rectangle 7">
            <a:extLst>
              <a:ext uri="{FF2B5EF4-FFF2-40B4-BE49-F238E27FC236}">
                <a16:creationId xmlns:a16="http://schemas.microsoft.com/office/drawing/2014/main" id="{C98E130E-181F-4EA1-8C2B-038C05DE8AD2}"/>
              </a:ext>
            </a:extLst>
          </p:cNvPr>
          <p:cNvSpPr/>
          <p:nvPr/>
        </p:nvSpPr>
        <p:spPr>
          <a:xfrm>
            <a:off x="8121945" y="2559605"/>
            <a:ext cx="3617272" cy="369332"/>
          </a:xfrm>
          <a:prstGeom prst="rect">
            <a:avLst/>
          </a:prstGeom>
        </p:spPr>
        <p:txBody>
          <a:bodyPr wrap="none">
            <a:spAutoFit/>
          </a:bodyPr>
          <a:lstStyle/>
          <a:p>
            <a:r>
              <a:rPr lang="en-GB" dirty="0"/>
              <a:t>Functional properties of all nutrients</a:t>
            </a:r>
          </a:p>
        </p:txBody>
      </p:sp>
      <p:sp>
        <p:nvSpPr>
          <p:cNvPr id="9" name="Rectangle 8">
            <a:extLst>
              <a:ext uri="{FF2B5EF4-FFF2-40B4-BE49-F238E27FC236}">
                <a16:creationId xmlns:a16="http://schemas.microsoft.com/office/drawing/2014/main" id="{14FA0BA3-358C-43D9-823D-B4453279E9BB}"/>
              </a:ext>
            </a:extLst>
          </p:cNvPr>
          <p:cNvSpPr/>
          <p:nvPr/>
        </p:nvSpPr>
        <p:spPr>
          <a:xfrm>
            <a:off x="1022056" y="2097940"/>
            <a:ext cx="6096000" cy="646331"/>
          </a:xfrm>
          <a:prstGeom prst="rect">
            <a:avLst/>
          </a:prstGeom>
        </p:spPr>
        <p:txBody>
          <a:bodyPr>
            <a:spAutoFit/>
          </a:bodyPr>
          <a:lstStyle/>
          <a:p>
            <a:r>
              <a:rPr lang="en-GB" dirty="0">
                <a:hlinkClick r:id="rId6"/>
              </a:rPr>
              <a:t>https://www.foodafactoflife.org.uk/14-16-years/food-science/functional-and-chemical-properties-of-food/</a:t>
            </a:r>
            <a:endParaRPr lang="en-GB" dirty="0"/>
          </a:p>
        </p:txBody>
      </p:sp>
    </p:spTree>
    <p:extLst>
      <p:ext uri="{BB962C8B-B14F-4D97-AF65-F5344CB8AC3E}">
        <p14:creationId xmlns:p14="http://schemas.microsoft.com/office/powerpoint/2010/main" val="1623549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4E8D0-56EF-470A-BEA6-9D32BFA53C7A}"/>
              </a:ext>
            </a:extLst>
          </p:cNvPr>
          <p:cNvSpPr>
            <a:spLocks noGrp="1"/>
          </p:cNvSpPr>
          <p:nvPr>
            <p:ph type="title"/>
          </p:nvPr>
        </p:nvSpPr>
        <p:spPr/>
        <p:txBody>
          <a:bodyPr/>
          <a:lstStyle/>
          <a:p>
            <a:r>
              <a:rPr lang="en-GB" dirty="0">
                <a:effectLst>
                  <a:outerShdw blurRad="38100" dist="38100" dir="2700000" algn="tl">
                    <a:srgbClr val="000000">
                      <a:alpha val="43137"/>
                    </a:srgbClr>
                  </a:outerShdw>
                </a:effectLst>
              </a:rPr>
              <a:t>Teaching food functions &amp; extending skills</a:t>
            </a:r>
          </a:p>
        </p:txBody>
      </p:sp>
      <p:sp>
        <p:nvSpPr>
          <p:cNvPr id="7" name="Content Placeholder 6">
            <a:extLst>
              <a:ext uri="{FF2B5EF4-FFF2-40B4-BE49-F238E27FC236}">
                <a16:creationId xmlns:a16="http://schemas.microsoft.com/office/drawing/2014/main" id="{EEE34B46-5047-4854-8745-1FE4F2772882}"/>
              </a:ext>
            </a:extLst>
          </p:cNvPr>
          <p:cNvSpPr>
            <a:spLocks noGrp="1"/>
          </p:cNvSpPr>
          <p:nvPr>
            <p:ph idx="1"/>
          </p:nvPr>
        </p:nvSpPr>
        <p:spPr>
          <a:xfrm>
            <a:off x="838200" y="1825625"/>
            <a:ext cx="9488042" cy="4351338"/>
          </a:xfrm>
        </p:spPr>
        <p:txBody>
          <a:bodyPr>
            <a:normAutofit lnSpcReduction="10000"/>
          </a:bodyPr>
          <a:lstStyle/>
          <a:p>
            <a:pPr marL="0" indent="0">
              <a:buNone/>
            </a:pPr>
            <a:r>
              <a:rPr lang="en-GB" dirty="0"/>
              <a:t>Top  tips</a:t>
            </a:r>
          </a:p>
          <a:p>
            <a:endParaRPr lang="en-GB" dirty="0"/>
          </a:p>
          <a:p>
            <a:pPr marL="457200" indent="-457200">
              <a:buFont typeface="+mj-lt"/>
              <a:buAutoNum type="arabicPeriod"/>
            </a:pPr>
            <a:r>
              <a:rPr lang="en-GB" dirty="0"/>
              <a:t>Tag each KS3 recipe with main key food science function and other key points</a:t>
            </a:r>
          </a:p>
          <a:p>
            <a:pPr marL="457200" indent="-457200">
              <a:buFont typeface="+mj-lt"/>
              <a:buAutoNum type="arabicPeriod"/>
            </a:pPr>
            <a:r>
              <a:rPr lang="en-GB" dirty="0"/>
              <a:t>Notice visual clues indicating function of ingredients in cooked products</a:t>
            </a:r>
          </a:p>
          <a:p>
            <a:pPr marL="457200" indent="-457200">
              <a:buFont typeface="+mj-lt"/>
              <a:buAutoNum type="arabicPeriod"/>
            </a:pPr>
            <a:r>
              <a:rPr lang="en-GB" dirty="0"/>
              <a:t>Making a dish with a side dish</a:t>
            </a:r>
          </a:p>
          <a:p>
            <a:pPr marL="457200" indent="-457200">
              <a:buFont typeface="+mj-lt"/>
              <a:buAutoNum type="arabicPeriod"/>
            </a:pPr>
            <a:r>
              <a:rPr lang="en-GB" dirty="0"/>
              <a:t>Making a dish and adding a sauce </a:t>
            </a:r>
          </a:p>
          <a:p>
            <a:pPr marL="457200" indent="-457200">
              <a:buFont typeface="+mj-lt"/>
              <a:buAutoNum type="arabicPeriod"/>
            </a:pPr>
            <a:r>
              <a:rPr lang="en-GB" dirty="0"/>
              <a:t>Making a dish with skilled garnish –  parmesan crisp, pastry crescent, butter pat.</a:t>
            </a:r>
          </a:p>
          <a:p>
            <a:endParaRPr lang="en-GB" dirty="0"/>
          </a:p>
        </p:txBody>
      </p:sp>
      <p:pic>
        <p:nvPicPr>
          <p:cNvPr id="18" name="Picture 17" descr="A bowl of fruit&#10;&#10;Description automatically generated">
            <a:extLst>
              <a:ext uri="{FF2B5EF4-FFF2-40B4-BE49-F238E27FC236}">
                <a16:creationId xmlns:a16="http://schemas.microsoft.com/office/drawing/2014/main" id="{75DA15E0-64B0-40C7-B0F2-96A8346E236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48864"/>
          <a:stretch/>
        </p:blipFill>
        <p:spPr>
          <a:xfrm>
            <a:off x="10387365" y="3584717"/>
            <a:ext cx="1869731" cy="2437609"/>
          </a:xfrm>
          <a:prstGeom prst="rect">
            <a:avLst/>
          </a:prstGeom>
        </p:spPr>
      </p:pic>
      <p:pic>
        <p:nvPicPr>
          <p:cNvPr id="21" name="Picture 20" descr="A piece of food&#10;&#10;Description automatically generated">
            <a:extLst>
              <a:ext uri="{FF2B5EF4-FFF2-40B4-BE49-F238E27FC236}">
                <a16:creationId xmlns:a16="http://schemas.microsoft.com/office/drawing/2014/main" id="{F57E746C-F13B-4FE3-902B-8D8BACAF65A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37604"/>
          <a:stretch/>
        </p:blipFill>
        <p:spPr>
          <a:xfrm rot="16200000">
            <a:off x="9029603" y="1254453"/>
            <a:ext cx="4648393" cy="1928836"/>
          </a:xfrm>
          <a:prstGeom prst="rect">
            <a:avLst/>
          </a:prstGeom>
        </p:spPr>
      </p:pic>
      <p:pic>
        <p:nvPicPr>
          <p:cNvPr id="20" name="Picture 19" descr="A close up of food on a plate&#10;&#10;Description automatically generated">
            <a:extLst>
              <a:ext uri="{FF2B5EF4-FFF2-40B4-BE49-F238E27FC236}">
                <a16:creationId xmlns:a16="http://schemas.microsoft.com/office/drawing/2014/main" id="{8D78D7B8-9487-4E39-8E6A-68640C2E39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87364" y="5602575"/>
            <a:ext cx="1869731" cy="1243417"/>
          </a:xfrm>
          <a:prstGeom prst="rect">
            <a:avLst/>
          </a:prstGeom>
        </p:spPr>
      </p:pic>
    </p:spTree>
    <p:extLst>
      <p:ext uri="{BB962C8B-B14F-4D97-AF65-F5344CB8AC3E}">
        <p14:creationId xmlns:p14="http://schemas.microsoft.com/office/powerpoint/2010/main" val="3482584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847528" y="2924944"/>
            <a:ext cx="2160240" cy="2308324"/>
          </a:xfrm>
          <a:prstGeom prst="rect">
            <a:avLst/>
          </a:prstGeom>
          <a:noFill/>
        </p:spPr>
        <p:txBody>
          <a:bodyPr wrap="square" rtlCol="0">
            <a:spAutoFit/>
          </a:bodyPr>
          <a:lstStyle/>
          <a:p>
            <a:r>
              <a:rPr lang="en-GB" dirty="0"/>
              <a:t> . . . . . . . . . . . . . . . . . . . . . . . . . . . . . . . . . . .  . . . . . . . . . . . . . . . . . . . . . .  . . . . . . . . . . . . . . . . . . . . . . . . . . . . . . . . . . . . . . . . . . . . . . . . . . . . . . . . . . . . . . . . . .</a:t>
            </a:r>
          </a:p>
          <a:p>
            <a:endParaRPr lang="en-GB" dirty="0"/>
          </a:p>
        </p:txBody>
      </p:sp>
      <p:sp>
        <p:nvSpPr>
          <p:cNvPr id="20" name="TextBox 19"/>
          <p:cNvSpPr txBox="1"/>
          <p:nvPr/>
        </p:nvSpPr>
        <p:spPr>
          <a:xfrm>
            <a:off x="6744072" y="5589240"/>
            <a:ext cx="3744416" cy="1477328"/>
          </a:xfrm>
          <a:prstGeom prst="rect">
            <a:avLst/>
          </a:prstGeom>
          <a:noFill/>
        </p:spPr>
        <p:txBody>
          <a:bodyPr wrap="square" rtlCol="0">
            <a:spAutoFit/>
          </a:bodyPr>
          <a:lstStyle/>
          <a:p>
            <a:r>
              <a:rPr lang="en-GB" dirty="0"/>
              <a:t> . . . . . . . . . . . . . . . . . . . . . . . . . . . . . . . . . . .  . . . . . . . . . . . . . . . . . . . . . .  . . . . . . . . . . . . . . . . . . . . . . . . . . . . . . . . . . . . . . . . . . . . . . . . . . . . . . . . . . . . . . . . . . . . . . . </a:t>
            </a:r>
          </a:p>
          <a:p>
            <a:endParaRPr lang="en-GB" dirty="0"/>
          </a:p>
        </p:txBody>
      </p:sp>
      <p:sp>
        <p:nvSpPr>
          <p:cNvPr id="18" name="TextBox 17"/>
          <p:cNvSpPr txBox="1"/>
          <p:nvPr/>
        </p:nvSpPr>
        <p:spPr>
          <a:xfrm>
            <a:off x="6816080" y="908721"/>
            <a:ext cx="2664296" cy="1354217"/>
          </a:xfrm>
          <a:prstGeom prst="rect">
            <a:avLst/>
          </a:prstGeom>
          <a:noFill/>
        </p:spPr>
        <p:txBody>
          <a:bodyPr wrap="square" rtlCol="0">
            <a:spAutoFit/>
          </a:bodyPr>
          <a:lstStyle/>
          <a:p>
            <a:r>
              <a:rPr lang="en-GB" sz="1600" dirty="0"/>
              <a:t> . . . . . . . . . . . . . . . . . . . . . . . . . . . . . . . . . . .  . . . . . . . . . . . . . . . . . . . . . . . . . .  . . . . . . . . . . . . . . . . . . . . . . . . . . . . . . . . . . . . . . . . . . . . . . . . . . . . . . . . . . . . . . . . . </a:t>
            </a:r>
            <a:r>
              <a:rPr lang="en-GB" dirty="0"/>
              <a:t>.</a:t>
            </a:r>
          </a:p>
        </p:txBody>
      </p:sp>
      <p:sp>
        <p:nvSpPr>
          <p:cNvPr id="2" name="Title 1"/>
          <p:cNvSpPr>
            <a:spLocks noGrp="1"/>
          </p:cNvSpPr>
          <p:nvPr>
            <p:ph type="title"/>
          </p:nvPr>
        </p:nvSpPr>
        <p:spPr>
          <a:xfrm>
            <a:off x="1703512" y="188640"/>
            <a:ext cx="2952328" cy="1143000"/>
          </a:xfrm>
        </p:spPr>
        <p:txBody>
          <a:bodyPr>
            <a:normAutofit/>
          </a:bodyPr>
          <a:lstStyle/>
          <a:p>
            <a:r>
              <a:rPr lang="en-GB" dirty="0">
                <a:solidFill>
                  <a:schemeClr val="tx1">
                    <a:lumMod val="50000"/>
                    <a:lumOff val="50000"/>
                  </a:schemeClr>
                </a:solidFill>
                <a:effectLst>
                  <a:outerShdw blurRad="38100" dist="38100" dir="2700000" algn="tl">
                    <a:srgbClr val="000000">
                      <a:alpha val="43137"/>
                    </a:srgbClr>
                  </a:outerShdw>
                </a:effectLst>
              </a:rPr>
              <a:t>Recipe star</a:t>
            </a:r>
          </a:p>
        </p:txBody>
      </p:sp>
      <p:sp>
        <p:nvSpPr>
          <p:cNvPr id="4" name="5-Point Star 3"/>
          <p:cNvSpPr/>
          <p:nvPr/>
        </p:nvSpPr>
        <p:spPr>
          <a:xfrm>
            <a:off x="3359696" y="836712"/>
            <a:ext cx="5688632" cy="4797152"/>
          </a:xfrm>
          <a:prstGeom prst="star5">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5303912" y="3068960"/>
            <a:ext cx="1584176" cy="864096"/>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Practical work recipe name</a:t>
            </a:r>
          </a:p>
        </p:txBody>
      </p:sp>
      <p:sp>
        <p:nvSpPr>
          <p:cNvPr id="6" name="Rounded Rectangle 5"/>
          <p:cNvSpPr/>
          <p:nvPr/>
        </p:nvSpPr>
        <p:spPr>
          <a:xfrm>
            <a:off x="9120335" y="2276872"/>
            <a:ext cx="2304865" cy="548681"/>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Food science link</a:t>
            </a:r>
          </a:p>
        </p:txBody>
      </p:sp>
      <p:sp>
        <p:nvSpPr>
          <p:cNvPr id="7" name="Rounded Rectangle 6"/>
          <p:cNvSpPr/>
          <p:nvPr/>
        </p:nvSpPr>
        <p:spPr>
          <a:xfrm>
            <a:off x="551384" y="2060848"/>
            <a:ext cx="2808312" cy="57818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Eatwell &amp; nutrition link </a:t>
            </a:r>
          </a:p>
        </p:txBody>
      </p:sp>
      <p:sp>
        <p:nvSpPr>
          <p:cNvPr id="8" name="Rounded Rectangle 7"/>
          <p:cNvSpPr/>
          <p:nvPr/>
        </p:nvSpPr>
        <p:spPr>
          <a:xfrm>
            <a:off x="8112832" y="5157192"/>
            <a:ext cx="2736305" cy="548681"/>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Food Safety link</a:t>
            </a:r>
          </a:p>
        </p:txBody>
      </p:sp>
      <p:sp>
        <p:nvSpPr>
          <p:cNvPr id="9" name="Rounded Rectangle 8"/>
          <p:cNvSpPr/>
          <p:nvPr/>
        </p:nvSpPr>
        <p:spPr>
          <a:xfrm>
            <a:off x="335360" y="5019762"/>
            <a:ext cx="3960440" cy="614102"/>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Food Choice / provenance / sustainability link</a:t>
            </a:r>
          </a:p>
        </p:txBody>
      </p:sp>
      <p:sp>
        <p:nvSpPr>
          <p:cNvPr id="10" name="Rounded Rectangle 9"/>
          <p:cNvSpPr/>
          <p:nvPr/>
        </p:nvSpPr>
        <p:spPr>
          <a:xfrm>
            <a:off x="5447928" y="271037"/>
            <a:ext cx="2592288" cy="48327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Food preparation skills</a:t>
            </a:r>
          </a:p>
        </p:txBody>
      </p:sp>
      <p:sp>
        <p:nvSpPr>
          <p:cNvPr id="19" name="TextBox 18"/>
          <p:cNvSpPr txBox="1"/>
          <p:nvPr/>
        </p:nvSpPr>
        <p:spPr>
          <a:xfrm>
            <a:off x="8184232" y="2996952"/>
            <a:ext cx="2232248" cy="2308324"/>
          </a:xfrm>
          <a:prstGeom prst="rect">
            <a:avLst/>
          </a:prstGeom>
          <a:noFill/>
        </p:spPr>
        <p:txBody>
          <a:bodyPr wrap="square" rtlCol="0">
            <a:spAutoFit/>
          </a:bodyPr>
          <a:lstStyle/>
          <a:p>
            <a:r>
              <a:rPr lang="en-GB" dirty="0"/>
              <a:t> . . . . . . . . . . . . . . . . . . . . . . . . . . . . . . . . . . .  . . . . . . . . . . . . . . . . . . . . . .  . . . . . . . . . . . . . . . . . . . . . . . . . . . . . . . . . . . . . . . . . . . . . . . . . . . . . . . . . . . . . . . . . . . . . . . . . </a:t>
            </a:r>
          </a:p>
          <a:p>
            <a:endParaRPr lang="en-GB" dirty="0"/>
          </a:p>
        </p:txBody>
      </p:sp>
      <p:sp>
        <p:nvSpPr>
          <p:cNvPr id="22" name="TextBox 21"/>
          <p:cNvSpPr txBox="1"/>
          <p:nvPr/>
        </p:nvSpPr>
        <p:spPr>
          <a:xfrm>
            <a:off x="1919536" y="5733256"/>
            <a:ext cx="4320480" cy="1477328"/>
          </a:xfrm>
          <a:prstGeom prst="rect">
            <a:avLst/>
          </a:prstGeom>
          <a:noFill/>
        </p:spPr>
        <p:txBody>
          <a:bodyPr wrap="square" rtlCol="0">
            <a:spAutoFit/>
          </a:bodyPr>
          <a:lstStyle/>
          <a:p>
            <a:r>
              <a:rPr lang="en-GB" dirty="0"/>
              <a:t> . . . . . . . . . . . . . . . . . . . . . . . . . . . . . . . . . . .  . . . . . . . . . . . . . . . . . . . . . .  . . . . . . . . . . . . . . . . . . . . . . . . . . . . . . . . . . . . . . . . . . . . . . . . . . . . . . . . . . . . . . . . .  . . . . . . . . . . . . . . . . . . . . . . . . . . . </a:t>
            </a:r>
          </a:p>
          <a:p>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4E8D0-56EF-470A-BEA6-9D32BFA53C7A}"/>
              </a:ext>
            </a:extLst>
          </p:cNvPr>
          <p:cNvSpPr>
            <a:spLocks noGrp="1"/>
          </p:cNvSpPr>
          <p:nvPr>
            <p:ph type="title"/>
          </p:nvPr>
        </p:nvSpPr>
        <p:spPr/>
        <p:txBody>
          <a:bodyPr/>
          <a:lstStyle/>
          <a:p>
            <a:r>
              <a:rPr lang="en-GB" dirty="0">
                <a:effectLst>
                  <a:outerShdw blurRad="38100" dist="38100" dir="2700000" algn="tl">
                    <a:srgbClr val="000000">
                      <a:alpha val="43137"/>
                    </a:srgbClr>
                  </a:outerShdw>
                </a:effectLst>
              </a:rPr>
              <a:t>Teaching food functions</a:t>
            </a:r>
          </a:p>
        </p:txBody>
      </p:sp>
      <p:sp>
        <p:nvSpPr>
          <p:cNvPr id="3" name="Rectangle 2">
            <a:extLst>
              <a:ext uri="{FF2B5EF4-FFF2-40B4-BE49-F238E27FC236}">
                <a16:creationId xmlns:a16="http://schemas.microsoft.com/office/drawing/2014/main" id="{196B000A-1DE5-4197-B517-0FE30E350431}"/>
              </a:ext>
            </a:extLst>
          </p:cNvPr>
          <p:cNvSpPr/>
          <p:nvPr/>
        </p:nvSpPr>
        <p:spPr>
          <a:xfrm>
            <a:off x="932259" y="1343672"/>
            <a:ext cx="7426439" cy="4339650"/>
          </a:xfrm>
          <a:prstGeom prst="rect">
            <a:avLst/>
          </a:prstGeom>
        </p:spPr>
        <p:txBody>
          <a:bodyPr wrap="square">
            <a:spAutoFit/>
          </a:bodyPr>
          <a:lstStyle/>
          <a:p>
            <a:r>
              <a:rPr lang="en-GB" sz="2400" dirty="0"/>
              <a:t>Top  tips</a:t>
            </a:r>
          </a:p>
          <a:p>
            <a:endParaRPr lang="en-GB" sz="2400" dirty="0"/>
          </a:p>
          <a:p>
            <a:pPr marL="457200" indent="-457200">
              <a:buFont typeface="+mj-lt"/>
              <a:buAutoNum type="arabicPeriod"/>
            </a:pPr>
            <a:r>
              <a:rPr lang="en-GB" sz="2400" dirty="0"/>
              <a:t>Tag each KS3 recipe with main key food science function and other key points</a:t>
            </a:r>
          </a:p>
          <a:p>
            <a:pPr marL="457200" indent="-457200">
              <a:buFont typeface="+mj-lt"/>
              <a:buAutoNum type="arabicPeriod"/>
            </a:pPr>
            <a:r>
              <a:rPr lang="en-GB" sz="2400" dirty="0"/>
              <a:t>Notice visual clues indicating function of ingredients in cooked products</a:t>
            </a:r>
          </a:p>
          <a:p>
            <a:pPr marL="457200" indent="-457200">
              <a:buFont typeface="+mj-lt"/>
              <a:buAutoNum type="arabicPeriod"/>
            </a:pPr>
            <a:r>
              <a:rPr lang="en-GB" sz="2400" dirty="0"/>
              <a:t>Making a dish with a side </a:t>
            </a:r>
            <a:r>
              <a:rPr lang="en-GB" sz="2400" dirty="0" smtClean="0"/>
              <a:t>dish</a:t>
            </a:r>
            <a:endParaRPr lang="en-GB" sz="2400" dirty="0"/>
          </a:p>
          <a:p>
            <a:pPr marL="457200" indent="-457200">
              <a:buFont typeface="+mj-lt"/>
              <a:buAutoNum type="arabicPeriod"/>
            </a:pPr>
            <a:r>
              <a:rPr lang="en-GB" sz="2400" dirty="0"/>
              <a:t>Making a dish and adding a sauce </a:t>
            </a:r>
          </a:p>
          <a:p>
            <a:pPr marL="457200" indent="-457200">
              <a:buFont typeface="+mj-lt"/>
              <a:buAutoNum type="arabicPeriod"/>
            </a:pPr>
            <a:r>
              <a:rPr lang="en-GB" sz="2400" dirty="0"/>
              <a:t>Making a dish with skilled garnish –  parmesan crisp, pastry crescent, butter </a:t>
            </a:r>
            <a:r>
              <a:rPr lang="en-GB" sz="2400" dirty="0" smtClean="0"/>
              <a:t>pat.</a:t>
            </a:r>
            <a:endParaRPr lang="en-GB" sz="2400" dirty="0"/>
          </a:p>
          <a:p>
            <a:endParaRPr lang="en-GB" dirty="0"/>
          </a:p>
          <a:p>
            <a:endParaRPr lang="en-GB" dirty="0"/>
          </a:p>
        </p:txBody>
      </p:sp>
      <p:pic>
        <p:nvPicPr>
          <p:cNvPr id="19" name="Picture 18" descr="A picture containing indoor, eaten, food, cup&#10;&#10;Description automatically generated">
            <a:extLst>
              <a:ext uri="{FF2B5EF4-FFF2-40B4-BE49-F238E27FC236}">
                <a16:creationId xmlns:a16="http://schemas.microsoft.com/office/drawing/2014/main" id="{09738726-D893-492C-BBA2-EFE592C95EA3}"/>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r="15238"/>
          <a:stretch/>
        </p:blipFill>
        <p:spPr>
          <a:xfrm rot="5400000">
            <a:off x="7911686" y="1981747"/>
            <a:ext cx="4187797" cy="3293773"/>
          </a:xfrm>
          <a:prstGeom prst="rect">
            <a:avLst/>
          </a:prstGeom>
        </p:spPr>
      </p:pic>
    </p:spTree>
    <p:extLst>
      <p:ext uri="{BB962C8B-B14F-4D97-AF65-F5344CB8AC3E}">
        <p14:creationId xmlns:p14="http://schemas.microsoft.com/office/powerpoint/2010/main" val="2051315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6BC29-F99B-4500-A028-4A1C6AFB45A3}"/>
              </a:ext>
            </a:extLst>
          </p:cNvPr>
          <p:cNvSpPr>
            <a:spLocks noGrp="1"/>
          </p:cNvSpPr>
          <p:nvPr>
            <p:ph type="ctrTitle"/>
          </p:nvPr>
        </p:nvSpPr>
        <p:spPr>
          <a:xfrm>
            <a:off x="988143" y="461962"/>
            <a:ext cx="10087896" cy="1655762"/>
          </a:xfrm>
        </p:spPr>
        <p:txBody>
          <a:bodyPr>
            <a:normAutofit fontScale="90000"/>
          </a:bodyPr>
          <a:lstStyle/>
          <a:p>
            <a:r>
              <a:rPr lang="en-GB" dirty="0">
                <a:effectLst>
                  <a:outerShdw blurRad="38100" dist="38100" dir="2700000" algn="tl">
                    <a:srgbClr val="000000">
                      <a:alpha val="43137"/>
                    </a:srgbClr>
                  </a:outerShdw>
                </a:effectLst>
              </a:rPr>
              <a:t>The functional properties of carbohydrates</a:t>
            </a:r>
          </a:p>
        </p:txBody>
      </p:sp>
      <p:sp>
        <p:nvSpPr>
          <p:cNvPr id="3" name="Subtitle 2">
            <a:extLst>
              <a:ext uri="{FF2B5EF4-FFF2-40B4-BE49-F238E27FC236}">
                <a16:creationId xmlns:a16="http://schemas.microsoft.com/office/drawing/2014/main" id="{E0BAE2D8-86EA-4BE7-82A6-33D1E75E94C8}"/>
              </a:ext>
            </a:extLst>
          </p:cNvPr>
          <p:cNvSpPr>
            <a:spLocks noGrp="1"/>
          </p:cNvSpPr>
          <p:nvPr>
            <p:ph type="subTitle" idx="1"/>
          </p:nvPr>
        </p:nvSpPr>
        <p:spPr>
          <a:xfrm>
            <a:off x="1524000" y="5943600"/>
            <a:ext cx="9144000" cy="644167"/>
          </a:xfrm>
        </p:spPr>
        <p:txBody>
          <a:bodyPr/>
          <a:lstStyle/>
          <a:p>
            <a:r>
              <a:rPr lang="en-GB" dirty="0"/>
              <a:t>Barbara Monks 	B.Ed., M.Ed.                                                                                                </a:t>
            </a:r>
          </a:p>
        </p:txBody>
      </p:sp>
      <p:pic>
        <p:nvPicPr>
          <p:cNvPr id="5" name="Picture 4" descr="A picture containing stuffed, looking, brown, close&#10;&#10;Description automatically generated">
            <a:extLst>
              <a:ext uri="{FF2B5EF4-FFF2-40B4-BE49-F238E27FC236}">
                <a16:creationId xmlns:a16="http://schemas.microsoft.com/office/drawing/2014/main" id="{A7B067AB-64F5-4E41-9DE0-C16C424604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7768" y="2068562"/>
            <a:ext cx="5403057" cy="3602038"/>
          </a:xfrm>
          <a:prstGeom prst="rect">
            <a:avLst/>
          </a:prstGeom>
        </p:spPr>
      </p:pic>
    </p:spTree>
    <p:extLst>
      <p:ext uri="{BB962C8B-B14F-4D97-AF65-F5344CB8AC3E}">
        <p14:creationId xmlns:p14="http://schemas.microsoft.com/office/powerpoint/2010/main" val="30325215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5BB0A-F859-49EB-9833-24FFA3797317}"/>
              </a:ext>
            </a:extLst>
          </p:cNvPr>
          <p:cNvSpPr>
            <a:spLocks noGrp="1"/>
          </p:cNvSpPr>
          <p:nvPr>
            <p:ph type="title"/>
          </p:nvPr>
        </p:nvSpPr>
        <p:spPr/>
        <p:txBody>
          <a:bodyPr/>
          <a:lstStyle/>
          <a:p>
            <a:r>
              <a:rPr lang="en-GB" dirty="0">
                <a:effectLst>
                  <a:outerShdw blurRad="38100" dist="38100" dir="2700000" algn="tl">
                    <a:srgbClr val="000000">
                      <a:alpha val="43137"/>
                    </a:srgbClr>
                  </a:outerShdw>
                </a:effectLst>
              </a:rPr>
              <a:t>Thank you for taking part</a:t>
            </a:r>
          </a:p>
        </p:txBody>
      </p:sp>
      <p:sp>
        <p:nvSpPr>
          <p:cNvPr id="6" name="Content Placeholder 5">
            <a:extLst>
              <a:ext uri="{FF2B5EF4-FFF2-40B4-BE49-F238E27FC236}">
                <a16:creationId xmlns:a16="http://schemas.microsoft.com/office/drawing/2014/main" id="{1B8389C8-A36F-47B3-BFA0-BECE7570A85A}"/>
              </a:ext>
            </a:extLst>
          </p:cNvPr>
          <p:cNvSpPr>
            <a:spLocks noGrp="1"/>
          </p:cNvSpPr>
          <p:nvPr>
            <p:ph idx="1"/>
          </p:nvPr>
        </p:nvSpPr>
        <p:spPr/>
        <p:txBody>
          <a:bodyPr/>
          <a:lstStyle/>
          <a:p>
            <a:pPr lvl="0"/>
            <a:r>
              <a:rPr lang="en-GB" dirty="0"/>
              <a:t>Discussion of the functions of ingredients</a:t>
            </a:r>
          </a:p>
          <a:p>
            <a:pPr lvl="0"/>
            <a:r>
              <a:rPr lang="en-GB" dirty="0"/>
              <a:t>The functional properties of carbohydrates</a:t>
            </a:r>
          </a:p>
          <a:p>
            <a:pPr lvl="0"/>
            <a:r>
              <a:rPr lang="en-GB" dirty="0"/>
              <a:t>Teaching food science through practical activities, focusing on carbohydrates</a:t>
            </a:r>
          </a:p>
          <a:p>
            <a:pPr lvl="0"/>
            <a:r>
              <a:rPr lang="en-GB" dirty="0"/>
              <a:t>Building  knowledge and incorporate more functions in practical work</a:t>
            </a:r>
          </a:p>
          <a:p>
            <a:pPr lvl="0"/>
            <a:r>
              <a:rPr lang="en-GB" dirty="0"/>
              <a:t>Suggestions for using </a:t>
            </a:r>
            <a:r>
              <a:rPr lang="en-GB" i="1" dirty="0"/>
              <a:t>Food – a fact of life</a:t>
            </a:r>
            <a:r>
              <a:rPr lang="en-GB" dirty="0"/>
              <a:t> resources.</a:t>
            </a:r>
          </a:p>
          <a:p>
            <a:endParaRPr lang="en-GB" dirty="0"/>
          </a:p>
        </p:txBody>
      </p:sp>
      <p:pic>
        <p:nvPicPr>
          <p:cNvPr id="4" name="Picture 3" descr="A bowl of food on a plate&#10;&#10;Description automatically generated">
            <a:extLst>
              <a:ext uri="{FF2B5EF4-FFF2-40B4-BE49-F238E27FC236}">
                <a16:creationId xmlns:a16="http://schemas.microsoft.com/office/drawing/2014/main" id="{12F5CF63-41EA-4799-93FD-2ECBAD3F66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2775" y="5370377"/>
            <a:ext cx="3449812" cy="2294210"/>
          </a:xfrm>
          <a:prstGeom prst="rect">
            <a:avLst/>
          </a:prstGeom>
        </p:spPr>
      </p:pic>
      <p:pic>
        <p:nvPicPr>
          <p:cNvPr id="5" name="Picture 4" descr="A close up of food on a plate&#10;&#10;Description automatically generated">
            <a:extLst>
              <a:ext uri="{FF2B5EF4-FFF2-40B4-BE49-F238E27FC236}">
                <a16:creationId xmlns:a16="http://schemas.microsoft.com/office/drawing/2014/main" id="{3B466812-1A0B-4B21-9FB9-A5DC3639D0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71857" y="5057731"/>
            <a:ext cx="3365986" cy="2238464"/>
          </a:xfrm>
          <a:prstGeom prst="rect">
            <a:avLst/>
          </a:prstGeom>
        </p:spPr>
      </p:pic>
      <p:pic>
        <p:nvPicPr>
          <p:cNvPr id="7" name="Content Placeholder 4" descr="A picture containing table, indoor&#10;&#10;Description automatically generated">
            <a:extLst>
              <a:ext uri="{FF2B5EF4-FFF2-40B4-BE49-F238E27FC236}">
                <a16:creationId xmlns:a16="http://schemas.microsoft.com/office/drawing/2014/main" id="{D2BD204F-54E7-4AF3-B0CD-D46C0C730BE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4602" t="26767" b="27853"/>
          <a:stretch/>
        </p:blipFill>
        <p:spPr>
          <a:xfrm>
            <a:off x="4003797" y="5401435"/>
            <a:ext cx="4184406" cy="1486719"/>
          </a:xfrm>
          <a:prstGeom prst="rect">
            <a:avLst/>
          </a:prstGeom>
        </p:spPr>
      </p:pic>
    </p:spTree>
    <p:extLst>
      <p:ext uri="{BB962C8B-B14F-4D97-AF65-F5344CB8AC3E}">
        <p14:creationId xmlns:p14="http://schemas.microsoft.com/office/powerpoint/2010/main" val="19949912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Other sources of information and support</a:t>
            </a:r>
            <a:endParaRPr lang="en-GB" dirty="0"/>
          </a:p>
        </p:txBody>
      </p:sp>
      <p:sp>
        <p:nvSpPr>
          <p:cNvPr id="3" name="Subtitle 2"/>
          <p:cNvSpPr>
            <a:spLocks noGrp="1"/>
          </p:cNvSpPr>
          <p:nvPr>
            <p:ph type="subTitle" idx="1"/>
          </p:nvPr>
        </p:nvSpPr>
        <p:spPr>
          <a:xfrm>
            <a:off x="1169276" y="2571092"/>
            <a:ext cx="6282402" cy="3600000"/>
          </a:xfrm>
        </p:spPr>
        <p:txBody>
          <a:bodyPr/>
          <a:lstStyle/>
          <a:p>
            <a:r>
              <a:rPr lang="en-GB" sz="2000" dirty="0" smtClean="0">
                <a:hlinkClick r:id="rId2"/>
              </a:rPr>
              <a:t>www.epicurious.com</a:t>
            </a:r>
            <a:endParaRPr lang="en-GB" sz="2000" dirty="0" smtClean="0"/>
          </a:p>
          <a:p>
            <a:r>
              <a:rPr lang="en-US" sz="2000" dirty="0" smtClean="0">
                <a:hlinkClick r:id="rId3"/>
              </a:rPr>
              <a:t>www.foodafactoflife.org.uk</a:t>
            </a:r>
            <a:r>
              <a:rPr lang="en-US" sz="2000" dirty="0" smtClean="0"/>
              <a:t> </a:t>
            </a:r>
          </a:p>
          <a:p>
            <a:r>
              <a:rPr lang="en-GB" sz="2000" dirty="0">
                <a:hlinkClick r:id="rId4"/>
              </a:rPr>
              <a:t>IFST</a:t>
            </a:r>
            <a:r>
              <a:rPr lang="en-GB" sz="2000" dirty="0"/>
              <a:t> – Love Food Love Science </a:t>
            </a:r>
            <a:r>
              <a:rPr lang="en-GB" sz="2000" dirty="0" smtClean="0"/>
              <a:t>resources</a:t>
            </a:r>
          </a:p>
          <a:p>
            <a:r>
              <a:rPr lang="en-GB" sz="2000" u="sng" dirty="0" smtClean="0">
                <a:hlinkClick r:id="rId5"/>
              </a:rPr>
              <a:t>www.sciencelearn.org</a:t>
            </a:r>
            <a:endParaRPr lang="en-GB" sz="2000" u="sng" dirty="0" smtClean="0"/>
          </a:p>
          <a:p>
            <a:endParaRPr lang="en-US" sz="2000" u="sng" dirty="0"/>
          </a:p>
          <a:p>
            <a:pPr marL="0" indent="0">
              <a:buNone/>
            </a:pPr>
            <a:r>
              <a:rPr lang="en-GB" sz="2000" dirty="0" smtClean="0"/>
              <a:t>Books:  </a:t>
            </a:r>
            <a:r>
              <a:rPr lang="en-GB" sz="2000" dirty="0"/>
              <a:t>Use the range of textbooks and revision guides </a:t>
            </a:r>
          </a:p>
          <a:p>
            <a:endParaRPr lang="en-GB" sz="2000" dirty="0"/>
          </a:p>
          <a:p>
            <a:pPr marL="0" indent="0">
              <a:buNone/>
            </a:pPr>
            <a:endParaRPr lang="en-GB" sz="2000" u="sng" dirty="0"/>
          </a:p>
          <a:p>
            <a:pPr marL="0" indent="0">
              <a:buNone/>
            </a:pPr>
            <a:endParaRPr lang="en-US" sz="2000" dirty="0" smtClean="0"/>
          </a:p>
          <a:p>
            <a:endParaRPr lang="en-US" sz="2000" dirty="0"/>
          </a:p>
          <a:p>
            <a:pPr marL="0" indent="0">
              <a:buNone/>
            </a:pPr>
            <a:endParaRPr lang="en-US" sz="2000" dirty="0" smtClean="0"/>
          </a:p>
        </p:txBody>
      </p:sp>
      <p:sp>
        <p:nvSpPr>
          <p:cNvPr id="5" name="TextBox 4">
            <a:extLst>
              <a:ext uri="{FF2B5EF4-FFF2-40B4-BE49-F238E27FC236}">
                <a16:creationId xmlns:a16="http://schemas.microsoft.com/office/drawing/2014/main" id="{B6289F00-81A2-4099-A0FF-D907DF2DA40B}"/>
              </a:ext>
            </a:extLst>
          </p:cNvPr>
          <p:cNvSpPr txBox="1"/>
          <p:nvPr/>
        </p:nvSpPr>
        <p:spPr>
          <a:xfrm>
            <a:off x="8380172" y="2419575"/>
            <a:ext cx="3520676" cy="1600438"/>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hlinkClick r:id="rId6"/>
              </a:rPr>
              <a:t>www.thecookeryteacher.com</a:t>
            </a: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pPr algn="ctr"/>
            <a:r>
              <a:rPr lang="en-GB" sz="2000" dirty="0">
                <a:latin typeface="Arial" panose="020B0604020202020204" pitchFamily="34" charset="0"/>
                <a:cs typeface="Arial" panose="020B0604020202020204" pitchFamily="34" charset="0"/>
              </a:rPr>
              <a:t>Every recipe has </a:t>
            </a:r>
          </a:p>
          <a:p>
            <a:pPr algn="ctr"/>
            <a:r>
              <a:rPr lang="en-GB" sz="2000" dirty="0">
                <a:latin typeface="Arial" panose="020B0604020202020204" pitchFamily="34" charset="0"/>
                <a:cs typeface="Arial" panose="020B0604020202020204" pitchFamily="34" charset="0"/>
              </a:rPr>
              <a:t>‘Cooks Know How’</a:t>
            </a:r>
          </a:p>
          <a:p>
            <a:pPr algn="ctr"/>
            <a:endParaRPr lang="en-GB" dirty="0"/>
          </a:p>
        </p:txBody>
      </p:sp>
      <p:pic>
        <p:nvPicPr>
          <p:cNvPr id="7" name="Picture 6">
            <a:extLst>
              <a:ext uri="{FF2B5EF4-FFF2-40B4-BE49-F238E27FC236}">
                <a16:creationId xmlns:a16="http://schemas.microsoft.com/office/drawing/2014/main" id="{B5ECDCEF-CAB7-4DE0-8655-6C40E4E45AE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48248" y="4155790"/>
            <a:ext cx="1441027" cy="1178946"/>
          </a:xfrm>
          <a:prstGeom prst="rect">
            <a:avLst/>
          </a:prstGeom>
        </p:spPr>
      </p:pic>
    </p:spTree>
    <p:extLst>
      <p:ext uri="{BB962C8B-B14F-4D97-AF65-F5344CB8AC3E}">
        <p14:creationId xmlns:p14="http://schemas.microsoft.com/office/powerpoint/2010/main" val="3951915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marL="0" indent="0" algn="ctr">
              <a:buNone/>
            </a:pPr>
            <a:r>
              <a:rPr lang="en-GB" sz="2700" dirty="0"/>
              <a:t>For further information, go to:</a:t>
            </a:r>
          </a:p>
          <a:p>
            <a:pPr marL="0" indent="0" algn="ctr">
              <a:buNone/>
            </a:pPr>
            <a:r>
              <a:rPr lang="en-GB" sz="2700" dirty="0"/>
              <a:t>www.foodafactoflife.org.uk</a:t>
            </a:r>
          </a:p>
        </p:txBody>
      </p:sp>
      <p:sp>
        <p:nvSpPr>
          <p:cNvPr id="4" name="Rectangle 3"/>
          <p:cNvSpPr/>
          <p:nvPr/>
        </p:nvSpPr>
        <p:spPr>
          <a:xfrm>
            <a:off x="724676" y="581132"/>
            <a:ext cx="767791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C33D86"/>
                </a:solidFill>
                <a:effectLst/>
                <a:uLnTx/>
                <a:uFillTx/>
                <a:latin typeface="Arial" charset="0"/>
                <a:ea typeface="+mn-ea"/>
                <a:cs typeface="Arial" charset="0"/>
              </a:rPr>
              <a:t>The functional properties of carbohydrates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1118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02BD0-BE76-45FE-A5AD-BEEFC0E65ECD}"/>
              </a:ext>
            </a:extLst>
          </p:cNvPr>
          <p:cNvSpPr>
            <a:spLocks noGrp="1"/>
          </p:cNvSpPr>
          <p:nvPr>
            <p:ph type="title"/>
          </p:nvPr>
        </p:nvSpPr>
        <p:spPr>
          <a:xfrm>
            <a:off x="838200" y="315698"/>
            <a:ext cx="10515600" cy="1325563"/>
          </a:xfrm>
        </p:spPr>
        <p:txBody>
          <a:bodyPr/>
          <a:lstStyle/>
          <a:p>
            <a:r>
              <a:rPr lang="en-GB" dirty="0">
                <a:effectLst>
                  <a:outerShdw blurRad="38100" dist="38100" dir="2700000" algn="tl">
                    <a:srgbClr val="000000">
                      <a:alpha val="43137"/>
                    </a:srgbClr>
                  </a:outerShdw>
                </a:effectLst>
              </a:rPr>
              <a:t>What will be covered? </a:t>
            </a:r>
          </a:p>
        </p:txBody>
      </p:sp>
      <p:sp>
        <p:nvSpPr>
          <p:cNvPr id="3" name="Content Placeholder 2">
            <a:extLst>
              <a:ext uri="{FF2B5EF4-FFF2-40B4-BE49-F238E27FC236}">
                <a16:creationId xmlns:a16="http://schemas.microsoft.com/office/drawing/2014/main" id="{D440F1FC-809E-4624-A5D7-AC794F6FFB37}"/>
              </a:ext>
            </a:extLst>
          </p:cNvPr>
          <p:cNvSpPr>
            <a:spLocks noGrp="1"/>
          </p:cNvSpPr>
          <p:nvPr>
            <p:ph idx="1"/>
          </p:nvPr>
        </p:nvSpPr>
        <p:spPr/>
        <p:txBody>
          <a:bodyPr>
            <a:normAutofit/>
          </a:bodyPr>
          <a:lstStyle/>
          <a:p>
            <a:pPr lvl="0"/>
            <a:r>
              <a:rPr lang="en-GB" dirty="0"/>
              <a:t>Why is it important to know about the functions of ingredients?</a:t>
            </a:r>
          </a:p>
          <a:p>
            <a:pPr lvl="0"/>
            <a:r>
              <a:rPr lang="en-GB" dirty="0"/>
              <a:t>The functional properties of carbohydrates</a:t>
            </a:r>
          </a:p>
          <a:p>
            <a:pPr lvl="0"/>
            <a:r>
              <a:rPr lang="en-GB" dirty="0"/>
              <a:t>Teaching food science through practical activities, focusing on carbohydrates</a:t>
            </a:r>
          </a:p>
          <a:p>
            <a:pPr lvl="0"/>
            <a:r>
              <a:rPr lang="en-GB" dirty="0"/>
              <a:t>How to build knowledge and incorporate more functions in practical work</a:t>
            </a:r>
          </a:p>
          <a:p>
            <a:pPr lvl="0"/>
            <a:r>
              <a:rPr lang="en-GB" dirty="0"/>
              <a:t>Suggestions for further reading and sources of information</a:t>
            </a:r>
          </a:p>
          <a:p>
            <a:pPr lvl="0"/>
            <a:r>
              <a:rPr lang="en-GB" dirty="0"/>
              <a:t>Links to </a:t>
            </a:r>
            <a:r>
              <a:rPr lang="en-GB" i="1" dirty="0"/>
              <a:t>Food – a fact of life</a:t>
            </a:r>
            <a:r>
              <a:rPr lang="en-GB" dirty="0"/>
              <a:t> resources.</a:t>
            </a:r>
          </a:p>
          <a:p>
            <a:endParaRPr lang="en-GB" dirty="0"/>
          </a:p>
        </p:txBody>
      </p:sp>
      <p:sp>
        <p:nvSpPr>
          <p:cNvPr id="4" name="TextBox 3">
            <a:extLst>
              <a:ext uri="{FF2B5EF4-FFF2-40B4-BE49-F238E27FC236}">
                <a16:creationId xmlns:a16="http://schemas.microsoft.com/office/drawing/2014/main" id="{FC057CD4-1055-4228-A9A5-85AB261FF642}"/>
              </a:ext>
            </a:extLst>
          </p:cNvPr>
          <p:cNvSpPr txBox="1"/>
          <p:nvPr/>
        </p:nvSpPr>
        <p:spPr>
          <a:xfrm>
            <a:off x="10069749" y="4785911"/>
            <a:ext cx="2568102" cy="646331"/>
          </a:xfrm>
          <a:prstGeom prst="rect">
            <a:avLst/>
          </a:prstGeom>
          <a:noFill/>
        </p:spPr>
        <p:txBody>
          <a:bodyPr wrap="square" rtlCol="0">
            <a:spAutoFit/>
          </a:bodyPr>
          <a:lstStyle/>
          <a:p>
            <a:r>
              <a:rPr lang="en-GB" dirty="0"/>
              <a:t>roasted-butternut-squash-risotto</a:t>
            </a:r>
          </a:p>
        </p:txBody>
      </p:sp>
      <p:pic>
        <p:nvPicPr>
          <p:cNvPr id="5" name="Picture 4" descr="A close up of a plate of food&#10;&#10;Description automatically generated">
            <a:extLst>
              <a:ext uri="{FF2B5EF4-FFF2-40B4-BE49-F238E27FC236}">
                <a16:creationId xmlns:a16="http://schemas.microsoft.com/office/drawing/2014/main" id="{4627D5D8-EADC-4BC1-8C3A-5B6DE70EFF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53470" y="5432242"/>
            <a:ext cx="2288853" cy="1394948"/>
          </a:xfrm>
          <a:prstGeom prst="rect">
            <a:avLst/>
          </a:prstGeom>
        </p:spPr>
      </p:pic>
    </p:spTree>
    <p:extLst>
      <p:ext uri="{BB962C8B-B14F-4D97-AF65-F5344CB8AC3E}">
        <p14:creationId xmlns:p14="http://schemas.microsoft.com/office/powerpoint/2010/main" val="2755835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75AAC-0EF0-4C3E-A3D7-A9283C79835D}"/>
              </a:ext>
            </a:extLst>
          </p:cNvPr>
          <p:cNvSpPr>
            <a:spLocks noGrp="1"/>
          </p:cNvSpPr>
          <p:nvPr>
            <p:ph type="title"/>
          </p:nvPr>
        </p:nvSpPr>
        <p:spPr>
          <a:xfrm>
            <a:off x="838200" y="378773"/>
            <a:ext cx="10515600" cy="1325563"/>
          </a:xfrm>
        </p:spPr>
        <p:txBody>
          <a:bodyPr/>
          <a:lstStyle/>
          <a:p>
            <a:r>
              <a:rPr lang="en-GB" dirty="0">
                <a:effectLst>
                  <a:outerShdw blurRad="38100" dist="38100" dir="2700000" algn="tl">
                    <a:srgbClr val="000000">
                      <a:alpha val="43137"/>
                    </a:srgbClr>
                  </a:outerShdw>
                </a:effectLst>
              </a:rPr>
              <a:t>Carbohydrate – an essential in the diet</a:t>
            </a:r>
          </a:p>
        </p:txBody>
      </p:sp>
      <p:sp>
        <p:nvSpPr>
          <p:cNvPr id="3" name="Content Placeholder 2">
            <a:extLst>
              <a:ext uri="{FF2B5EF4-FFF2-40B4-BE49-F238E27FC236}">
                <a16:creationId xmlns:a16="http://schemas.microsoft.com/office/drawing/2014/main" id="{C81EE115-ED57-4AF7-80A7-6BEB3CB3496E}"/>
              </a:ext>
            </a:extLst>
          </p:cNvPr>
          <p:cNvSpPr>
            <a:spLocks noGrp="1"/>
          </p:cNvSpPr>
          <p:nvPr>
            <p:ph idx="1"/>
          </p:nvPr>
        </p:nvSpPr>
        <p:spPr/>
        <p:txBody>
          <a:bodyPr>
            <a:normAutofit fontScale="92500" lnSpcReduction="10000"/>
          </a:bodyPr>
          <a:lstStyle/>
          <a:p>
            <a:pPr marL="0" indent="0">
              <a:buNone/>
            </a:pPr>
            <a:r>
              <a:rPr lang="en-GB" dirty="0"/>
              <a:t>Carbohydrates are the best way to provide fuel for the body being easy to purchase, readily available all year round It is important to think about types and quality of carbohydrates:</a:t>
            </a:r>
          </a:p>
          <a:p>
            <a:r>
              <a:rPr lang="en-GB" dirty="0"/>
              <a:t>Sugars – mono and di saccharides supply energy but little else and have detrimental effect on teeth.</a:t>
            </a:r>
          </a:p>
          <a:p>
            <a:r>
              <a:rPr lang="en-GB" dirty="0"/>
              <a:t>Starches – composed of amylose an amylopectin provide energy and many </a:t>
            </a:r>
            <a:r>
              <a:rPr lang="en-GB" dirty="0" smtClean="0"/>
              <a:t>micronutrients.  </a:t>
            </a:r>
            <a:r>
              <a:rPr lang="en-GB" dirty="0"/>
              <a:t>Furthermore where less refined wholegrain starches are selected there is enormous benefit to be had from  the dietary fibre that they contain</a:t>
            </a:r>
          </a:p>
          <a:p>
            <a:r>
              <a:rPr lang="en-GB" dirty="0"/>
              <a:t>If dietary choices are to be made for healthy active people then starchy carbohydrate in all its forms is a good choice.</a:t>
            </a:r>
          </a:p>
          <a:p>
            <a:endParaRPr lang="en-GB" dirty="0"/>
          </a:p>
        </p:txBody>
      </p:sp>
    </p:spTree>
    <p:extLst>
      <p:ext uri="{BB962C8B-B14F-4D97-AF65-F5344CB8AC3E}">
        <p14:creationId xmlns:p14="http://schemas.microsoft.com/office/powerpoint/2010/main" val="1174505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98B96-BF30-499D-9996-A81DC7279D09}"/>
              </a:ext>
            </a:extLst>
          </p:cNvPr>
          <p:cNvSpPr>
            <a:spLocks noGrp="1"/>
          </p:cNvSpPr>
          <p:nvPr>
            <p:ph type="title"/>
          </p:nvPr>
        </p:nvSpPr>
        <p:spPr/>
        <p:txBody>
          <a:bodyPr/>
          <a:lstStyle/>
          <a:p>
            <a:r>
              <a:rPr lang="en-GB" dirty="0">
                <a:effectLst>
                  <a:outerShdw blurRad="38100" dist="38100" dir="2700000" algn="tl">
                    <a:srgbClr val="000000">
                      <a:alpha val="43137"/>
                    </a:srgbClr>
                  </a:outerShdw>
                </a:effectLst>
              </a:rPr>
              <a:t>Carbohydrates supply energy</a:t>
            </a:r>
          </a:p>
        </p:txBody>
      </p:sp>
      <p:sp>
        <p:nvSpPr>
          <p:cNvPr id="3" name="Content Placeholder 2">
            <a:extLst>
              <a:ext uri="{FF2B5EF4-FFF2-40B4-BE49-F238E27FC236}">
                <a16:creationId xmlns:a16="http://schemas.microsoft.com/office/drawing/2014/main" id="{53C09891-4F01-4B91-B757-744739D7F9DA}"/>
              </a:ext>
            </a:extLst>
          </p:cNvPr>
          <p:cNvSpPr>
            <a:spLocks noGrp="1"/>
          </p:cNvSpPr>
          <p:nvPr>
            <p:ph idx="1"/>
          </p:nvPr>
        </p:nvSpPr>
        <p:spPr>
          <a:xfrm>
            <a:off x="838200" y="1825625"/>
            <a:ext cx="7459639" cy="4351338"/>
          </a:xfrm>
        </p:spPr>
        <p:txBody>
          <a:bodyPr>
            <a:normAutofit/>
          </a:bodyPr>
          <a:lstStyle/>
          <a:p>
            <a:pPr marL="0" indent="0">
              <a:spcBef>
                <a:spcPct val="0"/>
              </a:spcBef>
              <a:buNone/>
            </a:pPr>
            <a:r>
              <a:rPr lang="en-GB" altLang="en-US" dirty="0">
                <a:latin typeface="Arial" panose="020B0604020202020204" pitchFamily="34" charset="0"/>
                <a:cs typeface="Arial" panose="020B0604020202020204" pitchFamily="34" charset="0"/>
              </a:rPr>
              <a:t>Energy balance can be maintained by:</a:t>
            </a:r>
          </a:p>
          <a:p>
            <a:pPr>
              <a:spcBef>
                <a:spcPct val="0"/>
              </a:spcBef>
            </a:pPr>
            <a:endParaRPr lang="en-GB" altLang="en-US" dirty="0">
              <a:latin typeface="Arial" panose="020B0604020202020204" pitchFamily="34" charset="0"/>
              <a:cs typeface="Arial" panose="020B0604020202020204" pitchFamily="34" charset="0"/>
            </a:endParaRPr>
          </a:p>
          <a:p>
            <a:pPr>
              <a:spcBef>
                <a:spcPct val="0"/>
              </a:spcBef>
            </a:pPr>
            <a:r>
              <a:rPr lang="en-GB" altLang="en-US" dirty="0">
                <a:latin typeface="Arial" panose="020B0604020202020204" pitchFamily="34" charset="0"/>
                <a:cs typeface="Arial" panose="020B0604020202020204" pitchFamily="34" charset="0"/>
              </a:rPr>
              <a:t> regulating energy intake through the diet; </a:t>
            </a:r>
          </a:p>
          <a:p>
            <a:pPr>
              <a:spcBef>
                <a:spcPct val="0"/>
              </a:spcBef>
            </a:pPr>
            <a:endParaRPr lang="en-GB" altLang="en-US" dirty="0">
              <a:latin typeface="Arial" panose="020B0604020202020204" pitchFamily="34" charset="0"/>
              <a:cs typeface="Arial" panose="020B0604020202020204" pitchFamily="34" charset="0"/>
            </a:endParaRPr>
          </a:p>
          <a:p>
            <a:pPr>
              <a:spcBef>
                <a:spcPct val="0"/>
              </a:spcBef>
            </a:pPr>
            <a:r>
              <a:rPr lang="en-GB" altLang="en-US" dirty="0">
                <a:latin typeface="Arial" panose="020B0604020202020204" pitchFamily="34" charset="0"/>
                <a:cs typeface="Arial" panose="020B0604020202020204" pitchFamily="34" charset="0"/>
              </a:rPr>
              <a:t> adjusting physical activity levels;</a:t>
            </a:r>
          </a:p>
          <a:p>
            <a:pPr>
              <a:spcBef>
                <a:spcPct val="0"/>
              </a:spcBef>
            </a:pPr>
            <a:endParaRPr lang="en-GB" altLang="en-US" dirty="0">
              <a:latin typeface="Arial" panose="020B0604020202020204" pitchFamily="34" charset="0"/>
              <a:cs typeface="Arial" panose="020B0604020202020204" pitchFamily="34" charset="0"/>
            </a:endParaRPr>
          </a:p>
          <a:p>
            <a:pPr>
              <a:spcBef>
                <a:spcPct val="0"/>
              </a:spcBef>
            </a:pPr>
            <a:r>
              <a:rPr lang="en-GB" altLang="en-US" dirty="0">
                <a:latin typeface="Arial" panose="020B0604020202020204" pitchFamily="34" charset="0"/>
                <a:cs typeface="Arial" panose="020B0604020202020204" pitchFamily="34" charset="0"/>
              </a:rPr>
              <a:t> a combination of both.</a:t>
            </a:r>
          </a:p>
          <a:p>
            <a:pPr>
              <a:spcBef>
                <a:spcPct val="0"/>
              </a:spcBef>
            </a:pPr>
            <a:endParaRPr lang="en-GB" altLang="en-US" dirty="0">
              <a:latin typeface="Arial" panose="020B0604020202020204" pitchFamily="34" charset="0"/>
              <a:cs typeface="Arial" panose="020B0604020202020204" pitchFamily="34" charset="0"/>
            </a:endParaRPr>
          </a:p>
          <a:p>
            <a:pPr>
              <a:spcBef>
                <a:spcPct val="0"/>
              </a:spcBef>
            </a:pPr>
            <a:r>
              <a:rPr lang="en-GB" altLang="en-US" dirty="0">
                <a:latin typeface="Arial" panose="020B0604020202020204" pitchFamily="34" charset="0"/>
                <a:cs typeface="Arial" panose="020B0604020202020204" pitchFamily="34" charset="0"/>
              </a:rPr>
              <a:t>Take a look at the excellent presentation from </a:t>
            </a:r>
            <a:r>
              <a:rPr lang="en-GB" altLang="en-US" dirty="0">
                <a:latin typeface="Arial" panose="020B0604020202020204" pitchFamily="34" charset="0"/>
                <a:cs typeface="Arial" panose="020B0604020202020204" pitchFamily="34" charset="0"/>
                <a:hlinkClick r:id="rId3"/>
              </a:rPr>
              <a:t>www.foodafactoflife.org.uk</a:t>
            </a:r>
            <a:endParaRPr lang="en-GB" dirty="0"/>
          </a:p>
        </p:txBody>
      </p:sp>
      <p:pic>
        <p:nvPicPr>
          <p:cNvPr id="5" name="Content Placeholder 4" descr="A close up of food&#10;&#10;Description automatically generated">
            <a:extLst>
              <a:ext uri="{FF2B5EF4-FFF2-40B4-BE49-F238E27FC236}">
                <a16:creationId xmlns:a16="http://schemas.microsoft.com/office/drawing/2014/main" id="{C485F8A8-694A-49DF-AE0D-6579A8A3D39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6056" b="14968"/>
          <a:stretch/>
        </p:blipFill>
        <p:spPr>
          <a:xfrm>
            <a:off x="8284415" y="-15175"/>
            <a:ext cx="3907585" cy="1971715"/>
          </a:xfrm>
          <a:prstGeom prst="rect">
            <a:avLst/>
          </a:prstGeom>
        </p:spPr>
      </p:pic>
      <p:pic>
        <p:nvPicPr>
          <p:cNvPr id="7" name="Picture 6" descr="A white and yellow rice&#10;&#10;Description automatically generated">
            <a:extLst>
              <a:ext uri="{FF2B5EF4-FFF2-40B4-BE49-F238E27FC236}">
                <a16:creationId xmlns:a16="http://schemas.microsoft.com/office/drawing/2014/main" id="{5CA5A38F-A2E0-4C12-BA31-A445A372FA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97839" y="1867831"/>
            <a:ext cx="3907585" cy="2860600"/>
          </a:xfrm>
          <a:prstGeom prst="rect">
            <a:avLst/>
          </a:prstGeom>
        </p:spPr>
      </p:pic>
      <p:pic>
        <p:nvPicPr>
          <p:cNvPr id="9" name="Picture 8" descr="A picture containing food, cake, table, rice&#10;&#10;Description automatically generated">
            <a:extLst>
              <a:ext uri="{FF2B5EF4-FFF2-40B4-BE49-F238E27FC236}">
                <a16:creationId xmlns:a16="http://schemas.microsoft.com/office/drawing/2014/main" id="{37C4DD9E-649A-48EA-B59D-792596F8A01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73760" y="4517408"/>
            <a:ext cx="3907585" cy="2315633"/>
          </a:xfrm>
          <a:prstGeom prst="rect">
            <a:avLst/>
          </a:prstGeom>
        </p:spPr>
      </p:pic>
    </p:spTree>
    <p:extLst>
      <p:ext uri="{BB962C8B-B14F-4D97-AF65-F5344CB8AC3E}">
        <p14:creationId xmlns:p14="http://schemas.microsoft.com/office/powerpoint/2010/main" val="3885603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13BC86-E0A9-4878-BAB2-3F258A937764}"/>
              </a:ext>
            </a:extLst>
          </p:cNvPr>
          <p:cNvSpPr>
            <a:spLocks noGrp="1"/>
          </p:cNvSpPr>
          <p:nvPr>
            <p:ph type="title"/>
          </p:nvPr>
        </p:nvSpPr>
        <p:spPr/>
        <p:txBody>
          <a:bodyPr>
            <a:normAutofit/>
          </a:bodyPr>
          <a:lstStyle/>
          <a:p>
            <a:pPr algn="ctr"/>
            <a:r>
              <a:rPr lang="en-GB" sz="4800" b="1" dirty="0">
                <a:effectLst>
                  <a:outerShdw blurRad="38100" dist="38100" dir="2700000" algn="tl">
                    <a:srgbClr val="000000">
                      <a:alpha val="43137"/>
                    </a:srgbClr>
                  </a:outerShdw>
                </a:effectLst>
              </a:rPr>
              <a:t>Carbohydrates</a:t>
            </a:r>
            <a:endParaRPr lang="en-GB" sz="4800" b="1" dirty="0">
              <a:solidFill>
                <a:srgbClr val="FF0000"/>
              </a:solidFill>
              <a:effectLst>
                <a:outerShdw blurRad="38100" dist="38100" dir="2700000" algn="tl">
                  <a:srgbClr val="000000">
                    <a:alpha val="43137"/>
                  </a:srgbClr>
                </a:outerShdw>
              </a:effectLst>
            </a:endParaRPr>
          </a:p>
        </p:txBody>
      </p:sp>
      <p:sp>
        <p:nvSpPr>
          <p:cNvPr id="5" name="Content Placeholder 4">
            <a:extLst>
              <a:ext uri="{FF2B5EF4-FFF2-40B4-BE49-F238E27FC236}">
                <a16:creationId xmlns:a16="http://schemas.microsoft.com/office/drawing/2014/main" id="{6E41FEFD-18BA-4965-8274-EB521FEAB80F}"/>
              </a:ext>
            </a:extLst>
          </p:cNvPr>
          <p:cNvSpPr>
            <a:spLocks noGrp="1"/>
          </p:cNvSpPr>
          <p:nvPr>
            <p:ph sz="half" idx="1"/>
          </p:nvPr>
        </p:nvSpPr>
        <p:spPr>
          <a:xfrm>
            <a:off x="781402" y="1618355"/>
            <a:ext cx="3263153" cy="4351338"/>
          </a:xfrm>
        </p:spPr>
        <p:txBody>
          <a:bodyPr>
            <a:normAutofit fontScale="77500" lnSpcReduction="20000"/>
          </a:bodyPr>
          <a:lstStyle/>
          <a:p>
            <a:pPr marL="0" indent="0">
              <a:buNone/>
            </a:pPr>
            <a:r>
              <a:rPr lang="en-GB" sz="7000" dirty="0"/>
              <a:t>Starches  </a:t>
            </a:r>
            <a:r>
              <a:rPr lang="en-GB" dirty="0"/>
              <a:t> </a:t>
            </a:r>
          </a:p>
          <a:p>
            <a:r>
              <a:rPr lang="en-GB" dirty="0"/>
              <a:t>Polysaccharides</a:t>
            </a:r>
          </a:p>
          <a:p>
            <a:r>
              <a:rPr lang="en-GB" dirty="0"/>
              <a:t>Amylose and amylopectin</a:t>
            </a:r>
          </a:p>
          <a:p>
            <a:r>
              <a:rPr lang="en-GB" sz="3000" dirty="0"/>
              <a:t>NSP  Dietary fibres </a:t>
            </a:r>
          </a:p>
          <a:p>
            <a:endParaRPr lang="en-GB" dirty="0"/>
          </a:p>
          <a:p>
            <a:r>
              <a:rPr lang="en-GB" dirty="0"/>
              <a:t>Flour – wheat / corn</a:t>
            </a:r>
          </a:p>
          <a:p>
            <a:r>
              <a:rPr lang="en-GB" dirty="0"/>
              <a:t>Potatoes</a:t>
            </a:r>
          </a:p>
          <a:p>
            <a:r>
              <a:rPr lang="en-GB" dirty="0"/>
              <a:t>Rice</a:t>
            </a:r>
          </a:p>
          <a:p>
            <a:r>
              <a:rPr lang="en-GB" dirty="0"/>
              <a:t>Pasta </a:t>
            </a:r>
          </a:p>
          <a:p>
            <a:r>
              <a:rPr lang="en-GB" dirty="0"/>
              <a:t>Bread </a:t>
            </a:r>
          </a:p>
          <a:p>
            <a:endParaRPr lang="en-GB" dirty="0"/>
          </a:p>
        </p:txBody>
      </p:sp>
      <p:sp>
        <p:nvSpPr>
          <p:cNvPr id="6" name="Content Placeholder 5">
            <a:extLst>
              <a:ext uri="{FF2B5EF4-FFF2-40B4-BE49-F238E27FC236}">
                <a16:creationId xmlns:a16="http://schemas.microsoft.com/office/drawing/2014/main" id="{F53A4925-5F49-4AEC-9D86-62B22DB6CE42}"/>
              </a:ext>
            </a:extLst>
          </p:cNvPr>
          <p:cNvSpPr>
            <a:spLocks noGrp="1"/>
          </p:cNvSpPr>
          <p:nvPr>
            <p:ph sz="half" idx="2"/>
          </p:nvPr>
        </p:nvSpPr>
        <p:spPr>
          <a:xfrm>
            <a:off x="8928847" y="1690688"/>
            <a:ext cx="3263153" cy="4351338"/>
          </a:xfrm>
        </p:spPr>
        <p:txBody>
          <a:bodyPr>
            <a:normAutofit fontScale="77500" lnSpcReduction="20000"/>
          </a:bodyPr>
          <a:lstStyle/>
          <a:p>
            <a:pPr marL="0" indent="0">
              <a:buNone/>
            </a:pPr>
            <a:r>
              <a:rPr lang="en-GB" sz="6900" dirty="0"/>
              <a:t>Sugars</a:t>
            </a:r>
            <a:r>
              <a:rPr lang="en-GB" dirty="0"/>
              <a:t>             </a:t>
            </a:r>
          </a:p>
          <a:p>
            <a:r>
              <a:rPr lang="en-GB" dirty="0"/>
              <a:t>Monosaccharides </a:t>
            </a:r>
          </a:p>
          <a:p>
            <a:r>
              <a:rPr lang="en-GB" dirty="0"/>
              <a:t>Disaccharides</a:t>
            </a:r>
          </a:p>
          <a:p>
            <a:endParaRPr lang="en-GB" dirty="0"/>
          </a:p>
          <a:p>
            <a:endParaRPr lang="en-GB" dirty="0"/>
          </a:p>
          <a:p>
            <a:endParaRPr lang="en-GB" dirty="0"/>
          </a:p>
          <a:p>
            <a:pPr marL="0" indent="0">
              <a:buNone/>
            </a:pPr>
            <a:r>
              <a:rPr lang="en-GB" dirty="0"/>
              <a:t>Sucrose sugar ingredients:</a:t>
            </a:r>
          </a:p>
          <a:p>
            <a:r>
              <a:rPr lang="en-GB" dirty="0"/>
              <a:t>granulated, </a:t>
            </a:r>
          </a:p>
          <a:p>
            <a:r>
              <a:rPr lang="en-GB" dirty="0"/>
              <a:t>caster, icing, </a:t>
            </a:r>
          </a:p>
          <a:p>
            <a:r>
              <a:rPr lang="en-GB" dirty="0"/>
              <a:t>brown sugars </a:t>
            </a:r>
          </a:p>
          <a:p>
            <a:r>
              <a:rPr lang="en-GB" dirty="0"/>
              <a:t>syrup &amp; treacle</a:t>
            </a:r>
          </a:p>
          <a:p>
            <a:pPr marL="0" indent="0">
              <a:buNone/>
            </a:pPr>
            <a:endParaRPr lang="en-GB" dirty="0"/>
          </a:p>
        </p:txBody>
      </p:sp>
      <p:sp>
        <p:nvSpPr>
          <p:cNvPr id="10" name="TextBox 9">
            <a:extLst>
              <a:ext uri="{FF2B5EF4-FFF2-40B4-BE49-F238E27FC236}">
                <a16:creationId xmlns:a16="http://schemas.microsoft.com/office/drawing/2014/main" id="{212C9E94-C192-49CE-B395-C44D175C62F9}"/>
              </a:ext>
            </a:extLst>
          </p:cNvPr>
          <p:cNvSpPr txBox="1"/>
          <p:nvPr/>
        </p:nvSpPr>
        <p:spPr>
          <a:xfrm>
            <a:off x="12549739" y="4001294"/>
            <a:ext cx="1532965" cy="1015663"/>
          </a:xfrm>
          <a:prstGeom prst="rect">
            <a:avLst/>
          </a:prstGeom>
          <a:noFill/>
        </p:spPr>
        <p:txBody>
          <a:bodyPr wrap="square" rtlCol="0">
            <a:spAutoFit/>
          </a:bodyPr>
          <a:lstStyle/>
          <a:p>
            <a:r>
              <a:rPr lang="en-GB" sz="6000" dirty="0">
                <a:solidFill>
                  <a:srgbClr val="FF0000"/>
                </a:solidFill>
              </a:rPr>
              <a:t>×</a:t>
            </a:r>
          </a:p>
        </p:txBody>
      </p:sp>
      <p:grpSp>
        <p:nvGrpSpPr>
          <p:cNvPr id="17" name="Group 16">
            <a:extLst>
              <a:ext uri="{FF2B5EF4-FFF2-40B4-BE49-F238E27FC236}">
                <a16:creationId xmlns:a16="http://schemas.microsoft.com/office/drawing/2014/main" id="{4857589B-B478-415F-AFB9-ED6AB37C8485}"/>
              </a:ext>
            </a:extLst>
          </p:cNvPr>
          <p:cNvGrpSpPr/>
          <p:nvPr/>
        </p:nvGrpSpPr>
        <p:grpSpPr>
          <a:xfrm>
            <a:off x="12549739" y="2819059"/>
            <a:ext cx="388471" cy="675413"/>
            <a:chOff x="9115073" y="2282940"/>
            <a:chExt cx="388471" cy="675413"/>
          </a:xfrm>
        </p:grpSpPr>
        <p:cxnSp>
          <p:nvCxnSpPr>
            <p:cNvPr id="12" name="Straight Connector 11">
              <a:extLst>
                <a:ext uri="{FF2B5EF4-FFF2-40B4-BE49-F238E27FC236}">
                  <a16:creationId xmlns:a16="http://schemas.microsoft.com/office/drawing/2014/main" id="{212868F6-5255-4043-B226-B6CC6F972451}"/>
                </a:ext>
              </a:extLst>
            </p:cNvPr>
            <p:cNvCxnSpPr/>
            <p:nvPr/>
          </p:nvCxnSpPr>
          <p:spPr>
            <a:xfrm>
              <a:off x="9115073" y="2701271"/>
              <a:ext cx="190292" cy="25708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7630CA8-9E95-42DB-A650-2C42A11E96B4}"/>
                </a:ext>
              </a:extLst>
            </p:cNvPr>
            <p:cNvCxnSpPr>
              <a:cxnSpLocks/>
            </p:cNvCxnSpPr>
            <p:nvPr/>
          </p:nvCxnSpPr>
          <p:spPr>
            <a:xfrm flipH="1">
              <a:off x="9305365" y="2282940"/>
              <a:ext cx="198179" cy="675413"/>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FDEF26E2-AA62-4FC6-B674-8AB6BE638C1A}"/>
              </a:ext>
            </a:extLst>
          </p:cNvPr>
          <p:cNvGrpSpPr/>
          <p:nvPr/>
        </p:nvGrpSpPr>
        <p:grpSpPr>
          <a:xfrm>
            <a:off x="12549739" y="1675797"/>
            <a:ext cx="388471" cy="675413"/>
            <a:chOff x="9115073" y="2282940"/>
            <a:chExt cx="388471" cy="675413"/>
          </a:xfrm>
        </p:grpSpPr>
        <p:cxnSp>
          <p:nvCxnSpPr>
            <p:cNvPr id="22" name="Straight Connector 21">
              <a:extLst>
                <a:ext uri="{FF2B5EF4-FFF2-40B4-BE49-F238E27FC236}">
                  <a16:creationId xmlns:a16="http://schemas.microsoft.com/office/drawing/2014/main" id="{34A9E202-8098-46A7-BC03-28A7C4B9EC41}"/>
                </a:ext>
              </a:extLst>
            </p:cNvPr>
            <p:cNvCxnSpPr/>
            <p:nvPr/>
          </p:nvCxnSpPr>
          <p:spPr>
            <a:xfrm>
              <a:off x="9115073" y="2701271"/>
              <a:ext cx="190292" cy="25708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D0B015F-29A1-4F23-B5B4-69DD0E8A30E7}"/>
                </a:ext>
              </a:extLst>
            </p:cNvPr>
            <p:cNvCxnSpPr>
              <a:cxnSpLocks/>
            </p:cNvCxnSpPr>
            <p:nvPr/>
          </p:nvCxnSpPr>
          <p:spPr>
            <a:xfrm flipH="1">
              <a:off x="9305365" y="2282940"/>
              <a:ext cx="198179" cy="675413"/>
            </a:xfrm>
            <a:prstGeom prst="line">
              <a:avLst/>
            </a:prstGeom>
            <a:ln w="57150"/>
          </p:spPr>
          <p:style>
            <a:lnRef idx="1">
              <a:schemeClr val="accent1"/>
            </a:lnRef>
            <a:fillRef idx="0">
              <a:schemeClr val="accent1"/>
            </a:fillRef>
            <a:effectRef idx="0">
              <a:schemeClr val="accent1"/>
            </a:effectRef>
            <a:fontRef idx="minor">
              <a:schemeClr val="tx1"/>
            </a:fontRef>
          </p:style>
        </p:cxnSp>
      </p:grpSp>
      <p:pic>
        <p:nvPicPr>
          <p:cNvPr id="24" name="Picture 23" descr="A picture containing wall, indoor, table, food&#10;&#10;Description automatically generated">
            <a:extLst>
              <a:ext uri="{FF2B5EF4-FFF2-40B4-BE49-F238E27FC236}">
                <a16:creationId xmlns:a16="http://schemas.microsoft.com/office/drawing/2014/main" id="{CB7F5ECA-AB03-4FFB-B7AD-5EAD340FA9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4430" y="3116610"/>
            <a:ext cx="2681570" cy="2681570"/>
          </a:xfrm>
          <a:prstGeom prst="rect">
            <a:avLst/>
          </a:prstGeom>
        </p:spPr>
      </p:pic>
      <p:cxnSp>
        <p:nvCxnSpPr>
          <p:cNvPr id="8" name="Straight Arrow Connector 7">
            <a:extLst>
              <a:ext uri="{FF2B5EF4-FFF2-40B4-BE49-F238E27FC236}">
                <a16:creationId xmlns:a16="http://schemas.microsoft.com/office/drawing/2014/main" id="{FC295F2C-E5F6-4FF0-A529-CA57CF2CF3BA}"/>
              </a:ext>
            </a:extLst>
          </p:cNvPr>
          <p:cNvCxnSpPr>
            <a:cxnSpLocks/>
          </p:cNvCxnSpPr>
          <p:nvPr/>
        </p:nvCxnSpPr>
        <p:spPr>
          <a:xfrm flipH="1">
            <a:off x="2412978" y="1059820"/>
            <a:ext cx="1419773" cy="526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C22559D-FBA0-4983-B038-3B353881852E}"/>
              </a:ext>
            </a:extLst>
          </p:cNvPr>
          <p:cNvCxnSpPr>
            <a:cxnSpLocks/>
          </p:cNvCxnSpPr>
          <p:nvPr/>
        </p:nvCxnSpPr>
        <p:spPr>
          <a:xfrm>
            <a:off x="8229600" y="1059820"/>
            <a:ext cx="1334530" cy="526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5" name="Picture 24" descr="A picture containing food, plate, piece, white&#10;&#10;Description automatically generated">
            <a:extLst>
              <a:ext uri="{FF2B5EF4-FFF2-40B4-BE49-F238E27FC236}">
                <a16:creationId xmlns:a16="http://schemas.microsoft.com/office/drawing/2014/main" id="{A49ADDFC-7ABD-4D0C-8EE6-C701B557F42A}"/>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l="4075" t="12432" r="3554" b="34414"/>
          <a:stretch/>
        </p:blipFill>
        <p:spPr>
          <a:xfrm rot="5400000">
            <a:off x="5826391" y="3315928"/>
            <a:ext cx="4226011" cy="1621162"/>
          </a:xfrm>
          <a:prstGeom prst="rect">
            <a:avLst/>
          </a:prstGeom>
        </p:spPr>
      </p:pic>
    </p:spTree>
    <p:extLst>
      <p:ext uri="{BB962C8B-B14F-4D97-AF65-F5344CB8AC3E}">
        <p14:creationId xmlns:p14="http://schemas.microsoft.com/office/powerpoint/2010/main" val="3109392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13BC86-E0A9-4878-BAB2-3F258A937764}"/>
              </a:ext>
            </a:extLst>
          </p:cNvPr>
          <p:cNvSpPr>
            <a:spLocks noGrp="1"/>
          </p:cNvSpPr>
          <p:nvPr>
            <p:ph type="title"/>
          </p:nvPr>
        </p:nvSpPr>
        <p:spPr/>
        <p:txBody>
          <a:bodyPr/>
          <a:lstStyle/>
          <a:p>
            <a:pPr algn="ctr"/>
            <a:r>
              <a:rPr lang="en-GB" dirty="0">
                <a:effectLst>
                  <a:outerShdw blurRad="38100" dist="38100" dir="2700000" algn="tl">
                    <a:srgbClr val="000000">
                      <a:alpha val="43137"/>
                    </a:srgbClr>
                  </a:outerShdw>
                </a:effectLst>
              </a:rPr>
              <a:t>Functions of carbohydrates</a:t>
            </a:r>
            <a:endParaRPr lang="en-GB" dirty="0">
              <a:solidFill>
                <a:srgbClr val="FF0000"/>
              </a:solidFill>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6C30E3AE-B0EA-433F-826F-3D5ABC229D47}"/>
              </a:ext>
            </a:extLst>
          </p:cNvPr>
          <p:cNvSpPr txBox="1"/>
          <p:nvPr/>
        </p:nvSpPr>
        <p:spPr>
          <a:xfrm>
            <a:off x="3574433" y="6088850"/>
            <a:ext cx="2768007" cy="646331"/>
          </a:xfrm>
          <a:prstGeom prst="rect">
            <a:avLst/>
          </a:prstGeom>
          <a:noFill/>
        </p:spPr>
        <p:txBody>
          <a:bodyPr wrap="square" rtlCol="0">
            <a:spAutoFit/>
          </a:bodyPr>
          <a:lstStyle/>
          <a:p>
            <a:pPr algn="r"/>
            <a:r>
              <a:rPr lang="en-GB" dirty="0"/>
              <a:t>Dietary fibres – nutritional functionality</a:t>
            </a:r>
          </a:p>
        </p:txBody>
      </p:sp>
      <p:sp>
        <p:nvSpPr>
          <p:cNvPr id="2" name="TextBox 1">
            <a:extLst>
              <a:ext uri="{FF2B5EF4-FFF2-40B4-BE49-F238E27FC236}">
                <a16:creationId xmlns:a16="http://schemas.microsoft.com/office/drawing/2014/main" id="{22E66224-85CF-40A9-9EA3-E581917B2BD1}"/>
              </a:ext>
            </a:extLst>
          </p:cNvPr>
          <p:cNvSpPr txBox="1"/>
          <p:nvPr/>
        </p:nvSpPr>
        <p:spPr>
          <a:xfrm>
            <a:off x="4750466" y="3819237"/>
            <a:ext cx="2212786" cy="369332"/>
          </a:xfrm>
          <a:prstGeom prst="rect">
            <a:avLst/>
          </a:prstGeom>
          <a:noFill/>
        </p:spPr>
        <p:txBody>
          <a:bodyPr wrap="square" rtlCol="0">
            <a:spAutoFit/>
          </a:bodyPr>
          <a:lstStyle/>
          <a:p>
            <a:r>
              <a:rPr lang="en-GB" dirty="0" err="1">
                <a:solidFill>
                  <a:schemeClr val="accent2">
                    <a:lumMod val="50000"/>
                  </a:schemeClr>
                </a:solidFill>
              </a:rPr>
              <a:t>Dextrinisation</a:t>
            </a:r>
            <a:r>
              <a:rPr lang="en-GB" dirty="0"/>
              <a:t> </a:t>
            </a:r>
          </a:p>
        </p:txBody>
      </p:sp>
      <p:sp>
        <p:nvSpPr>
          <p:cNvPr id="7" name="TextBox 6">
            <a:extLst>
              <a:ext uri="{FF2B5EF4-FFF2-40B4-BE49-F238E27FC236}">
                <a16:creationId xmlns:a16="http://schemas.microsoft.com/office/drawing/2014/main" id="{32B0084E-F3C2-4431-A42F-9E5623378361}"/>
              </a:ext>
            </a:extLst>
          </p:cNvPr>
          <p:cNvSpPr txBox="1"/>
          <p:nvPr/>
        </p:nvSpPr>
        <p:spPr>
          <a:xfrm>
            <a:off x="6703657" y="4210144"/>
            <a:ext cx="1532965" cy="369332"/>
          </a:xfrm>
          <a:prstGeom prst="rect">
            <a:avLst/>
          </a:prstGeom>
          <a:noFill/>
        </p:spPr>
        <p:txBody>
          <a:bodyPr wrap="square" rtlCol="0">
            <a:spAutoFit/>
          </a:bodyPr>
          <a:lstStyle/>
          <a:p>
            <a:pPr algn="r"/>
            <a:r>
              <a:rPr lang="en-GB" dirty="0"/>
              <a:t>Preservation </a:t>
            </a:r>
          </a:p>
        </p:txBody>
      </p:sp>
      <p:sp>
        <p:nvSpPr>
          <p:cNvPr id="3" name="Isosceles Triangle 2">
            <a:extLst>
              <a:ext uri="{FF2B5EF4-FFF2-40B4-BE49-F238E27FC236}">
                <a16:creationId xmlns:a16="http://schemas.microsoft.com/office/drawing/2014/main" id="{A777854B-56A2-4971-99CA-2F434EAD51BB}"/>
              </a:ext>
            </a:extLst>
          </p:cNvPr>
          <p:cNvSpPr/>
          <p:nvPr/>
        </p:nvSpPr>
        <p:spPr>
          <a:xfrm>
            <a:off x="3150974" y="1797456"/>
            <a:ext cx="6450226" cy="4238843"/>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4FE5C128-D96F-4447-BE28-83A97319EA6A}"/>
              </a:ext>
            </a:extLst>
          </p:cNvPr>
          <p:cNvCxnSpPr>
            <a:cxnSpLocks/>
          </p:cNvCxnSpPr>
          <p:nvPr/>
        </p:nvCxnSpPr>
        <p:spPr>
          <a:xfrm>
            <a:off x="6376087" y="1833944"/>
            <a:ext cx="0" cy="4238843"/>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91E057A-7576-4077-8243-A4F4C0EEBA4D}"/>
              </a:ext>
            </a:extLst>
          </p:cNvPr>
          <p:cNvSpPr txBox="1"/>
          <p:nvPr/>
        </p:nvSpPr>
        <p:spPr>
          <a:xfrm>
            <a:off x="4430056" y="2136020"/>
            <a:ext cx="1504661" cy="461665"/>
          </a:xfrm>
          <a:prstGeom prst="rect">
            <a:avLst/>
          </a:prstGeom>
          <a:noFill/>
        </p:spPr>
        <p:txBody>
          <a:bodyPr wrap="square" rtlCol="0">
            <a:spAutoFit/>
          </a:bodyPr>
          <a:lstStyle/>
          <a:p>
            <a:r>
              <a:rPr lang="en-GB" sz="2400" b="1" dirty="0"/>
              <a:t>Starches</a:t>
            </a:r>
            <a:r>
              <a:rPr lang="en-GB" b="1" dirty="0"/>
              <a:t> </a:t>
            </a:r>
          </a:p>
        </p:txBody>
      </p:sp>
      <p:sp>
        <p:nvSpPr>
          <p:cNvPr id="16" name="TextBox 15">
            <a:extLst>
              <a:ext uri="{FF2B5EF4-FFF2-40B4-BE49-F238E27FC236}">
                <a16:creationId xmlns:a16="http://schemas.microsoft.com/office/drawing/2014/main" id="{67F0E4E7-5806-471F-BBEC-774D961F966B}"/>
              </a:ext>
            </a:extLst>
          </p:cNvPr>
          <p:cNvSpPr txBox="1"/>
          <p:nvPr/>
        </p:nvSpPr>
        <p:spPr>
          <a:xfrm>
            <a:off x="7384616" y="2121691"/>
            <a:ext cx="1023387" cy="461665"/>
          </a:xfrm>
          <a:prstGeom prst="rect">
            <a:avLst/>
          </a:prstGeom>
          <a:noFill/>
        </p:spPr>
        <p:txBody>
          <a:bodyPr wrap="square" rtlCol="0">
            <a:spAutoFit/>
          </a:bodyPr>
          <a:lstStyle/>
          <a:p>
            <a:r>
              <a:rPr lang="en-GB" sz="2400" b="1" dirty="0"/>
              <a:t>Sugars</a:t>
            </a:r>
            <a:r>
              <a:rPr lang="en-GB" dirty="0"/>
              <a:t> </a:t>
            </a:r>
          </a:p>
        </p:txBody>
      </p:sp>
      <p:sp>
        <p:nvSpPr>
          <p:cNvPr id="19" name="TextBox 18">
            <a:extLst>
              <a:ext uri="{FF2B5EF4-FFF2-40B4-BE49-F238E27FC236}">
                <a16:creationId xmlns:a16="http://schemas.microsoft.com/office/drawing/2014/main" id="{2A627282-93B1-442A-B8F7-CF150EDAF2A3}"/>
              </a:ext>
            </a:extLst>
          </p:cNvPr>
          <p:cNvSpPr txBox="1"/>
          <p:nvPr/>
        </p:nvSpPr>
        <p:spPr>
          <a:xfrm>
            <a:off x="6219589" y="3843364"/>
            <a:ext cx="1829268" cy="369332"/>
          </a:xfrm>
          <a:prstGeom prst="rect">
            <a:avLst/>
          </a:prstGeom>
          <a:noFill/>
        </p:spPr>
        <p:txBody>
          <a:bodyPr wrap="square" rtlCol="0">
            <a:spAutoFit/>
          </a:bodyPr>
          <a:lstStyle/>
          <a:p>
            <a:pPr algn="r"/>
            <a:r>
              <a:rPr lang="en-GB" dirty="0">
                <a:solidFill>
                  <a:schemeClr val="accent2">
                    <a:lumMod val="50000"/>
                  </a:schemeClr>
                </a:solidFill>
              </a:rPr>
              <a:t>Caramelisatio</a:t>
            </a:r>
            <a:r>
              <a:rPr lang="en-GB" dirty="0"/>
              <a:t>n</a:t>
            </a:r>
          </a:p>
        </p:txBody>
      </p:sp>
      <p:sp>
        <p:nvSpPr>
          <p:cNvPr id="24" name="TextBox 23">
            <a:extLst>
              <a:ext uri="{FF2B5EF4-FFF2-40B4-BE49-F238E27FC236}">
                <a16:creationId xmlns:a16="http://schemas.microsoft.com/office/drawing/2014/main" id="{25F8471C-C930-45D2-8A3C-DEC75BF8BFFB}"/>
              </a:ext>
            </a:extLst>
          </p:cNvPr>
          <p:cNvSpPr txBox="1"/>
          <p:nvPr/>
        </p:nvSpPr>
        <p:spPr>
          <a:xfrm>
            <a:off x="6357034" y="4953195"/>
            <a:ext cx="2813328" cy="923330"/>
          </a:xfrm>
          <a:prstGeom prst="rect">
            <a:avLst/>
          </a:prstGeom>
          <a:noFill/>
        </p:spPr>
        <p:txBody>
          <a:bodyPr wrap="square" rtlCol="0">
            <a:spAutoFit/>
          </a:bodyPr>
          <a:lstStyle/>
          <a:p>
            <a:pPr algn="ctr"/>
            <a:r>
              <a:rPr lang="en-GB" dirty="0">
                <a:solidFill>
                  <a:schemeClr val="bg2">
                    <a:lumMod val="50000"/>
                  </a:schemeClr>
                </a:solidFill>
                <a:effectLst>
                  <a:outerShdw blurRad="38100" dist="38100" dir="2700000" algn="tl">
                    <a:srgbClr val="000000">
                      <a:alpha val="43137"/>
                    </a:srgbClr>
                  </a:outerShdw>
                </a:effectLst>
              </a:rPr>
              <a:t>Sensory properties</a:t>
            </a:r>
          </a:p>
          <a:p>
            <a:pPr algn="r"/>
            <a:r>
              <a:rPr lang="en-GB" dirty="0"/>
              <a:t>  Texture,  Colour.  Flavour</a:t>
            </a:r>
          </a:p>
          <a:p>
            <a:pPr algn="r"/>
            <a:r>
              <a:rPr lang="en-GB" dirty="0"/>
              <a:t>                    Appearance  </a:t>
            </a:r>
          </a:p>
        </p:txBody>
      </p:sp>
      <p:sp>
        <p:nvSpPr>
          <p:cNvPr id="25" name="TextBox 24">
            <a:extLst>
              <a:ext uri="{FF2B5EF4-FFF2-40B4-BE49-F238E27FC236}">
                <a16:creationId xmlns:a16="http://schemas.microsoft.com/office/drawing/2014/main" id="{B94867EA-C08C-4CB9-B6F9-9DA4E81B99C5}"/>
              </a:ext>
            </a:extLst>
          </p:cNvPr>
          <p:cNvSpPr txBox="1"/>
          <p:nvPr/>
        </p:nvSpPr>
        <p:spPr>
          <a:xfrm>
            <a:off x="5614748" y="2612617"/>
            <a:ext cx="1763172" cy="369332"/>
          </a:xfrm>
          <a:prstGeom prst="rect">
            <a:avLst/>
          </a:prstGeom>
          <a:noFill/>
        </p:spPr>
        <p:txBody>
          <a:bodyPr wrap="square" rtlCol="0">
            <a:spAutoFit/>
          </a:bodyPr>
          <a:lstStyle/>
          <a:p>
            <a:r>
              <a:rPr lang="en-GB" dirty="0"/>
              <a:t>Bulk ingredient</a:t>
            </a:r>
          </a:p>
        </p:txBody>
      </p:sp>
      <p:sp>
        <p:nvSpPr>
          <p:cNvPr id="26" name="TextBox 25">
            <a:extLst>
              <a:ext uri="{FF2B5EF4-FFF2-40B4-BE49-F238E27FC236}">
                <a16:creationId xmlns:a16="http://schemas.microsoft.com/office/drawing/2014/main" id="{A465557B-67BD-4D36-9AFE-842DB48894F9}"/>
              </a:ext>
            </a:extLst>
          </p:cNvPr>
          <p:cNvSpPr txBox="1"/>
          <p:nvPr/>
        </p:nvSpPr>
        <p:spPr>
          <a:xfrm>
            <a:off x="4489954" y="4194648"/>
            <a:ext cx="1306109" cy="369332"/>
          </a:xfrm>
          <a:prstGeom prst="rect">
            <a:avLst/>
          </a:prstGeom>
          <a:noFill/>
        </p:spPr>
        <p:txBody>
          <a:bodyPr wrap="square" rtlCol="0">
            <a:spAutoFit/>
          </a:bodyPr>
          <a:lstStyle/>
          <a:p>
            <a:r>
              <a:rPr lang="en-GB" dirty="0"/>
              <a:t>Thickening</a:t>
            </a:r>
          </a:p>
        </p:txBody>
      </p:sp>
      <p:sp>
        <p:nvSpPr>
          <p:cNvPr id="27" name="TextBox 26">
            <a:extLst>
              <a:ext uri="{FF2B5EF4-FFF2-40B4-BE49-F238E27FC236}">
                <a16:creationId xmlns:a16="http://schemas.microsoft.com/office/drawing/2014/main" id="{69551131-CA2A-4AE7-874E-C3071421E830}"/>
              </a:ext>
            </a:extLst>
          </p:cNvPr>
          <p:cNvSpPr txBox="1"/>
          <p:nvPr/>
        </p:nvSpPr>
        <p:spPr>
          <a:xfrm>
            <a:off x="3844002" y="4988364"/>
            <a:ext cx="1839058" cy="369332"/>
          </a:xfrm>
          <a:prstGeom prst="rect">
            <a:avLst/>
          </a:prstGeom>
          <a:noFill/>
        </p:spPr>
        <p:txBody>
          <a:bodyPr wrap="square" rtlCol="0">
            <a:spAutoFit/>
          </a:bodyPr>
          <a:lstStyle/>
          <a:p>
            <a:r>
              <a:rPr lang="en-GB" dirty="0"/>
              <a:t>Adding nutrients</a:t>
            </a:r>
          </a:p>
        </p:txBody>
      </p:sp>
      <p:sp>
        <p:nvSpPr>
          <p:cNvPr id="28" name="TextBox 27">
            <a:extLst>
              <a:ext uri="{FF2B5EF4-FFF2-40B4-BE49-F238E27FC236}">
                <a16:creationId xmlns:a16="http://schemas.microsoft.com/office/drawing/2014/main" id="{0131E284-11C8-40EE-85B3-D8C7F2318CBA}"/>
              </a:ext>
            </a:extLst>
          </p:cNvPr>
          <p:cNvSpPr txBox="1"/>
          <p:nvPr/>
        </p:nvSpPr>
        <p:spPr>
          <a:xfrm>
            <a:off x="4139864" y="4543850"/>
            <a:ext cx="1694444" cy="369332"/>
          </a:xfrm>
          <a:prstGeom prst="rect">
            <a:avLst/>
          </a:prstGeom>
          <a:noFill/>
        </p:spPr>
        <p:txBody>
          <a:bodyPr wrap="square" rtlCol="0">
            <a:spAutoFit/>
          </a:bodyPr>
          <a:lstStyle/>
          <a:p>
            <a:r>
              <a:rPr lang="en-GB" dirty="0">
                <a:solidFill>
                  <a:schemeClr val="accent1">
                    <a:lumMod val="75000"/>
                  </a:schemeClr>
                </a:solidFill>
              </a:rPr>
              <a:t>Gelatinisation</a:t>
            </a:r>
          </a:p>
        </p:txBody>
      </p:sp>
      <p:sp>
        <p:nvSpPr>
          <p:cNvPr id="29" name="TextBox 28">
            <a:extLst>
              <a:ext uri="{FF2B5EF4-FFF2-40B4-BE49-F238E27FC236}">
                <a16:creationId xmlns:a16="http://schemas.microsoft.com/office/drawing/2014/main" id="{519D93E4-712E-4A4E-A588-75396E13C758}"/>
              </a:ext>
            </a:extLst>
          </p:cNvPr>
          <p:cNvSpPr txBox="1"/>
          <p:nvPr/>
        </p:nvSpPr>
        <p:spPr>
          <a:xfrm>
            <a:off x="5054146" y="3421160"/>
            <a:ext cx="1167105" cy="369332"/>
          </a:xfrm>
          <a:prstGeom prst="rect">
            <a:avLst/>
          </a:prstGeom>
          <a:noFill/>
        </p:spPr>
        <p:txBody>
          <a:bodyPr wrap="square" rtlCol="0">
            <a:spAutoFit/>
          </a:bodyPr>
          <a:lstStyle/>
          <a:p>
            <a:r>
              <a:rPr lang="en-GB" dirty="0">
                <a:solidFill>
                  <a:schemeClr val="accent2">
                    <a:lumMod val="50000"/>
                  </a:schemeClr>
                </a:solidFill>
              </a:rPr>
              <a:t>Browning</a:t>
            </a:r>
          </a:p>
        </p:txBody>
      </p:sp>
      <p:sp>
        <p:nvSpPr>
          <p:cNvPr id="30" name="TextBox 29">
            <a:extLst>
              <a:ext uri="{FF2B5EF4-FFF2-40B4-BE49-F238E27FC236}">
                <a16:creationId xmlns:a16="http://schemas.microsoft.com/office/drawing/2014/main" id="{9EE3E9C5-A794-4973-8005-B0C238D70024}"/>
              </a:ext>
            </a:extLst>
          </p:cNvPr>
          <p:cNvSpPr txBox="1"/>
          <p:nvPr/>
        </p:nvSpPr>
        <p:spPr>
          <a:xfrm>
            <a:off x="6384900" y="2983870"/>
            <a:ext cx="865115" cy="369332"/>
          </a:xfrm>
          <a:prstGeom prst="rect">
            <a:avLst/>
          </a:prstGeom>
          <a:noFill/>
        </p:spPr>
        <p:txBody>
          <a:bodyPr wrap="square" rtlCol="0">
            <a:spAutoFit/>
          </a:bodyPr>
          <a:lstStyle/>
          <a:p>
            <a:r>
              <a:rPr lang="en-GB" dirty="0"/>
              <a:t>Energy</a:t>
            </a:r>
          </a:p>
        </p:txBody>
      </p:sp>
      <p:sp>
        <p:nvSpPr>
          <p:cNvPr id="31" name="TextBox 30">
            <a:extLst>
              <a:ext uri="{FF2B5EF4-FFF2-40B4-BE49-F238E27FC236}">
                <a16:creationId xmlns:a16="http://schemas.microsoft.com/office/drawing/2014/main" id="{D841ABEC-AB57-4860-AADE-17FCB8CEF4CF}"/>
              </a:ext>
            </a:extLst>
          </p:cNvPr>
          <p:cNvSpPr txBox="1"/>
          <p:nvPr/>
        </p:nvSpPr>
        <p:spPr>
          <a:xfrm>
            <a:off x="5459176" y="2965746"/>
            <a:ext cx="821765" cy="369332"/>
          </a:xfrm>
          <a:prstGeom prst="rect">
            <a:avLst/>
          </a:prstGeom>
          <a:noFill/>
        </p:spPr>
        <p:txBody>
          <a:bodyPr wrap="square" rtlCol="0">
            <a:spAutoFit/>
          </a:bodyPr>
          <a:lstStyle/>
          <a:p>
            <a:r>
              <a:rPr lang="en-GB" dirty="0"/>
              <a:t>Energy</a:t>
            </a:r>
          </a:p>
        </p:txBody>
      </p:sp>
      <p:sp>
        <p:nvSpPr>
          <p:cNvPr id="32" name="TextBox 31">
            <a:extLst>
              <a:ext uri="{FF2B5EF4-FFF2-40B4-BE49-F238E27FC236}">
                <a16:creationId xmlns:a16="http://schemas.microsoft.com/office/drawing/2014/main" id="{7A78465F-8463-4CC3-A2F6-A7E58BF578CC}"/>
              </a:ext>
            </a:extLst>
          </p:cNvPr>
          <p:cNvSpPr txBox="1"/>
          <p:nvPr/>
        </p:nvSpPr>
        <p:spPr>
          <a:xfrm>
            <a:off x="6357034" y="3459970"/>
            <a:ext cx="1279442" cy="369332"/>
          </a:xfrm>
          <a:prstGeom prst="rect">
            <a:avLst/>
          </a:prstGeom>
          <a:noFill/>
        </p:spPr>
        <p:txBody>
          <a:bodyPr wrap="square" rtlCol="0">
            <a:spAutoFit/>
          </a:bodyPr>
          <a:lstStyle/>
          <a:p>
            <a:pPr algn="r"/>
            <a:r>
              <a:rPr lang="en-GB" dirty="0">
                <a:solidFill>
                  <a:schemeClr val="accent2">
                    <a:lumMod val="50000"/>
                  </a:schemeClr>
                </a:solidFill>
              </a:rPr>
              <a:t>Browning</a:t>
            </a:r>
          </a:p>
        </p:txBody>
      </p:sp>
      <p:sp>
        <p:nvSpPr>
          <p:cNvPr id="33" name="TextBox 32">
            <a:extLst>
              <a:ext uri="{FF2B5EF4-FFF2-40B4-BE49-F238E27FC236}">
                <a16:creationId xmlns:a16="http://schemas.microsoft.com/office/drawing/2014/main" id="{3E0EB61C-67BC-4976-AFED-0D1B744974B9}"/>
              </a:ext>
            </a:extLst>
          </p:cNvPr>
          <p:cNvSpPr txBox="1"/>
          <p:nvPr/>
        </p:nvSpPr>
        <p:spPr>
          <a:xfrm>
            <a:off x="3516469" y="5611272"/>
            <a:ext cx="1517372" cy="377267"/>
          </a:xfrm>
          <a:prstGeom prst="rect">
            <a:avLst/>
          </a:prstGeom>
          <a:noFill/>
        </p:spPr>
        <p:txBody>
          <a:bodyPr wrap="square" rtlCol="0">
            <a:spAutoFit/>
          </a:bodyPr>
          <a:lstStyle/>
          <a:p>
            <a:r>
              <a:rPr lang="en-GB" dirty="0">
                <a:solidFill>
                  <a:schemeClr val="bg2">
                    <a:lumMod val="50000"/>
                  </a:schemeClr>
                </a:solidFill>
                <a:effectLst>
                  <a:outerShdw blurRad="38100" dist="38100" dir="2700000" algn="tl">
                    <a:srgbClr val="000000">
                      <a:alpha val="43137"/>
                    </a:srgbClr>
                  </a:outerShdw>
                </a:effectLst>
              </a:rPr>
              <a:t>Variety to diet</a:t>
            </a:r>
          </a:p>
        </p:txBody>
      </p:sp>
      <p:sp>
        <p:nvSpPr>
          <p:cNvPr id="34" name="TextBox 33">
            <a:extLst>
              <a:ext uri="{FF2B5EF4-FFF2-40B4-BE49-F238E27FC236}">
                <a16:creationId xmlns:a16="http://schemas.microsoft.com/office/drawing/2014/main" id="{8E5D8EA3-3027-4579-960F-429377FFF886}"/>
              </a:ext>
            </a:extLst>
          </p:cNvPr>
          <p:cNvSpPr txBox="1"/>
          <p:nvPr/>
        </p:nvSpPr>
        <p:spPr>
          <a:xfrm>
            <a:off x="6934398" y="4563980"/>
            <a:ext cx="1627424" cy="369332"/>
          </a:xfrm>
          <a:prstGeom prst="rect">
            <a:avLst/>
          </a:prstGeom>
          <a:noFill/>
        </p:spPr>
        <p:txBody>
          <a:bodyPr wrap="square" rtlCol="0">
            <a:spAutoFit/>
          </a:bodyPr>
          <a:lstStyle/>
          <a:p>
            <a:pPr algn="r"/>
            <a:r>
              <a:rPr lang="en-GB" dirty="0"/>
              <a:t>  </a:t>
            </a:r>
            <a:r>
              <a:rPr lang="en-GB" dirty="0">
                <a:solidFill>
                  <a:schemeClr val="accent6">
                    <a:lumMod val="75000"/>
                  </a:schemeClr>
                </a:solidFill>
              </a:rPr>
              <a:t>Fermentation</a:t>
            </a:r>
          </a:p>
        </p:txBody>
      </p:sp>
      <p:sp>
        <p:nvSpPr>
          <p:cNvPr id="35" name="Flowchart: Connector 34">
            <a:extLst>
              <a:ext uri="{FF2B5EF4-FFF2-40B4-BE49-F238E27FC236}">
                <a16:creationId xmlns:a16="http://schemas.microsoft.com/office/drawing/2014/main" id="{63AE7FFE-A0D1-4E78-9400-F181182B4545}"/>
              </a:ext>
            </a:extLst>
          </p:cNvPr>
          <p:cNvSpPr/>
          <p:nvPr/>
        </p:nvSpPr>
        <p:spPr>
          <a:xfrm>
            <a:off x="5347566" y="2431187"/>
            <a:ext cx="2054319" cy="1005035"/>
          </a:xfrm>
          <a:prstGeom prst="flowChartConnector">
            <a:avLst/>
          </a:prstGeom>
          <a:no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Food on a plate&#10;&#10;Description automatically generated">
            <a:extLst>
              <a:ext uri="{FF2B5EF4-FFF2-40B4-BE49-F238E27FC236}">
                <a16:creationId xmlns:a16="http://schemas.microsoft.com/office/drawing/2014/main" id="{9FDBF548-B862-4434-85CF-37376DBAE25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416" t="1679" r="1664" b="1679"/>
          <a:stretch/>
        </p:blipFill>
        <p:spPr>
          <a:xfrm>
            <a:off x="285227" y="4483779"/>
            <a:ext cx="2923711" cy="1963798"/>
          </a:xfrm>
          <a:prstGeom prst="ellipse">
            <a:avLst/>
          </a:prstGeom>
          <a:ln>
            <a:noFill/>
          </a:ln>
          <a:effectLst>
            <a:softEdge rad="112500"/>
          </a:effectLst>
        </p:spPr>
      </p:pic>
      <p:sp>
        <p:nvSpPr>
          <p:cNvPr id="8" name="Rectangle 7">
            <a:extLst>
              <a:ext uri="{FF2B5EF4-FFF2-40B4-BE49-F238E27FC236}">
                <a16:creationId xmlns:a16="http://schemas.microsoft.com/office/drawing/2014/main" id="{15FDA4BC-E2AB-467F-B151-FF046563F028}"/>
              </a:ext>
            </a:extLst>
          </p:cNvPr>
          <p:cNvSpPr/>
          <p:nvPr/>
        </p:nvSpPr>
        <p:spPr>
          <a:xfrm>
            <a:off x="167291" y="6407628"/>
            <a:ext cx="4310026" cy="369332"/>
          </a:xfrm>
          <a:prstGeom prst="rect">
            <a:avLst/>
          </a:prstGeom>
        </p:spPr>
        <p:txBody>
          <a:bodyPr wrap="none">
            <a:spAutoFit/>
          </a:bodyPr>
          <a:lstStyle/>
          <a:p>
            <a:r>
              <a:rPr lang="en-GB" dirty="0">
                <a:hlinkClick r:id="rId4"/>
              </a:rPr>
              <a:t>https://www.foodafactoflife.org.uk/recipes/</a:t>
            </a:r>
            <a:endParaRPr lang="en-GB" dirty="0"/>
          </a:p>
        </p:txBody>
      </p:sp>
      <p:pic>
        <p:nvPicPr>
          <p:cNvPr id="36" name="Content Placeholder 5" descr="A plate of food&#10;&#10;Description automatically generated">
            <a:extLst>
              <a:ext uri="{FF2B5EF4-FFF2-40B4-BE49-F238E27FC236}">
                <a16:creationId xmlns:a16="http://schemas.microsoft.com/office/drawing/2014/main" id="{D1D742C7-789F-4137-AB39-9C68D60C0F5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7572" y="2664850"/>
            <a:ext cx="2915233" cy="1776697"/>
          </a:xfrm>
          <a:prstGeom prst="rect">
            <a:avLst/>
          </a:prstGeom>
        </p:spPr>
      </p:pic>
      <p:sp>
        <p:nvSpPr>
          <p:cNvPr id="18" name="Rectangle 17">
            <a:extLst>
              <a:ext uri="{FF2B5EF4-FFF2-40B4-BE49-F238E27FC236}">
                <a16:creationId xmlns:a16="http://schemas.microsoft.com/office/drawing/2014/main" id="{FBD30F61-AA07-4762-92B4-07EAEEB4BEFB}"/>
              </a:ext>
            </a:extLst>
          </p:cNvPr>
          <p:cNvSpPr/>
          <p:nvPr/>
        </p:nvSpPr>
        <p:spPr>
          <a:xfrm>
            <a:off x="55725" y="2688747"/>
            <a:ext cx="1720659" cy="646331"/>
          </a:xfrm>
          <a:prstGeom prst="rect">
            <a:avLst/>
          </a:prstGeom>
        </p:spPr>
        <p:txBody>
          <a:bodyPr wrap="square">
            <a:spAutoFit/>
          </a:bodyPr>
          <a:lstStyle/>
          <a:p>
            <a:r>
              <a:rPr lang="en-GB" b="1" dirty="0">
                <a:latin typeface="Roboto"/>
              </a:rPr>
              <a:t>Dauphinoise potatoes</a:t>
            </a:r>
            <a:endParaRPr lang="en-GB" dirty="0"/>
          </a:p>
        </p:txBody>
      </p:sp>
      <p:pic>
        <p:nvPicPr>
          <p:cNvPr id="6" name="Picture 5" descr="A picture containing food, cake&#10;&#10;Description automatically generated">
            <a:extLst>
              <a:ext uri="{FF2B5EF4-FFF2-40B4-BE49-F238E27FC236}">
                <a16:creationId xmlns:a16="http://schemas.microsoft.com/office/drawing/2014/main" id="{98ABCFD7-0F06-4A02-BDC9-EE33DAE7054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35144" y="476558"/>
            <a:ext cx="2579995" cy="1514728"/>
          </a:xfrm>
          <a:prstGeom prst="rect">
            <a:avLst/>
          </a:prstGeom>
        </p:spPr>
      </p:pic>
      <p:pic>
        <p:nvPicPr>
          <p:cNvPr id="12" name="Picture 11" descr="A close up of food&#10;&#10;Description automatically generated">
            <a:extLst>
              <a:ext uri="{FF2B5EF4-FFF2-40B4-BE49-F238E27FC236}">
                <a16:creationId xmlns:a16="http://schemas.microsoft.com/office/drawing/2014/main" id="{663358A1-A6DD-4605-93A2-AC5E55B3B8F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966695" y="4824364"/>
            <a:ext cx="1807136" cy="1204757"/>
          </a:xfrm>
          <a:prstGeom prst="rect">
            <a:avLst/>
          </a:prstGeom>
        </p:spPr>
      </p:pic>
      <p:sp>
        <p:nvSpPr>
          <p:cNvPr id="14" name="Rectangle 13">
            <a:extLst>
              <a:ext uri="{FF2B5EF4-FFF2-40B4-BE49-F238E27FC236}">
                <a16:creationId xmlns:a16="http://schemas.microsoft.com/office/drawing/2014/main" id="{B1AA5834-B094-4B37-A840-9FC0AE4C2CF9}"/>
              </a:ext>
            </a:extLst>
          </p:cNvPr>
          <p:cNvSpPr/>
          <p:nvPr/>
        </p:nvSpPr>
        <p:spPr>
          <a:xfrm>
            <a:off x="8408003" y="6192023"/>
            <a:ext cx="3630178" cy="830997"/>
          </a:xfrm>
          <a:prstGeom prst="rect">
            <a:avLst/>
          </a:prstGeom>
        </p:spPr>
        <p:txBody>
          <a:bodyPr wrap="square">
            <a:spAutoFit/>
          </a:bodyPr>
          <a:lstStyle/>
          <a:p>
            <a:r>
              <a:rPr lang="en-GB" sz="1600" dirty="0">
                <a:hlinkClick r:id="rId8"/>
              </a:rPr>
              <a:t>https://www.foodafactoflife.org.uk/recipes/cereals/banana-crumble-top-muffins/</a:t>
            </a:r>
            <a:endParaRPr lang="en-GB" sz="1600" dirty="0"/>
          </a:p>
          <a:p>
            <a:endParaRPr lang="en-GB" sz="1600" dirty="0"/>
          </a:p>
        </p:txBody>
      </p:sp>
      <p:pic>
        <p:nvPicPr>
          <p:cNvPr id="37" name="Content Placeholder 4" descr="A box filled with different types of food on a tray&#10;&#10;Description automatically generated">
            <a:extLst>
              <a:ext uri="{FF2B5EF4-FFF2-40B4-BE49-F238E27FC236}">
                <a16:creationId xmlns:a16="http://schemas.microsoft.com/office/drawing/2014/main" id="{0646D745-F686-43B3-B43C-6F6A2D6A2A3D}"/>
              </a:ext>
            </a:extLst>
          </p:cNvPr>
          <p:cNvPicPr>
            <a:picLocks noGrp="1" noChangeAspect="1"/>
          </p:cNvPicPr>
          <p:nvPr>
            <p:ph idx="1"/>
          </p:nvPr>
        </p:nvPicPr>
        <p:blipFill rotWithShape="1">
          <a:blip r:embed="rId9" cstate="email">
            <a:extLst>
              <a:ext uri="{28A0092B-C50C-407E-A947-70E740481C1C}">
                <a14:useLocalDpi xmlns:a14="http://schemas.microsoft.com/office/drawing/2010/main"/>
              </a:ext>
            </a:extLst>
          </a:blip>
          <a:srcRect l="16100" r="10743" b="2995"/>
          <a:stretch/>
        </p:blipFill>
        <p:spPr>
          <a:xfrm>
            <a:off x="9778883" y="2102719"/>
            <a:ext cx="2123422" cy="2111682"/>
          </a:xfrm>
        </p:spPr>
      </p:pic>
      <p:pic>
        <p:nvPicPr>
          <p:cNvPr id="38" name="Picture 37" descr="A picture containing food, table, indoor, doughnut&#10;&#10;Description automatically generated">
            <a:extLst>
              <a:ext uri="{FF2B5EF4-FFF2-40B4-BE49-F238E27FC236}">
                <a16:creationId xmlns:a16="http://schemas.microsoft.com/office/drawing/2014/main" id="{CF4302E2-6D5C-493D-81C7-FCDC812496F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45416" y="428834"/>
            <a:ext cx="2519545" cy="1889659"/>
          </a:xfrm>
          <a:prstGeom prst="rect">
            <a:avLst/>
          </a:prstGeom>
        </p:spPr>
      </p:pic>
    </p:spTree>
    <p:extLst>
      <p:ext uri="{BB962C8B-B14F-4D97-AF65-F5344CB8AC3E}">
        <p14:creationId xmlns:p14="http://schemas.microsoft.com/office/powerpoint/2010/main" val="2629598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Connector 4">
            <a:extLst>
              <a:ext uri="{FF2B5EF4-FFF2-40B4-BE49-F238E27FC236}">
                <a16:creationId xmlns:a16="http://schemas.microsoft.com/office/drawing/2014/main" id="{DDF4B688-872F-4E62-80CC-225AA113E22D}"/>
              </a:ext>
            </a:extLst>
          </p:cNvPr>
          <p:cNvSpPr/>
          <p:nvPr/>
        </p:nvSpPr>
        <p:spPr>
          <a:xfrm>
            <a:off x="2594919" y="148280"/>
            <a:ext cx="6691977" cy="6561439"/>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A65A5154-61FA-461F-8687-1047BA1DD8E5}"/>
              </a:ext>
            </a:extLst>
          </p:cNvPr>
          <p:cNvCxnSpPr>
            <a:cxnSpLocks/>
            <a:stCxn id="5" idx="0"/>
            <a:endCxn id="5" idx="4"/>
          </p:cNvCxnSpPr>
          <p:nvPr/>
        </p:nvCxnSpPr>
        <p:spPr>
          <a:xfrm>
            <a:off x="5940908" y="148280"/>
            <a:ext cx="0" cy="6561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AAED5C-C4F5-4DAA-9BEB-D9D65B58C4C9}"/>
              </a:ext>
            </a:extLst>
          </p:cNvPr>
          <p:cNvCxnSpPr>
            <a:stCxn id="5" idx="2"/>
          </p:cNvCxnSpPr>
          <p:nvPr/>
        </p:nvCxnSpPr>
        <p:spPr>
          <a:xfrm>
            <a:off x="2594919" y="3429000"/>
            <a:ext cx="679621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A7E3D00-94EA-4164-9F2A-220C0B49669D}"/>
              </a:ext>
            </a:extLst>
          </p:cNvPr>
          <p:cNvSpPr/>
          <p:nvPr/>
        </p:nvSpPr>
        <p:spPr>
          <a:xfrm>
            <a:off x="3317197" y="1829547"/>
            <a:ext cx="2519472" cy="584775"/>
          </a:xfrm>
          <a:prstGeom prst="rect">
            <a:avLst/>
          </a:prstGeom>
        </p:spPr>
        <p:txBody>
          <a:bodyPr wrap="none">
            <a:spAutoFit/>
          </a:bodyPr>
          <a:lstStyle/>
          <a:p>
            <a:r>
              <a:rPr lang="en-GB" sz="3200" dirty="0" err="1">
                <a:solidFill>
                  <a:schemeClr val="accent2">
                    <a:lumMod val="50000"/>
                  </a:schemeClr>
                </a:solidFill>
              </a:rPr>
              <a:t>Dextrinisation</a:t>
            </a:r>
            <a:endParaRPr lang="en-GB" sz="3200" dirty="0"/>
          </a:p>
        </p:txBody>
      </p:sp>
      <p:sp>
        <p:nvSpPr>
          <p:cNvPr id="14" name="Rectangle 13">
            <a:extLst>
              <a:ext uri="{FF2B5EF4-FFF2-40B4-BE49-F238E27FC236}">
                <a16:creationId xmlns:a16="http://schemas.microsoft.com/office/drawing/2014/main" id="{51D7F651-E569-452B-97DF-BF31AB1F4E1A}"/>
              </a:ext>
            </a:extLst>
          </p:cNvPr>
          <p:cNvSpPr/>
          <p:nvPr/>
        </p:nvSpPr>
        <p:spPr>
          <a:xfrm>
            <a:off x="3948355" y="2460022"/>
            <a:ext cx="1077731" cy="369332"/>
          </a:xfrm>
          <a:prstGeom prst="rect">
            <a:avLst/>
          </a:prstGeom>
        </p:spPr>
        <p:txBody>
          <a:bodyPr wrap="none">
            <a:spAutoFit/>
          </a:bodyPr>
          <a:lstStyle/>
          <a:p>
            <a:r>
              <a:rPr lang="en-GB" dirty="0">
                <a:solidFill>
                  <a:schemeClr val="accent2">
                    <a:lumMod val="50000"/>
                  </a:schemeClr>
                </a:solidFill>
              </a:rPr>
              <a:t>Browning</a:t>
            </a:r>
          </a:p>
        </p:txBody>
      </p:sp>
      <p:sp>
        <p:nvSpPr>
          <p:cNvPr id="15" name="TextBox 14">
            <a:extLst>
              <a:ext uri="{FF2B5EF4-FFF2-40B4-BE49-F238E27FC236}">
                <a16:creationId xmlns:a16="http://schemas.microsoft.com/office/drawing/2014/main" id="{BFBCC06B-9A38-4BF2-87F4-3AEE031635F3}"/>
              </a:ext>
            </a:extLst>
          </p:cNvPr>
          <p:cNvSpPr txBox="1"/>
          <p:nvPr/>
        </p:nvSpPr>
        <p:spPr>
          <a:xfrm>
            <a:off x="6096000" y="889686"/>
            <a:ext cx="2010029" cy="2308324"/>
          </a:xfrm>
          <a:prstGeom prst="rect">
            <a:avLst/>
          </a:prstGeom>
          <a:noFill/>
        </p:spPr>
        <p:txBody>
          <a:bodyPr wrap="square" rtlCol="0">
            <a:spAutoFit/>
          </a:bodyPr>
          <a:lstStyle/>
          <a:p>
            <a:r>
              <a:rPr lang="en-GB" dirty="0"/>
              <a:t>Baking bread</a:t>
            </a:r>
          </a:p>
          <a:p>
            <a:endParaRPr lang="en-GB" dirty="0"/>
          </a:p>
          <a:p>
            <a:r>
              <a:rPr lang="en-GB" dirty="0"/>
              <a:t>Grilling toast</a:t>
            </a:r>
          </a:p>
          <a:p>
            <a:endParaRPr lang="en-GB" dirty="0"/>
          </a:p>
          <a:p>
            <a:r>
              <a:rPr lang="en-GB" dirty="0"/>
              <a:t>Oven baked croutons</a:t>
            </a:r>
          </a:p>
          <a:p>
            <a:endParaRPr lang="en-GB" dirty="0"/>
          </a:p>
          <a:p>
            <a:r>
              <a:rPr lang="en-GB" dirty="0"/>
              <a:t>Pastry browning</a:t>
            </a:r>
          </a:p>
        </p:txBody>
      </p:sp>
      <p:sp>
        <p:nvSpPr>
          <p:cNvPr id="16" name="TextBox 15">
            <a:extLst>
              <a:ext uri="{FF2B5EF4-FFF2-40B4-BE49-F238E27FC236}">
                <a16:creationId xmlns:a16="http://schemas.microsoft.com/office/drawing/2014/main" id="{64B43D84-73C9-4964-BC52-181462AA95F1}"/>
              </a:ext>
            </a:extLst>
          </p:cNvPr>
          <p:cNvSpPr txBox="1"/>
          <p:nvPr/>
        </p:nvSpPr>
        <p:spPr>
          <a:xfrm>
            <a:off x="3683424" y="3721388"/>
            <a:ext cx="1933042" cy="2618372"/>
          </a:xfrm>
          <a:prstGeom prst="rect">
            <a:avLst/>
          </a:prstGeom>
          <a:noFill/>
        </p:spPr>
        <p:txBody>
          <a:bodyPr wrap="square" rtlCol="0">
            <a:spAutoFit/>
          </a:bodyPr>
          <a:lstStyle/>
          <a:p>
            <a:pPr algn="r"/>
            <a:r>
              <a:rPr lang="en-GB" dirty="0"/>
              <a:t>Starch</a:t>
            </a:r>
          </a:p>
          <a:p>
            <a:pPr algn="r"/>
            <a:endParaRPr lang="en-GB" dirty="0"/>
          </a:p>
          <a:p>
            <a:pPr algn="r"/>
            <a:r>
              <a:rPr lang="en-GB" dirty="0"/>
              <a:t>Polysaccharide chain breaks down to shorter chains, known as </a:t>
            </a:r>
            <a:r>
              <a:rPr lang="en-GB" dirty="0" err="1"/>
              <a:t>dextrins</a:t>
            </a:r>
            <a:r>
              <a:rPr lang="en-GB" dirty="0"/>
              <a:t> due to dry heat</a:t>
            </a:r>
          </a:p>
          <a:p>
            <a:endParaRPr lang="en-GB" dirty="0"/>
          </a:p>
          <a:p>
            <a:endParaRPr lang="en-GB" dirty="0"/>
          </a:p>
        </p:txBody>
      </p:sp>
      <p:sp>
        <p:nvSpPr>
          <p:cNvPr id="17" name="TextBox 16">
            <a:extLst>
              <a:ext uri="{FF2B5EF4-FFF2-40B4-BE49-F238E27FC236}">
                <a16:creationId xmlns:a16="http://schemas.microsoft.com/office/drawing/2014/main" id="{DC68FD3B-6FB1-445B-AE13-791018CEDB1D}"/>
              </a:ext>
            </a:extLst>
          </p:cNvPr>
          <p:cNvSpPr txBox="1"/>
          <p:nvPr/>
        </p:nvSpPr>
        <p:spPr>
          <a:xfrm>
            <a:off x="6096000" y="3550521"/>
            <a:ext cx="1688756" cy="2862322"/>
          </a:xfrm>
          <a:prstGeom prst="rect">
            <a:avLst/>
          </a:prstGeom>
          <a:noFill/>
        </p:spPr>
        <p:txBody>
          <a:bodyPr wrap="square" rtlCol="0">
            <a:spAutoFit/>
          </a:bodyPr>
          <a:lstStyle/>
          <a:p>
            <a:r>
              <a:rPr lang="en-GB" dirty="0"/>
              <a:t>Surface browning occurs – flavour becomes slightly sweeter</a:t>
            </a:r>
          </a:p>
          <a:p>
            <a:endParaRPr lang="en-GB" dirty="0"/>
          </a:p>
          <a:p>
            <a:r>
              <a:rPr lang="en-GB" dirty="0"/>
              <a:t>Crispness </a:t>
            </a:r>
          </a:p>
          <a:p>
            <a:r>
              <a:rPr lang="en-GB" dirty="0"/>
              <a:t>(reduced by exposure to air)</a:t>
            </a:r>
          </a:p>
          <a:p>
            <a:endParaRPr lang="en-GB" dirty="0"/>
          </a:p>
        </p:txBody>
      </p:sp>
      <p:sp>
        <p:nvSpPr>
          <p:cNvPr id="18" name="TextBox 17">
            <a:extLst>
              <a:ext uri="{FF2B5EF4-FFF2-40B4-BE49-F238E27FC236}">
                <a16:creationId xmlns:a16="http://schemas.microsoft.com/office/drawing/2014/main" id="{2FEDCD66-A8B4-413D-948D-FC0B682F4D09}"/>
              </a:ext>
            </a:extLst>
          </p:cNvPr>
          <p:cNvSpPr txBox="1"/>
          <p:nvPr/>
        </p:nvSpPr>
        <p:spPr>
          <a:xfrm>
            <a:off x="1272746" y="1198605"/>
            <a:ext cx="1674335" cy="954107"/>
          </a:xfrm>
          <a:prstGeom prst="rect">
            <a:avLst/>
          </a:prstGeom>
          <a:noFill/>
        </p:spPr>
        <p:txBody>
          <a:bodyPr wrap="square" rtlCol="0">
            <a:spAutoFit/>
          </a:bodyPr>
          <a:lstStyle/>
          <a:p>
            <a:r>
              <a:rPr lang="en-GB" sz="2000" b="1" dirty="0">
                <a:solidFill>
                  <a:srgbClr val="00B050"/>
                </a:solidFill>
              </a:rPr>
              <a:t>Food science</a:t>
            </a:r>
          </a:p>
          <a:p>
            <a:endParaRPr lang="en-GB" dirty="0"/>
          </a:p>
          <a:p>
            <a:endParaRPr lang="en-GB" dirty="0"/>
          </a:p>
        </p:txBody>
      </p:sp>
      <p:sp>
        <p:nvSpPr>
          <p:cNvPr id="19" name="TextBox 18">
            <a:extLst>
              <a:ext uri="{FF2B5EF4-FFF2-40B4-BE49-F238E27FC236}">
                <a16:creationId xmlns:a16="http://schemas.microsoft.com/office/drawing/2014/main" id="{47FCFD4A-B583-40AE-9F83-39BDD3DDAB10}"/>
              </a:ext>
            </a:extLst>
          </p:cNvPr>
          <p:cNvSpPr txBox="1"/>
          <p:nvPr/>
        </p:nvSpPr>
        <p:spPr>
          <a:xfrm>
            <a:off x="8824388" y="1597535"/>
            <a:ext cx="1806038" cy="400110"/>
          </a:xfrm>
          <a:prstGeom prst="rect">
            <a:avLst/>
          </a:prstGeom>
          <a:noFill/>
        </p:spPr>
        <p:txBody>
          <a:bodyPr wrap="square" rtlCol="0">
            <a:spAutoFit/>
          </a:bodyPr>
          <a:lstStyle/>
          <a:p>
            <a:r>
              <a:rPr lang="en-GB" sz="2000" b="1" dirty="0">
                <a:solidFill>
                  <a:srgbClr val="00B050"/>
                </a:solidFill>
              </a:rPr>
              <a:t>Examples</a:t>
            </a:r>
            <a:r>
              <a:rPr lang="en-GB" dirty="0"/>
              <a:t> </a:t>
            </a:r>
          </a:p>
        </p:txBody>
      </p:sp>
      <p:sp>
        <p:nvSpPr>
          <p:cNvPr id="20" name="TextBox 19">
            <a:extLst>
              <a:ext uri="{FF2B5EF4-FFF2-40B4-BE49-F238E27FC236}">
                <a16:creationId xmlns:a16="http://schemas.microsoft.com/office/drawing/2014/main" id="{DB2E49BB-592F-42A5-B7D2-EB4C097A16D2}"/>
              </a:ext>
            </a:extLst>
          </p:cNvPr>
          <p:cNvSpPr txBox="1"/>
          <p:nvPr/>
        </p:nvSpPr>
        <p:spPr>
          <a:xfrm>
            <a:off x="1488612" y="4935154"/>
            <a:ext cx="1792375" cy="707886"/>
          </a:xfrm>
          <a:prstGeom prst="rect">
            <a:avLst/>
          </a:prstGeom>
          <a:noFill/>
        </p:spPr>
        <p:txBody>
          <a:bodyPr wrap="square" rtlCol="0">
            <a:spAutoFit/>
          </a:bodyPr>
          <a:lstStyle/>
          <a:p>
            <a:r>
              <a:rPr lang="en-GB" sz="2000" b="1" dirty="0">
                <a:solidFill>
                  <a:srgbClr val="00B050"/>
                </a:solidFill>
              </a:rPr>
              <a:t>Carbohydrate function</a:t>
            </a:r>
          </a:p>
        </p:txBody>
      </p:sp>
      <p:sp>
        <p:nvSpPr>
          <p:cNvPr id="21" name="TextBox 20">
            <a:extLst>
              <a:ext uri="{FF2B5EF4-FFF2-40B4-BE49-F238E27FC236}">
                <a16:creationId xmlns:a16="http://schemas.microsoft.com/office/drawing/2014/main" id="{64A678AF-1738-4FF8-AF85-EA4D11269BAE}"/>
              </a:ext>
            </a:extLst>
          </p:cNvPr>
          <p:cNvSpPr txBox="1"/>
          <p:nvPr/>
        </p:nvSpPr>
        <p:spPr>
          <a:xfrm>
            <a:off x="8405841" y="5414553"/>
            <a:ext cx="1806038" cy="400110"/>
          </a:xfrm>
          <a:prstGeom prst="rect">
            <a:avLst/>
          </a:prstGeom>
          <a:noFill/>
        </p:spPr>
        <p:txBody>
          <a:bodyPr wrap="square" rtlCol="0">
            <a:spAutoFit/>
          </a:bodyPr>
          <a:lstStyle/>
          <a:p>
            <a:r>
              <a:rPr lang="en-GB" sz="2000" b="1" dirty="0">
                <a:solidFill>
                  <a:srgbClr val="00B050"/>
                </a:solidFill>
              </a:rPr>
              <a:t>Characteristics</a:t>
            </a:r>
          </a:p>
        </p:txBody>
      </p:sp>
      <p:pic>
        <p:nvPicPr>
          <p:cNvPr id="22" name="Picture 2">
            <a:extLst>
              <a:ext uri="{FF2B5EF4-FFF2-40B4-BE49-F238E27FC236}">
                <a16:creationId xmlns:a16="http://schemas.microsoft.com/office/drawing/2014/main" id="{BA53EF32-36DE-470F-B32A-DD42DF81000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3810" b="20107"/>
          <a:stretch/>
        </p:blipFill>
        <p:spPr bwMode="auto">
          <a:xfrm>
            <a:off x="10588831" y="1552000"/>
            <a:ext cx="1465720" cy="8173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4E6BBDD-6DA4-4844-B74B-674C820CAA88}"/>
              </a:ext>
            </a:extLst>
          </p:cNvPr>
          <p:cNvSpPr txBox="1"/>
          <p:nvPr/>
        </p:nvSpPr>
        <p:spPr>
          <a:xfrm>
            <a:off x="9689333" y="2183023"/>
            <a:ext cx="1995102" cy="923330"/>
          </a:xfrm>
          <a:prstGeom prst="rect">
            <a:avLst/>
          </a:prstGeom>
          <a:noFill/>
        </p:spPr>
        <p:txBody>
          <a:bodyPr wrap="square" rtlCol="0">
            <a:spAutoFit/>
          </a:bodyPr>
          <a:lstStyle/>
          <a:p>
            <a:r>
              <a:rPr lang="en-GB" cap="all" dirty="0"/>
              <a:t>Recipe </a:t>
            </a:r>
          </a:p>
          <a:p>
            <a:r>
              <a:rPr lang="en-GB" b="1" dirty="0"/>
              <a:t>Shortbread</a:t>
            </a:r>
          </a:p>
          <a:p>
            <a:endParaRPr lang="en-GB" dirty="0"/>
          </a:p>
        </p:txBody>
      </p:sp>
      <p:sp>
        <p:nvSpPr>
          <p:cNvPr id="6" name="TextBox 5">
            <a:extLst>
              <a:ext uri="{FF2B5EF4-FFF2-40B4-BE49-F238E27FC236}">
                <a16:creationId xmlns:a16="http://schemas.microsoft.com/office/drawing/2014/main" id="{0FC1ADC0-F6AF-4FE7-995D-C293449A7A50}"/>
              </a:ext>
            </a:extLst>
          </p:cNvPr>
          <p:cNvSpPr txBox="1"/>
          <p:nvPr/>
        </p:nvSpPr>
        <p:spPr>
          <a:xfrm>
            <a:off x="8043199" y="191408"/>
            <a:ext cx="2047009" cy="646331"/>
          </a:xfrm>
          <a:prstGeom prst="rect">
            <a:avLst/>
          </a:prstGeom>
          <a:noFill/>
        </p:spPr>
        <p:txBody>
          <a:bodyPr wrap="square" rtlCol="0">
            <a:spAutoFit/>
          </a:bodyPr>
          <a:lstStyle/>
          <a:p>
            <a:r>
              <a:rPr lang="en-GB" cap="all" dirty="0">
                <a:hlinkClick r:id="rId4"/>
              </a:rPr>
              <a:t>Recipe</a:t>
            </a:r>
          </a:p>
          <a:p>
            <a:r>
              <a:rPr lang="en-GB" b="1" dirty="0"/>
              <a:t>Scrummy scones</a:t>
            </a:r>
          </a:p>
        </p:txBody>
      </p:sp>
      <p:sp>
        <p:nvSpPr>
          <p:cNvPr id="8" name="TextBox 7">
            <a:extLst>
              <a:ext uri="{FF2B5EF4-FFF2-40B4-BE49-F238E27FC236}">
                <a16:creationId xmlns:a16="http://schemas.microsoft.com/office/drawing/2014/main" id="{7050A9A3-A350-455D-AE5F-CDAF895AE036}"/>
              </a:ext>
            </a:extLst>
          </p:cNvPr>
          <p:cNvSpPr txBox="1"/>
          <p:nvPr/>
        </p:nvSpPr>
        <p:spPr>
          <a:xfrm>
            <a:off x="352809" y="2373182"/>
            <a:ext cx="1724196" cy="923330"/>
          </a:xfrm>
          <a:prstGeom prst="rect">
            <a:avLst/>
          </a:prstGeom>
          <a:noFill/>
        </p:spPr>
        <p:txBody>
          <a:bodyPr wrap="square" rtlCol="0">
            <a:spAutoFit/>
          </a:bodyPr>
          <a:lstStyle/>
          <a:p>
            <a:r>
              <a:rPr lang="en-GB" cap="all" dirty="0"/>
              <a:t>Recipe</a:t>
            </a:r>
            <a:endParaRPr lang="en-GB" u="sng" cap="all" dirty="0">
              <a:hlinkClick r:id="rId5"/>
            </a:endParaRPr>
          </a:p>
          <a:p>
            <a:r>
              <a:rPr lang="en-GB" b="1" dirty="0"/>
              <a:t>Tasty toast</a:t>
            </a:r>
          </a:p>
          <a:p>
            <a:endParaRPr lang="en-GB" dirty="0"/>
          </a:p>
        </p:txBody>
      </p:sp>
      <p:sp>
        <p:nvSpPr>
          <p:cNvPr id="9" name="TextBox 8">
            <a:extLst>
              <a:ext uri="{FF2B5EF4-FFF2-40B4-BE49-F238E27FC236}">
                <a16:creationId xmlns:a16="http://schemas.microsoft.com/office/drawing/2014/main" id="{29FFA642-C7F6-407F-BE79-431D17A19FB7}"/>
              </a:ext>
            </a:extLst>
          </p:cNvPr>
          <p:cNvSpPr txBox="1"/>
          <p:nvPr/>
        </p:nvSpPr>
        <p:spPr>
          <a:xfrm>
            <a:off x="8135721" y="5829884"/>
            <a:ext cx="2984087" cy="923330"/>
          </a:xfrm>
          <a:prstGeom prst="rect">
            <a:avLst/>
          </a:prstGeom>
          <a:noFill/>
        </p:spPr>
        <p:txBody>
          <a:bodyPr wrap="square" rtlCol="0">
            <a:spAutoFit/>
          </a:bodyPr>
          <a:lstStyle/>
          <a:p>
            <a:r>
              <a:rPr lang="it-IT" dirty="0">
                <a:hlinkClick r:id="rId6"/>
              </a:rPr>
              <a:t>Recipes </a:t>
            </a:r>
            <a:endParaRPr lang="it-IT" dirty="0"/>
          </a:p>
          <a:p>
            <a:r>
              <a:rPr lang="it-IT" dirty="0">
                <a:hlinkClick r:id="rId7"/>
              </a:rPr>
              <a:t>11-14 L2C Scone based pizza </a:t>
            </a:r>
            <a:endParaRPr lang="it-IT" dirty="0"/>
          </a:p>
          <a:p>
            <a:r>
              <a:rPr lang="it-IT" b="1" dirty="0"/>
              <a:t>Scone based pizza </a:t>
            </a:r>
          </a:p>
        </p:txBody>
      </p:sp>
      <p:pic>
        <p:nvPicPr>
          <p:cNvPr id="23" name="Picture 22" descr="A slice of pizza&#10;&#10;Description automatically generated">
            <a:extLst>
              <a:ext uri="{FF2B5EF4-FFF2-40B4-BE49-F238E27FC236}">
                <a16:creationId xmlns:a16="http://schemas.microsoft.com/office/drawing/2014/main" id="{74F4CC01-9980-41C9-9417-CA871741906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69128" y="4760642"/>
            <a:ext cx="2176279" cy="1447279"/>
          </a:xfrm>
          <a:prstGeom prst="rect">
            <a:avLst/>
          </a:prstGeom>
        </p:spPr>
      </p:pic>
      <p:pic>
        <p:nvPicPr>
          <p:cNvPr id="24" name="Picture 23" descr="Food on a plate&#10;&#10;Description automatically generated">
            <a:extLst>
              <a:ext uri="{FF2B5EF4-FFF2-40B4-BE49-F238E27FC236}">
                <a16:creationId xmlns:a16="http://schemas.microsoft.com/office/drawing/2014/main" id="{2A055E3A-BCDE-409F-BB38-7412FA5B159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92628" y="3142886"/>
            <a:ext cx="1998051" cy="1217718"/>
          </a:xfrm>
          <a:prstGeom prst="rect">
            <a:avLst/>
          </a:prstGeom>
        </p:spPr>
      </p:pic>
      <p:pic>
        <p:nvPicPr>
          <p:cNvPr id="25" name="Picture 24" descr="A group of stuffed animals&#10;&#10;Description automatically generated">
            <a:extLst>
              <a:ext uri="{FF2B5EF4-FFF2-40B4-BE49-F238E27FC236}">
                <a16:creationId xmlns:a16="http://schemas.microsoft.com/office/drawing/2014/main" id="{440FF41D-800E-43AB-B0E1-BAAF5057075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5400000">
            <a:off x="9953186" y="179630"/>
            <a:ext cx="1408602" cy="1056451"/>
          </a:xfrm>
          <a:prstGeom prst="rect">
            <a:avLst/>
          </a:prstGeom>
        </p:spPr>
      </p:pic>
      <p:pic>
        <p:nvPicPr>
          <p:cNvPr id="26" name="Picture 25" descr="A tray of hot dogs with different toppings&#10;&#10;Description automatically generated">
            <a:extLst>
              <a:ext uri="{FF2B5EF4-FFF2-40B4-BE49-F238E27FC236}">
                <a16:creationId xmlns:a16="http://schemas.microsoft.com/office/drawing/2014/main" id="{85578A29-4833-4B9D-9DEB-306A3AA2E6E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052292" y="3066446"/>
            <a:ext cx="1863156" cy="1397367"/>
          </a:xfrm>
          <a:prstGeom prst="rect">
            <a:avLst/>
          </a:prstGeom>
        </p:spPr>
      </p:pic>
    </p:spTree>
    <p:extLst>
      <p:ext uri="{BB962C8B-B14F-4D97-AF65-F5344CB8AC3E}">
        <p14:creationId xmlns:p14="http://schemas.microsoft.com/office/powerpoint/2010/main" val="4289419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Connector 4">
            <a:extLst>
              <a:ext uri="{FF2B5EF4-FFF2-40B4-BE49-F238E27FC236}">
                <a16:creationId xmlns:a16="http://schemas.microsoft.com/office/drawing/2014/main" id="{DDF4B688-872F-4E62-80CC-225AA113E22D}"/>
              </a:ext>
            </a:extLst>
          </p:cNvPr>
          <p:cNvSpPr/>
          <p:nvPr/>
        </p:nvSpPr>
        <p:spPr>
          <a:xfrm>
            <a:off x="2594919" y="148280"/>
            <a:ext cx="6691977" cy="6561439"/>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A65A5154-61FA-461F-8687-1047BA1DD8E5}"/>
              </a:ext>
            </a:extLst>
          </p:cNvPr>
          <p:cNvCxnSpPr>
            <a:cxnSpLocks/>
            <a:stCxn id="5" idx="0"/>
            <a:endCxn id="5" idx="4"/>
          </p:cNvCxnSpPr>
          <p:nvPr/>
        </p:nvCxnSpPr>
        <p:spPr>
          <a:xfrm>
            <a:off x="5940908" y="148280"/>
            <a:ext cx="0" cy="6561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AAED5C-C4F5-4DAA-9BEB-D9D65B58C4C9}"/>
              </a:ext>
            </a:extLst>
          </p:cNvPr>
          <p:cNvCxnSpPr>
            <a:stCxn id="5" idx="2"/>
          </p:cNvCxnSpPr>
          <p:nvPr/>
        </p:nvCxnSpPr>
        <p:spPr>
          <a:xfrm>
            <a:off x="2594919" y="3429000"/>
            <a:ext cx="679621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A7E3D00-94EA-4164-9F2A-220C0B49669D}"/>
              </a:ext>
            </a:extLst>
          </p:cNvPr>
          <p:cNvSpPr/>
          <p:nvPr/>
        </p:nvSpPr>
        <p:spPr>
          <a:xfrm>
            <a:off x="3222593" y="1754754"/>
            <a:ext cx="2673168" cy="584775"/>
          </a:xfrm>
          <a:prstGeom prst="rect">
            <a:avLst/>
          </a:prstGeom>
        </p:spPr>
        <p:txBody>
          <a:bodyPr wrap="none">
            <a:spAutoFit/>
          </a:bodyPr>
          <a:lstStyle/>
          <a:p>
            <a:r>
              <a:rPr lang="en-GB" sz="3200" dirty="0">
                <a:solidFill>
                  <a:schemeClr val="accent2">
                    <a:lumMod val="50000"/>
                  </a:schemeClr>
                </a:solidFill>
              </a:rPr>
              <a:t>Caramelisation</a:t>
            </a:r>
            <a:endParaRPr lang="en-GB" sz="3200" dirty="0"/>
          </a:p>
        </p:txBody>
      </p:sp>
      <p:sp>
        <p:nvSpPr>
          <p:cNvPr id="14" name="Rectangle 13">
            <a:extLst>
              <a:ext uri="{FF2B5EF4-FFF2-40B4-BE49-F238E27FC236}">
                <a16:creationId xmlns:a16="http://schemas.microsoft.com/office/drawing/2014/main" id="{51D7F651-E569-452B-97DF-BF31AB1F4E1A}"/>
              </a:ext>
            </a:extLst>
          </p:cNvPr>
          <p:cNvSpPr/>
          <p:nvPr/>
        </p:nvSpPr>
        <p:spPr>
          <a:xfrm>
            <a:off x="3948355" y="2460022"/>
            <a:ext cx="1396088" cy="646331"/>
          </a:xfrm>
          <a:prstGeom prst="rect">
            <a:avLst/>
          </a:prstGeom>
        </p:spPr>
        <p:txBody>
          <a:bodyPr wrap="none">
            <a:spAutoFit/>
          </a:bodyPr>
          <a:lstStyle/>
          <a:p>
            <a:r>
              <a:rPr lang="en-GB" dirty="0">
                <a:solidFill>
                  <a:schemeClr val="accent2">
                    <a:lumMod val="50000"/>
                  </a:schemeClr>
                </a:solidFill>
              </a:rPr>
              <a:t>Browning</a:t>
            </a:r>
          </a:p>
          <a:p>
            <a:r>
              <a:rPr lang="en-GB" dirty="0">
                <a:solidFill>
                  <a:schemeClr val="accent2">
                    <a:lumMod val="50000"/>
                  </a:schemeClr>
                </a:solidFill>
              </a:rPr>
              <a:t>Non enzymic</a:t>
            </a:r>
          </a:p>
        </p:txBody>
      </p:sp>
      <p:sp>
        <p:nvSpPr>
          <p:cNvPr id="15" name="TextBox 14">
            <a:extLst>
              <a:ext uri="{FF2B5EF4-FFF2-40B4-BE49-F238E27FC236}">
                <a16:creationId xmlns:a16="http://schemas.microsoft.com/office/drawing/2014/main" id="{BFBCC06B-9A38-4BF2-87F4-3AEE031635F3}"/>
              </a:ext>
            </a:extLst>
          </p:cNvPr>
          <p:cNvSpPr txBox="1"/>
          <p:nvPr/>
        </p:nvSpPr>
        <p:spPr>
          <a:xfrm>
            <a:off x="5947881" y="620206"/>
            <a:ext cx="2764846" cy="2862322"/>
          </a:xfrm>
          <a:prstGeom prst="rect">
            <a:avLst/>
          </a:prstGeom>
          <a:noFill/>
        </p:spPr>
        <p:txBody>
          <a:bodyPr wrap="square" rtlCol="0">
            <a:spAutoFit/>
          </a:bodyPr>
          <a:lstStyle/>
          <a:p>
            <a:r>
              <a:rPr lang="en-GB" dirty="0"/>
              <a:t>Heat applied to dry </a:t>
            </a:r>
          </a:p>
          <a:p>
            <a:r>
              <a:rPr lang="en-GB" dirty="0"/>
              <a:t>sugars on Crème </a:t>
            </a:r>
            <a:r>
              <a:rPr lang="en-GB" dirty="0" err="1"/>
              <a:t>brulee</a:t>
            </a:r>
            <a:r>
              <a:rPr lang="en-GB" dirty="0"/>
              <a:t> </a:t>
            </a:r>
          </a:p>
          <a:p>
            <a:r>
              <a:rPr lang="en-GB" dirty="0"/>
              <a:t>Sugar syrup as in crème caramel sauce</a:t>
            </a:r>
          </a:p>
          <a:p>
            <a:r>
              <a:rPr lang="en-GB" dirty="0"/>
              <a:t>Muffins</a:t>
            </a:r>
          </a:p>
          <a:p>
            <a:r>
              <a:rPr lang="en-GB" dirty="0"/>
              <a:t>Croquembouche </a:t>
            </a:r>
          </a:p>
          <a:p>
            <a:r>
              <a:rPr lang="en-GB" dirty="0"/>
              <a:t>Flapjack </a:t>
            </a:r>
          </a:p>
          <a:p>
            <a:r>
              <a:rPr lang="en-GB" dirty="0"/>
              <a:t>Crumble topping </a:t>
            </a:r>
          </a:p>
          <a:p>
            <a:r>
              <a:rPr lang="en-GB" dirty="0"/>
              <a:t>Parsnips roasted</a:t>
            </a:r>
          </a:p>
          <a:p>
            <a:r>
              <a:rPr lang="en-GB" dirty="0"/>
              <a:t>Onions</a:t>
            </a:r>
          </a:p>
        </p:txBody>
      </p:sp>
      <p:sp>
        <p:nvSpPr>
          <p:cNvPr id="16" name="TextBox 15">
            <a:extLst>
              <a:ext uri="{FF2B5EF4-FFF2-40B4-BE49-F238E27FC236}">
                <a16:creationId xmlns:a16="http://schemas.microsoft.com/office/drawing/2014/main" id="{64B43D84-73C9-4964-BC52-181462AA95F1}"/>
              </a:ext>
            </a:extLst>
          </p:cNvPr>
          <p:cNvSpPr txBox="1"/>
          <p:nvPr/>
        </p:nvSpPr>
        <p:spPr>
          <a:xfrm>
            <a:off x="2795820" y="3428999"/>
            <a:ext cx="3176903" cy="2585323"/>
          </a:xfrm>
          <a:prstGeom prst="rect">
            <a:avLst/>
          </a:prstGeom>
          <a:noFill/>
        </p:spPr>
        <p:txBody>
          <a:bodyPr wrap="square" rtlCol="0">
            <a:spAutoFit/>
          </a:bodyPr>
          <a:lstStyle/>
          <a:p>
            <a:pPr algn="r"/>
            <a:r>
              <a:rPr lang="en-GB" dirty="0"/>
              <a:t>Sugar is decomposed by high temperature and browns</a:t>
            </a:r>
          </a:p>
          <a:p>
            <a:pPr algn="r"/>
            <a:r>
              <a:rPr lang="en-GB" dirty="0"/>
              <a:t>In syrup the colour changes from clear to darker brown</a:t>
            </a:r>
          </a:p>
          <a:p>
            <a:pPr algn="r"/>
            <a:r>
              <a:rPr lang="en-GB" dirty="0"/>
              <a:t>Flavour become sweeter but then bitter as breakdown leads to carbonisation (burnt) </a:t>
            </a:r>
          </a:p>
          <a:p>
            <a:endParaRPr lang="en-GB" dirty="0"/>
          </a:p>
          <a:p>
            <a:endParaRPr lang="en-GB" dirty="0"/>
          </a:p>
        </p:txBody>
      </p:sp>
      <p:sp>
        <p:nvSpPr>
          <p:cNvPr id="17" name="TextBox 16">
            <a:extLst>
              <a:ext uri="{FF2B5EF4-FFF2-40B4-BE49-F238E27FC236}">
                <a16:creationId xmlns:a16="http://schemas.microsoft.com/office/drawing/2014/main" id="{DC68FD3B-6FB1-445B-AE13-791018CEDB1D}"/>
              </a:ext>
            </a:extLst>
          </p:cNvPr>
          <p:cNvSpPr txBox="1"/>
          <p:nvPr/>
        </p:nvSpPr>
        <p:spPr>
          <a:xfrm>
            <a:off x="6004538" y="3584812"/>
            <a:ext cx="1958545" cy="2585323"/>
          </a:xfrm>
          <a:prstGeom prst="rect">
            <a:avLst/>
          </a:prstGeom>
          <a:noFill/>
        </p:spPr>
        <p:txBody>
          <a:bodyPr wrap="square" rtlCol="0">
            <a:spAutoFit/>
          </a:bodyPr>
          <a:lstStyle/>
          <a:p>
            <a:r>
              <a:rPr lang="en-GB" dirty="0"/>
              <a:t>Used to enhance colour contrast as in puddings above</a:t>
            </a:r>
          </a:p>
          <a:p>
            <a:r>
              <a:rPr lang="en-GB" dirty="0"/>
              <a:t>Contributes to golden hue of baked goods containing sugar</a:t>
            </a:r>
          </a:p>
          <a:p>
            <a:r>
              <a:rPr lang="en-GB" dirty="0"/>
              <a:t>Develop flavour and colour of veg</a:t>
            </a:r>
          </a:p>
        </p:txBody>
      </p:sp>
      <p:sp>
        <p:nvSpPr>
          <p:cNvPr id="18" name="TextBox 17">
            <a:extLst>
              <a:ext uri="{FF2B5EF4-FFF2-40B4-BE49-F238E27FC236}">
                <a16:creationId xmlns:a16="http://schemas.microsoft.com/office/drawing/2014/main" id="{2FEDCD66-A8B4-413D-948D-FC0B682F4D09}"/>
              </a:ext>
            </a:extLst>
          </p:cNvPr>
          <p:cNvSpPr txBox="1"/>
          <p:nvPr/>
        </p:nvSpPr>
        <p:spPr>
          <a:xfrm>
            <a:off x="1272746" y="1198605"/>
            <a:ext cx="1698647" cy="954107"/>
          </a:xfrm>
          <a:prstGeom prst="rect">
            <a:avLst/>
          </a:prstGeom>
          <a:noFill/>
        </p:spPr>
        <p:txBody>
          <a:bodyPr wrap="square" rtlCol="0">
            <a:spAutoFit/>
          </a:bodyPr>
          <a:lstStyle/>
          <a:p>
            <a:r>
              <a:rPr lang="en-GB" sz="2000" b="1" dirty="0">
                <a:solidFill>
                  <a:srgbClr val="00B050"/>
                </a:solidFill>
              </a:rPr>
              <a:t>Food science</a:t>
            </a:r>
          </a:p>
          <a:p>
            <a:endParaRPr lang="en-GB" dirty="0"/>
          </a:p>
          <a:p>
            <a:endParaRPr lang="en-GB" dirty="0"/>
          </a:p>
        </p:txBody>
      </p:sp>
      <p:sp>
        <p:nvSpPr>
          <p:cNvPr id="19" name="TextBox 18">
            <a:extLst>
              <a:ext uri="{FF2B5EF4-FFF2-40B4-BE49-F238E27FC236}">
                <a16:creationId xmlns:a16="http://schemas.microsoft.com/office/drawing/2014/main" id="{47FCFD4A-B583-40AE-9F83-39BDD3DDAB10}"/>
              </a:ext>
            </a:extLst>
          </p:cNvPr>
          <p:cNvSpPr txBox="1"/>
          <p:nvPr/>
        </p:nvSpPr>
        <p:spPr>
          <a:xfrm>
            <a:off x="8775309" y="1284318"/>
            <a:ext cx="1806038" cy="400110"/>
          </a:xfrm>
          <a:prstGeom prst="rect">
            <a:avLst/>
          </a:prstGeom>
          <a:noFill/>
        </p:spPr>
        <p:txBody>
          <a:bodyPr wrap="square" rtlCol="0">
            <a:spAutoFit/>
          </a:bodyPr>
          <a:lstStyle/>
          <a:p>
            <a:r>
              <a:rPr lang="en-GB" sz="2000" b="1" dirty="0">
                <a:solidFill>
                  <a:srgbClr val="00B050"/>
                </a:solidFill>
              </a:rPr>
              <a:t>Examples</a:t>
            </a:r>
            <a:r>
              <a:rPr lang="en-GB" dirty="0"/>
              <a:t> </a:t>
            </a:r>
          </a:p>
        </p:txBody>
      </p:sp>
      <p:sp>
        <p:nvSpPr>
          <p:cNvPr id="20" name="TextBox 19">
            <a:extLst>
              <a:ext uri="{FF2B5EF4-FFF2-40B4-BE49-F238E27FC236}">
                <a16:creationId xmlns:a16="http://schemas.microsoft.com/office/drawing/2014/main" id="{DB2E49BB-592F-42A5-B7D2-EB4C097A16D2}"/>
              </a:ext>
            </a:extLst>
          </p:cNvPr>
          <p:cNvSpPr txBox="1"/>
          <p:nvPr/>
        </p:nvSpPr>
        <p:spPr>
          <a:xfrm>
            <a:off x="1168506" y="4935155"/>
            <a:ext cx="1698647" cy="707886"/>
          </a:xfrm>
          <a:prstGeom prst="rect">
            <a:avLst/>
          </a:prstGeom>
          <a:noFill/>
        </p:spPr>
        <p:txBody>
          <a:bodyPr wrap="square" rtlCol="0">
            <a:spAutoFit/>
          </a:bodyPr>
          <a:lstStyle/>
          <a:p>
            <a:r>
              <a:rPr lang="en-GB" sz="2000" b="1" dirty="0">
                <a:solidFill>
                  <a:srgbClr val="00B050"/>
                </a:solidFill>
              </a:rPr>
              <a:t>Carbohydrate function</a:t>
            </a:r>
          </a:p>
        </p:txBody>
      </p:sp>
      <p:sp>
        <p:nvSpPr>
          <p:cNvPr id="21" name="TextBox 20">
            <a:extLst>
              <a:ext uri="{FF2B5EF4-FFF2-40B4-BE49-F238E27FC236}">
                <a16:creationId xmlns:a16="http://schemas.microsoft.com/office/drawing/2014/main" id="{64A678AF-1738-4FF8-AF85-EA4D11269BAE}"/>
              </a:ext>
            </a:extLst>
          </p:cNvPr>
          <p:cNvSpPr txBox="1"/>
          <p:nvPr/>
        </p:nvSpPr>
        <p:spPr>
          <a:xfrm>
            <a:off x="8803031" y="4944167"/>
            <a:ext cx="1806038" cy="400110"/>
          </a:xfrm>
          <a:prstGeom prst="rect">
            <a:avLst/>
          </a:prstGeom>
          <a:noFill/>
        </p:spPr>
        <p:txBody>
          <a:bodyPr wrap="square" rtlCol="0">
            <a:spAutoFit/>
          </a:bodyPr>
          <a:lstStyle/>
          <a:p>
            <a:r>
              <a:rPr lang="en-GB" sz="2000" b="1" dirty="0">
                <a:solidFill>
                  <a:srgbClr val="00B050"/>
                </a:solidFill>
              </a:rPr>
              <a:t>Characteristics</a:t>
            </a:r>
          </a:p>
        </p:txBody>
      </p:sp>
      <p:sp>
        <p:nvSpPr>
          <p:cNvPr id="3" name="TextBox 2">
            <a:extLst>
              <a:ext uri="{FF2B5EF4-FFF2-40B4-BE49-F238E27FC236}">
                <a16:creationId xmlns:a16="http://schemas.microsoft.com/office/drawing/2014/main" id="{A93A6420-F080-4577-8A95-7D442E21918E}"/>
              </a:ext>
            </a:extLst>
          </p:cNvPr>
          <p:cNvSpPr txBox="1"/>
          <p:nvPr/>
        </p:nvSpPr>
        <p:spPr>
          <a:xfrm>
            <a:off x="9678328" y="1875643"/>
            <a:ext cx="2340201" cy="923330"/>
          </a:xfrm>
          <a:prstGeom prst="rect">
            <a:avLst/>
          </a:prstGeom>
          <a:noFill/>
        </p:spPr>
        <p:txBody>
          <a:bodyPr wrap="square" rtlCol="0">
            <a:spAutoFit/>
          </a:bodyPr>
          <a:lstStyle/>
          <a:p>
            <a:r>
              <a:rPr lang="en-GB" cap="all" dirty="0"/>
              <a:t>Recipe </a:t>
            </a:r>
          </a:p>
          <a:p>
            <a:r>
              <a:rPr lang="en-GB" b="1" dirty="0"/>
              <a:t>Banana crumble-top muffins</a:t>
            </a:r>
          </a:p>
        </p:txBody>
      </p:sp>
      <p:pic>
        <p:nvPicPr>
          <p:cNvPr id="22" name="Picture 21">
            <a:extLst>
              <a:ext uri="{FF2B5EF4-FFF2-40B4-BE49-F238E27FC236}">
                <a16:creationId xmlns:a16="http://schemas.microsoft.com/office/drawing/2014/main" id="{9BEE219B-DEA6-4C06-82DC-69F413C148B8}"/>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9883361" y="2714316"/>
            <a:ext cx="2185110" cy="1834501"/>
          </a:xfrm>
          <a:prstGeom prst="rect">
            <a:avLst/>
          </a:prstGeom>
          <a:noFill/>
          <a:ln>
            <a:noFill/>
          </a:ln>
        </p:spPr>
      </p:pic>
      <p:sp>
        <p:nvSpPr>
          <p:cNvPr id="8" name="TextBox 7">
            <a:extLst>
              <a:ext uri="{FF2B5EF4-FFF2-40B4-BE49-F238E27FC236}">
                <a16:creationId xmlns:a16="http://schemas.microsoft.com/office/drawing/2014/main" id="{B43E8036-C4CA-4EAA-9683-3A21ACAD0F27}"/>
              </a:ext>
            </a:extLst>
          </p:cNvPr>
          <p:cNvSpPr txBox="1"/>
          <p:nvPr/>
        </p:nvSpPr>
        <p:spPr>
          <a:xfrm>
            <a:off x="259773" y="2121935"/>
            <a:ext cx="2180055" cy="646331"/>
          </a:xfrm>
          <a:prstGeom prst="rect">
            <a:avLst/>
          </a:prstGeom>
          <a:noFill/>
        </p:spPr>
        <p:txBody>
          <a:bodyPr wrap="square" rtlCol="0">
            <a:spAutoFit/>
          </a:bodyPr>
          <a:lstStyle/>
          <a:p>
            <a:r>
              <a:rPr lang="en-GB" dirty="0"/>
              <a:t>11-14-l2c/</a:t>
            </a:r>
            <a:r>
              <a:rPr lang="en-GB" dirty="0" err="1"/>
              <a:t>dutch</a:t>
            </a:r>
            <a:r>
              <a:rPr lang="en-GB" dirty="0"/>
              <a:t>-apple-cake/</a:t>
            </a:r>
          </a:p>
        </p:txBody>
      </p:sp>
      <p:pic>
        <p:nvPicPr>
          <p:cNvPr id="11" name="Picture 10" descr="A close up of food&#10;&#10;Description automatically generated">
            <a:extLst>
              <a:ext uri="{FF2B5EF4-FFF2-40B4-BE49-F238E27FC236}">
                <a16:creationId xmlns:a16="http://schemas.microsoft.com/office/drawing/2014/main" id="{F96D85BF-297C-4724-8C2E-6CAF0F103E32}"/>
              </a:ext>
            </a:extLst>
          </p:cNvPr>
          <p:cNvPicPr>
            <a:picLocks noChangeAspect="1"/>
          </p:cNvPicPr>
          <p:nvPr/>
        </p:nvPicPr>
        <p:blipFill rotWithShape="1">
          <a:blip r:embed="rId4">
            <a:extLst>
              <a:ext uri="{28A0092B-C50C-407E-A947-70E740481C1C}">
                <a14:useLocalDpi xmlns:a14="http://schemas.microsoft.com/office/drawing/2010/main"/>
              </a:ext>
            </a:extLst>
          </a:blip>
          <a:srcRect l="23789" t="21687" r="8733"/>
          <a:stretch/>
        </p:blipFill>
        <p:spPr>
          <a:xfrm>
            <a:off x="-50874" y="2714316"/>
            <a:ext cx="2593673" cy="1827546"/>
          </a:xfrm>
          <a:prstGeom prst="rect">
            <a:avLst/>
          </a:prstGeom>
        </p:spPr>
      </p:pic>
      <p:pic>
        <p:nvPicPr>
          <p:cNvPr id="23" name="Picture 22" descr="A box filled with different types of food&#10;&#10;Description automatically generated">
            <a:extLst>
              <a:ext uri="{FF2B5EF4-FFF2-40B4-BE49-F238E27FC236}">
                <a16:creationId xmlns:a16="http://schemas.microsoft.com/office/drawing/2014/main" id="{0146193A-D7F7-4FDA-A290-ACBA2BEEDDF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5064"/>
          <a:stretch/>
        </p:blipFill>
        <p:spPr>
          <a:xfrm>
            <a:off x="10354040" y="45470"/>
            <a:ext cx="1870889" cy="1342443"/>
          </a:xfrm>
          <a:prstGeom prst="rect">
            <a:avLst/>
          </a:prstGeom>
        </p:spPr>
      </p:pic>
      <p:sp>
        <p:nvSpPr>
          <p:cNvPr id="24" name="TextBox 23">
            <a:extLst>
              <a:ext uri="{FF2B5EF4-FFF2-40B4-BE49-F238E27FC236}">
                <a16:creationId xmlns:a16="http://schemas.microsoft.com/office/drawing/2014/main" id="{A04CB192-63E1-4C63-BF35-0B3A1B4D4E01}"/>
              </a:ext>
            </a:extLst>
          </p:cNvPr>
          <p:cNvSpPr txBox="1"/>
          <p:nvPr/>
        </p:nvSpPr>
        <p:spPr>
          <a:xfrm>
            <a:off x="8637351" y="110286"/>
            <a:ext cx="2135142" cy="646331"/>
          </a:xfrm>
          <a:prstGeom prst="rect">
            <a:avLst/>
          </a:prstGeom>
          <a:noFill/>
        </p:spPr>
        <p:txBody>
          <a:bodyPr wrap="square" rtlCol="0">
            <a:spAutoFit/>
          </a:bodyPr>
          <a:lstStyle/>
          <a:p>
            <a:r>
              <a:rPr lang="en-GB" dirty="0"/>
              <a:t>11-14-l2c/fruity-flapjacks/</a:t>
            </a:r>
          </a:p>
        </p:txBody>
      </p:sp>
      <p:sp>
        <p:nvSpPr>
          <p:cNvPr id="25" name="TextBox 24">
            <a:extLst>
              <a:ext uri="{FF2B5EF4-FFF2-40B4-BE49-F238E27FC236}">
                <a16:creationId xmlns:a16="http://schemas.microsoft.com/office/drawing/2014/main" id="{71C3A775-1064-4094-8F9E-0F41ADB2269F}"/>
              </a:ext>
            </a:extLst>
          </p:cNvPr>
          <p:cNvSpPr txBox="1"/>
          <p:nvPr/>
        </p:nvSpPr>
        <p:spPr>
          <a:xfrm>
            <a:off x="6537374" y="6489234"/>
            <a:ext cx="3771901" cy="369332"/>
          </a:xfrm>
          <a:prstGeom prst="rect">
            <a:avLst/>
          </a:prstGeom>
          <a:noFill/>
        </p:spPr>
        <p:txBody>
          <a:bodyPr wrap="square" rtlCol="0">
            <a:spAutoFit/>
          </a:bodyPr>
          <a:lstStyle/>
          <a:p>
            <a:r>
              <a:rPr lang="en-GB" dirty="0"/>
              <a:t>11-14-l2c/tropical-granola-bars/</a:t>
            </a:r>
          </a:p>
        </p:txBody>
      </p:sp>
      <p:pic>
        <p:nvPicPr>
          <p:cNvPr id="27" name="Picture 26" descr="A box filled with different types of food on a plate&#10;&#10;Description automatically generated">
            <a:extLst>
              <a:ext uri="{FF2B5EF4-FFF2-40B4-BE49-F238E27FC236}">
                <a16:creationId xmlns:a16="http://schemas.microsoft.com/office/drawing/2014/main" id="{D58D81DC-1132-4820-BC59-BC4B7E7D713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0723" t="18858" r="7396"/>
          <a:stretch/>
        </p:blipFill>
        <p:spPr>
          <a:xfrm>
            <a:off x="9618144" y="5331358"/>
            <a:ext cx="2460570" cy="1486051"/>
          </a:xfrm>
          <a:prstGeom prst="rect">
            <a:avLst/>
          </a:prstGeom>
        </p:spPr>
      </p:pic>
      <p:pic>
        <p:nvPicPr>
          <p:cNvPr id="26" name="Picture 25" descr="Food on a plate&#10;&#10;Description automatically generated">
            <a:extLst>
              <a:ext uri="{FF2B5EF4-FFF2-40B4-BE49-F238E27FC236}">
                <a16:creationId xmlns:a16="http://schemas.microsoft.com/office/drawing/2014/main" id="{322CFF7F-D628-4B15-B130-823DF4C4E58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37927" y="5495083"/>
            <a:ext cx="1527774" cy="859373"/>
          </a:xfrm>
          <a:prstGeom prst="rect">
            <a:avLst/>
          </a:prstGeom>
        </p:spPr>
      </p:pic>
    </p:spTree>
    <p:extLst>
      <p:ext uri="{BB962C8B-B14F-4D97-AF65-F5344CB8AC3E}">
        <p14:creationId xmlns:p14="http://schemas.microsoft.com/office/powerpoint/2010/main" val="12723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18859</TotalTime>
  <Words>2054</Words>
  <Application>Microsoft Office PowerPoint</Application>
  <PresentationFormat>Widescreen</PresentationFormat>
  <Paragraphs>389</Paragraphs>
  <Slides>22</Slides>
  <Notes>21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22</vt:i4>
      </vt:variant>
    </vt:vector>
  </HeadingPairs>
  <TitlesOfParts>
    <vt:vector size="30" baseType="lpstr">
      <vt:lpstr>Arial</vt:lpstr>
      <vt:lpstr>Calibri</vt:lpstr>
      <vt:lpstr>Calibri Light</vt:lpstr>
      <vt:lpstr>inherit</vt:lpstr>
      <vt:lpstr>Roboto</vt:lpstr>
      <vt:lpstr>Office Theme</vt:lpstr>
      <vt:lpstr>3_Custom Design</vt:lpstr>
      <vt:lpstr>5_Custom Design</vt:lpstr>
      <vt:lpstr>The functional properties of carbohydrates</vt:lpstr>
      <vt:lpstr>The functional properties of carbohydrates</vt:lpstr>
      <vt:lpstr>What will be covered? </vt:lpstr>
      <vt:lpstr>Carbohydrate – an essential in the diet</vt:lpstr>
      <vt:lpstr>Carbohydrates supply energy</vt:lpstr>
      <vt:lpstr>Carbohydrates</vt:lpstr>
      <vt:lpstr>Functions of carbohydrates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 from www.foodafactoflife.org.uk</vt:lpstr>
      <vt:lpstr>Teaching food functions &amp; extending skills</vt:lpstr>
      <vt:lpstr>Recipe star</vt:lpstr>
      <vt:lpstr>Teaching food functions</vt:lpstr>
      <vt:lpstr>Thank you for taking part</vt:lpstr>
      <vt:lpstr>Other sources of information and support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functional properties of carbohydrates</dc:title>
  <dc:creator>Barbara,Monks Barbara,Monks</dc:creator>
  <cp:lastModifiedBy>Frances Meek</cp:lastModifiedBy>
  <cp:revision>195</cp:revision>
  <cp:lastPrinted>2019-12-04T21:35:28Z</cp:lastPrinted>
  <dcterms:created xsi:type="dcterms:W3CDTF">2019-08-29T17:02:29Z</dcterms:created>
  <dcterms:modified xsi:type="dcterms:W3CDTF">2020-01-17T09:40:23Z</dcterms:modified>
</cp:coreProperties>
</file>