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4" r:id="rId2"/>
    <p:sldMasterId id="2147483738" r:id="rId3"/>
  </p:sldMasterIdLst>
  <p:notesMasterIdLst>
    <p:notesMasterId r:id="rId34"/>
  </p:notesMasterIdLst>
  <p:sldIdLst>
    <p:sldId id="256" r:id="rId4"/>
    <p:sldId id="264" r:id="rId5"/>
    <p:sldId id="523" r:id="rId6"/>
    <p:sldId id="362" r:id="rId7"/>
    <p:sldId id="267" r:id="rId8"/>
    <p:sldId id="375" r:id="rId9"/>
    <p:sldId id="273" r:id="rId10"/>
    <p:sldId id="363" r:id="rId11"/>
    <p:sldId id="367" r:id="rId12"/>
    <p:sldId id="366" r:id="rId13"/>
    <p:sldId id="368" r:id="rId14"/>
    <p:sldId id="372" r:id="rId15"/>
    <p:sldId id="370" r:id="rId16"/>
    <p:sldId id="382" r:id="rId17"/>
    <p:sldId id="383" r:id="rId18"/>
    <p:sldId id="373" r:id="rId19"/>
    <p:sldId id="281" r:id="rId20"/>
    <p:sldId id="376" r:id="rId21"/>
    <p:sldId id="377" r:id="rId22"/>
    <p:sldId id="385" r:id="rId23"/>
    <p:sldId id="393" r:id="rId24"/>
    <p:sldId id="395" r:id="rId25"/>
    <p:sldId id="517" r:id="rId26"/>
    <p:sldId id="516" r:id="rId27"/>
    <p:sldId id="389" r:id="rId28"/>
    <p:sldId id="386" r:id="rId29"/>
    <p:sldId id="525" r:id="rId30"/>
    <p:sldId id="526" r:id="rId31"/>
    <p:sldId id="527" r:id="rId32"/>
    <p:sldId id="52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0EC1D2-7401-48AF-B00B-508197DA1491}">
          <p14:sldIdLst>
            <p14:sldId id="256"/>
            <p14:sldId id="264"/>
            <p14:sldId id="523"/>
            <p14:sldId id="362"/>
            <p14:sldId id="267"/>
            <p14:sldId id="375"/>
            <p14:sldId id="273"/>
            <p14:sldId id="363"/>
            <p14:sldId id="367"/>
            <p14:sldId id="366"/>
            <p14:sldId id="368"/>
            <p14:sldId id="372"/>
            <p14:sldId id="370"/>
            <p14:sldId id="382"/>
            <p14:sldId id="383"/>
            <p14:sldId id="373"/>
            <p14:sldId id="281"/>
            <p14:sldId id="376"/>
            <p14:sldId id="377"/>
            <p14:sldId id="385"/>
            <p14:sldId id="393"/>
            <p14:sldId id="395"/>
          </p14:sldIdLst>
        </p14:section>
        <p14:section name="Untitled Section" id="{DDC42652-62B3-4026-931E-7A2222951C66}">
          <p14:sldIdLst>
            <p14:sldId id="517"/>
            <p14:sldId id="516"/>
            <p14:sldId id="389"/>
            <p14:sldId id="386"/>
            <p14:sldId id="525"/>
            <p14:sldId id="526"/>
            <p14:sldId id="527"/>
            <p14:sldId id="52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7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515" autoAdjust="0"/>
    <p:restoredTop sz="73684" autoAdjust="0"/>
  </p:normalViewPr>
  <p:slideViewPr>
    <p:cSldViewPr snapToGrid="0" snapToObjects="1">
      <p:cViewPr varScale="1">
        <p:scale>
          <a:sx n="61" d="100"/>
          <a:sy n="61" d="100"/>
        </p:scale>
        <p:origin x="686" y="53"/>
      </p:cViewPr>
      <p:guideLst>
        <p:guide orient="horz" pos="2160"/>
        <p:guide pos="3840"/>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6DC51-7E51-448B-9FF7-DB7849C614B3}" type="datetimeFigureOut">
              <a:rPr lang="en-GB" smtClean="0"/>
              <a:t>29/01/2020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5150EA-9BF2-4869-8466-C1FFDBE9E30A}" type="slidenum">
              <a:rPr lang="en-GB" smtClean="0"/>
              <a:t>‹#›</a:t>
            </a:fld>
            <a:endParaRPr lang="en-GB"/>
          </a:p>
        </p:txBody>
      </p:sp>
    </p:spTree>
    <p:extLst>
      <p:ext uri="{BB962C8B-B14F-4D97-AF65-F5344CB8AC3E}">
        <p14:creationId xmlns:p14="http://schemas.microsoft.com/office/powerpoint/2010/main" val="3477112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41193F2-84BF-4895-B078-CA0EA208B8C5}" type="slidenum">
              <a:rPr lang="en-GB" smtClean="0"/>
              <a:t>2</a:t>
            </a:fld>
            <a:endParaRPr lang="en-GB"/>
          </a:p>
        </p:txBody>
      </p:sp>
    </p:spTree>
    <p:extLst>
      <p:ext uri="{BB962C8B-B14F-4D97-AF65-F5344CB8AC3E}">
        <p14:creationId xmlns:p14="http://schemas.microsoft.com/office/powerpoint/2010/main" val="1462611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5150EA-9BF2-4869-8466-C1FFDBE9E30A}" type="slidenum">
              <a:rPr lang="en-GB" smtClean="0"/>
              <a:t>12</a:t>
            </a:fld>
            <a:endParaRPr lang="en-GB"/>
          </a:p>
        </p:txBody>
      </p:sp>
    </p:spTree>
    <p:extLst>
      <p:ext uri="{BB962C8B-B14F-4D97-AF65-F5344CB8AC3E}">
        <p14:creationId xmlns:p14="http://schemas.microsoft.com/office/powerpoint/2010/main" val="198747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5150EA-9BF2-4869-8466-C1FFDBE9E30A}" type="slidenum">
              <a:rPr lang="en-GB" smtClean="0"/>
              <a:t>13</a:t>
            </a:fld>
            <a:endParaRPr lang="en-GB"/>
          </a:p>
        </p:txBody>
      </p:sp>
    </p:spTree>
    <p:extLst>
      <p:ext uri="{BB962C8B-B14F-4D97-AF65-F5344CB8AC3E}">
        <p14:creationId xmlns:p14="http://schemas.microsoft.com/office/powerpoint/2010/main" val="1187674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5150EA-9BF2-4869-8466-C1FFDBE9E30A}" type="slidenum">
              <a:rPr lang="en-GB" smtClean="0"/>
              <a:t>14</a:t>
            </a:fld>
            <a:endParaRPr lang="en-GB"/>
          </a:p>
        </p:txBody>
      </p:sp>
    </p:spTree>
    <p:extLst>
      <p:ext uri="{BB962C8B-B14F-4D97-AF65-F5344CB8AC3E}">
        <p14:creationId xmlns:p14="http://schemas.microsoft.com/office/powerpoint/2010/main" val="1283477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5150EA-9BF2-4869-8466-C1FFDBE9E30A}" type="slidenum">
              <a:rPr lang="en-GB" smtClean="0"/>
              <a:t>15</a:t>
            </a:fld>
            <a:endParaRPr lang="en-GB"/>
          </a:p>
        </p:txBody>
      </p:sp>
    </p:spTree>
    <p:extLst>
      <p:ext uri="{BB962C8B-B14F-4D97-AF65-F5344CB8AC3E}">
        <p14:creationId xmlns:p14="http://schemas.microsoft.com/office/powerpoint/2010/main" val="2534950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5150EA-9BF2-4869-8466-C1FFDBE9E30A}" type="slidenum">
              <a:rPr lang="en-GB" smtClean="0"/>
              <a:t>16</a:t>
            </a:fld>
            <a:endParaRPr lang="en-GB"/>
          </a:p>
        </p:txBody>
      </p:sp>
    </p:spTree>
    <p:extLst>
      <p:ext uri="{BB962C8B-B14F-4D97-AF65-F5344CB8AC3E}">
        <p14:creationId xmlns:p14="http://schemas.microsoft.com/office/powerpoint/2010/main" val="2491035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1193F2-84BF-4895-B078-CA0EA208B8C5}" type="slidenum">
              <a:rPr lang="en-GB" smtClean="0"/>
              <a:t>17</a:t>
            </a:fld>
            <a:endParaRPr lang="en-GB"/>
          </a:p>
        </p:txBody>
      </p:sp>
    </p:spTree>
    <p:extLst>
      <p:ext uri="{BB962C8B-B14F-4D97-AF65-F5344CB8AC3E}">
        <p14:creationId xmlns:p14="http://schemas.microsoft.com/office/powerpoint/2010/main" val="358735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5150EA-9BF2-4869-8466-C1FFDBE9E30A}" type="slidenum">
              <a:rPr lang="en-GB" smtClean="0"/>
              <a:t>18</a:t>
            </a:fld>
            <a:endParaRPr lang="en-GB"/>
          </a:p>
        </p:txBody>
      </p:sp>
    </p:spTree>
    <p:extLst>
      <p:ext uri="{BB962C8B-B14F-4D97-AF65-F5344CB8AC3E}">
        <p14:creationId xmlns:p14="http://schemas.microsoft.com/office/powerpoint/2010/main" val="3641099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5150EA-9BF2-4869-8466-C1FFDBE9E30A}" type="slidenum">
              <a:rPr lang="en-GB" smtClean="0"/>
              <a:t>19</a:t>
            </a:fld>
            <a:endParaRPr lang="en-GB"/>
          </a:p>
        </p:txBody>
      </p:sp>
    </p:spTree>
    <p:extLst>
      <p:ext uri="{BB962C8B-B14F-4D97-AF65-F5344CB8AC3E}">
        <p14:creationId xmlns:p14="http://schemas.microsoft.com/office/powerpoint/2010/main" val="3603347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5150EA-9BF2-4869-8466-C1FFDBE9E30A}" type="slidenum">
              <a:rPr lang="en-GB" smtClean="0"/>
              <a:t>20</a:t>
            </a:fld>
            <a:endParaRPr lang="en-GB"/>
          </a:p>
        </p:txBody>
      </p:sp>
    </p:spTree>
    <p:extLst>
      <p:ext uri="{BB962C8B-B14F-4D97-AF65-F5344CB8AC3E}">
        <p14:creationId xmlns:p14="http://schemas.microsoft.com/office/powerpoint/2010/main" val="2485454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5150EA-9BF2-4869-8466-C1FFDBE9E30A}" type="slidenum">
              <a:rPr lang="en-GB" smtClean="0"/>
              <a:t>21</a:t>
            </a:fld>
            <a:endParaRPr lang="en-GB"/>
          </a:p>
        </p:txBody>
      </p:sp>
    </p:spTree>
    <p:extLst>
      <p:ext uri="{BB962C8B-B14F-4D97-AF65-F5344CB8AC3E}">
        <p14:creationId xmlns:p14="http://schemas.microsoft.com/office/powerpoint/2010/main" val="3361805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5150EA-9BF2-4869-8466-C1FFDBE9E30A}" type="slidenum">
              <a:rPr lang="en-GB" smtClean="0"/>
              <a:t>3</a:t>
            </a:fld>
            <a:endParaRPr lang="en-GB"/>
          </a:p>
        </p:txBody>
      </p:sp>
    </p:spTree>
    <p:extLst>
      <p:ext uri="{BB962C8B-B14F-4D97-AF65-F5344CB8AC3E}">
        <p14:creationId xmlns:p14="http://schemas.microsoft.com/office/powerpoint/2010/main" val="635083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5150EA-9BF2-4869-8466-C1FFDBE9E30A}" type="slidenum">
              <a:rPr lang="en-GB" smtClean="0"/>
              <a:t>22</a:t>
            </a:fld>
            <a:endParaRPr lang="en-GB"/>
          </a:p>
        </p:txBody>
      </p:sp>
    </p:spTree>
    <p:extLst>
      <p:ext uri="{BB962C8B-B14F-4D97-AF65-F5344CB8AC3E}">
        <p14:creationId xmlns:p14="http://schemas.microsoft.com/office/powerpoint/2010/main" val="2401842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D44FC-0D0A-4660-A874-F2A3231A95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5513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35150EA-9BF2-4869-8466-C1FFDBE9E30A}" type="slidenum">
              <a:rPr lang="en-GB" smtClean="0"/>
              <a:t>25</a:t>
            </a:fld>
            <a:endParaRPr lang="en-GB"/>
          </a:p>
        </p:txBody>
      </p:sp>
    </p:spTree>
    <p:extLst>
      <p:ext uri="{BB962C8B-B14F-4D97-AF65-F5344CB8AC3E}">
        <p14:creationId xmlns:p14="http://schemas.microsoft.com/office/powerpoint/2010/main" val="4144511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B35150EA-9BF2-4869-8466-C1FFDBE9E30A}" type="slidenum">
              <a:rPr lang="en-GB" smtClean="0"/>
              <a:t>26</a:t>
            </a:fld>
            <a:endParaRPr lang="en-GB"/>
          </a:p>
        </p:txBody>
      </p:sp>
    </p:spTree>
    <p:extLst>
      <p:ext uri="{BB962C8B-B14F-4D97-AF65-F5344CB8AC3E}">
        <p14:creationId xmlns:p14="http://schemas.microsoft.com/office/powerpoint/2010/main" val="2192586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5150EA-9BF2-4869-8466-C1FFDBE9E30A}" type="slidenum">
              <a:rPr lang="en-GB" smtClean="0"/>
              <a:t>28</a:t>
            </a:fld>
            <a:endParaRPr lang="en-GB"/>
          </a:p>
        </p:txBody>
      </p:sp>
    </p:spTree>
    <p:extLst>
      <p:ext uri="{BB962C8B-B14F-4D97-AF65-F5344CB8AC3E}">
        <p14:creationId xmlns:p14="http://schemas.microsoft.com/office/powerpoint/2010/main" val="1596053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5150EA-9BF2-4869-8466-C1FFDBE9E30A}" type="slidenum">
              <a:rPr lang="en-GB" smtClean="0"/>
              <a:t>29</a:t>
            </a:fld>
            <a:endParaRPr lang="en-GB"/>
          </a:p>
        </p:txBody>
      </p:sp>
    </p:spTree>
    <p:extLst>
      <p:ext uri="{BB962C8B-B14F-4D97-AF65-F5344CB8AC3E}">
        <p14:creationId xmlns:p14="http://schemas.microsoft.com/office/powerpoint/2010/main" val="411468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5150EA-9BF2-4869-8466-C1FFDBE9E30A}" type="slidenum">
              <a:rPr lang="en-GB" smtClean="0"/>
              <a:t>30</a:t>
            </a:fld>
            <a:endParaRPr lang="en-GB"/>
          </a:p>
        </p:txBody>
      </p:sp>
    </p:spTree>
    <p:extLst>
      <p:ext uri="{BB962C8B-B14F-4D97-AF65-F5344CB8AC3E}">
        <p14:creationId xmlns:p14="http://schemas.microsoft.com/office/powerpoint/2010/main" val="1885923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5150EA-9BF2-4869-8466-C1FFDBE9E30A}" type="slidenum">
              <a:rPr lang="en-GB" smtClean="0"/>
              <a:t>4</a:t>
            </a:fld>
            <a:endParaRPr lang="en-GB"/>
          </a:p>
        </p:txBody>
      </p:sp>
    </p:spTree>
    <p:extLst>
      <p:ext uri="{BB962C8B-B14F-4D97-AF65-F5344CB8AC3E}">
        <p14:creationId xmlns:p14="http://schemas.microsoft.com/office/powerpoint/2010/main" val="4286145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41193F2-84BF-4895-B078-CA0EA208B8C5}" type="slidenum">
              <a:rPr lang="en-GB" smtClean="0"/>
              <a:t>5</a:t>
            </a:fld>
            <a:endParaRPr lang="en-GB"/>
          </a:p>
        </p:txBody>
      </p:sp>
    </p:spTree>
    <p:extLst>
      <p:ext uri="{BB962C8B-B14F-4D97-AF65-F5344CB8AC3E}">
        <p14:creationId xmlns:p14="http://schemas.microsoft.com/office/powerpoint/2010/main" val="86293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5150EA-9BF2-4869-8466-C1FFDBE9E30A}" type="slidenum">
              <a:rPr lang="en-GB" smtClean="0"/>
              <a:t>6</a:t>
            </a:fld>
            <a:endParaRPr lang="en-GB"/>
          </a:p>
        </p:txBody>
      </p:sp>
    </p:spTree>
    <p:extLst>
      <p:ext uri="{BB962C8B-B14F-4D97-AF65-F5344CB8AC3E}">
        <p14:creationId xmlns:p14="http://schemas.microsoft.com/office/powerpoint/2010/main" val="2665690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5150EA-9BF2-4869-8466-C1FFDBE9E30A}" type="slidenum">
              <a:rPr lang="en-GB" smtClean="0"/>
              <a:t>8</a:t>
            </a:fld>
            <a:endParaRPr lang="en-GB"/>
          </a:p>
        </p:txBody>
      </p:sp>
    </p:spTree>
    <p:extLst>
      <p:ext uri="{BB962C8B-B14F-4D97-AF65-F5344CB8AC3E}">
        <p14:creationId xmlns:p14="http://schemas.microsoft.com/office/powerpoint/2010/main" val="845761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5150EA-9BF2-4869-8466-C1FFDBE9E30A}" type="slidenum">
              <a:rPr lang="en-GB" smtClean="0"/>
              <a:t>9</a:t>
            </a:fld>
            <a:endParaRPr lang="en-GB"/>
          </a:p>
        </p:txBody>
      </p:sp>
    </p:spTree>
    <p:extLst>
      <p:ext uri="{BB962C8B-B14F-4D97-AF65-F5344CB8AC3E}">
        <p14:creationId xmlns:p14="http://schemas.microsoft.com/office/powerpoint/2010/main" val="3582844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5150EA-9BF2-4869-8466-C1FFDBE9E30A}" type="slidenum">
              <a:rPr lang="en-GB" smtClean="0"/>
              <a:t>10</a:t>
            </a:fld>
            <a:endParaRPr lang="en-GB"/>
          </a:p>
        </p:txBody>
      </p:sp>
    </p:spTree>
    <p:extLst>
      <p:ext uri="{BB962C8B-B14F-4D97-AF65-F5344CB8AC3E}">
        <p14:creationId xmlns:p14="http://schemas.microsoft.com/office/powerpoint/2010/main" val="600395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5150EA-9BF2-4869-8466-C1FFDBE9E30A}" type="slidenum">
              <a:rPr lang="en-GB" smtClean="0"/>
              <a:t>11</a:t>
            </a:fld>
            <a:endParaRPr lang="en-GB"/>
          </a:p>
        </p:txBody>
      </p:sp>
    </p:spTree>
    <p:extLst>
      <p:ext uri="{BB962C8B-B14F-4D97-AF65-F5344CB8AC3E}">
        <p14:creationId xmlns:p14="http://schemas.microsoft.com/office/powerpoint/2010/main" val="231066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479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837127"/>
            <a:ext cx="11128310" cy="624819"/>
          </a:xfrm>
          <a:prstGeom prst="rect">
            <a:avLst/>
          </a:prstGeom>
        </p:spPr>
        <p:txBody>
          <a:bodyPr/>
          <a:lstStyle>
            <a:lvl1pPr>
              <a:defRPr sz="3600" b="1" baseline="0">
                <a:latin typeface="Arial" charset="0"/>
                <a:ea typeface="Arial" charset="0"/>
                <a:cs typeface="Arial" charset="0"/>
              </a:defRPr>
            </a:lvl1pPr>
          </a:lstStyle>
          <a:p>
            <a:r>
              <a:rPr lang="en-US" dirty="0"/>
              <a:t>Title here</a:t>
            </a:r>
            <a:endParaRPr lang="en-GB" dirty="0"/>
          </a:p>
        </p:txBody>
      </p:sp>
      <p:sp>
        <p:nvSpPr>
          <p:cNvPr id="8" name="Text Placeholder 3"/>
          <p:cNvSpPr>
            <a:spLocks noGrp="1"/>
          </p:cNvSpPr>
          <p:nvPr>
            <p:ph type="body" sz="quarter" idx="10"/>
          </p:nvPr>
        </p:nvSpPr>
        <p:spPr>
          <a:xfrm>
            <a:off x="609600" y="1854200"/>
            <a:ext cx="11123613" cy="4070350"/>
          </a:xfrm>
          <a:prstGeom prst="rect">
            <a:avLst/>
          </a:prstGeom>
        </p:spPr>
        <p:txBody>
          <a:bodyPr>
            <a:normAutofit/>
          </a:bodyPr>
          <a:lstStyle>
            <a:lvl1pPr marL="0" indent="0">
              <a:buFontTx/>
              <a:buNone/>
              <a:defRPr sz="2000">
                <a:latin typeface="Arial" charset="0"/>
                <a:ea typeface="Arial" charset="0"/>
                <a:cs typeface="Arial" charset="0"/>
              </a:defRPr>
            </a:lvl1pPr>
          </a:lstStyle>
          <a:p>
            <a:pPr lvl="0"/>
            <a:r>
              <a:rPr lang="en-US" dirty="0"/>
              <a:t>Click to edit</a:t>
            </a:r>
            <a:endParaRPr lang="en-GB" dirty="0"/>
          </a:p>
        </p:txBody>
      </p:sp>
    </p:spTree>
    <p:extLst>
      <p:ext uri="{BB962C8B-B14F-4D97-AF65-F5344CB8AC3E}">
        <p14:creationId xmlns:p14="http://schemas.microsoft.com/office/powerpoint/2010/main" val="443922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599" y="837127"/>
            <a:ext cx="11268269" cy="624819"/>
          </a:xfrm>
          <a:prstGeom prst="rect">
            <a:avLst/>
          </a:prstGeom>
        </p:spPr>
        <p:txBody>
          <a:bodyPr/>
          <a:lstStyle>
            <a:lvl1pPr>
              <a:defRPr sz="3600" b="1" baseline="0">
                <a:latin typeface="Arial" charset="0"/>
                <a:ea typeface="Arial" charset="0"/>
                <a:cs typeface="Arial" charset="0"/>
              </a:defRPr>
            </a:lvl1pPr>
          </a:lstStyle>
          <a:p>
            <a:r>
              <a:rPr lang="en-US" dirty="0"/>
              <a:t>Title here</a:t>
            </a:r>
            <a:endParaRPr lang="en-GB" dirty="0"/>
          </a:p>
        </p:txBody>
      </p:sp>
      <p:sp>
        <p:nvSpPr>
          <p:cNvPr id="8" name="Text Placeholder 3"/>
          <p:cNvSpPr>
            <a:spLocks noGrp="1"/>
          </p:cNvSpPr>
          <p:nvPr>
            <p:ph type="body" sz="quarter" idx="10"/>
          </p:nvPr>
        </p:nvSpPr>
        <p:spPr>
          <a:xfrm>
            <a:off x="609600" y="1854021"/>
            <a:ext cx="7362825" cy="4044950"/>
          </a:xfrm>
          <a:prstGeom prst="rect">
            <a:avLst/>
          </a:prstGeom>
        </p:spPr>
        <p:txBody>
          <a:bodyPr>
            <a:normAutofit/>
          </a:bodyPr>
          <a:lstStyle>
            <a:lvl1pPr marL="0" indent="0">
              <a:buFontTx/>
              <a:buNone/>
              <a:defRPr sz="2000" baseline="0">
                <a:latin typeface="Arial" charset="0"/>
                <a:ea typeface="Arial" charset="0"/>
                <a:cs typeface="Arial" charset="0"/>
              </a:defRPr>
            </a:lvl1pPr>
          </a:lstStyle>
          <a:p>
            <a:pPr lvl="0"/>
            <a:r>
              <a:rPr lang="en-US" dirty="0"/>
              <a:t>Click to edit </a:t>
            </a:r>
            <a:endParaRPr lang="en-GB" dirty="0"/>
          </a:p>
        </p:txBody>
      </p:sp>
      <p:sp>
        <p:nvSpPr>
          <p:cNvPr id="9" name="Picture Placeholder 5"/>
          <p:cNvSpPr>
            <a:spLocks noGrp="1"/>
          </p:cNvSpPr>
          <p:nvPr>
            <p:ph type="pic" sz="quarter" idx="11"/>
          </p:nvPr>
        </p:nvSpPr>
        <p:spPr>
          <a:xfrm>
            <a:off x="8075613" y="1854200"/>
            <a:ext cx="3798887" cy="4044950"/>
          </a:xfrm>
          <a:prstGeom prst="rect">
            <a:avLst/>
          </a:prstGeom>
        </p:spPr>
        <p:txBody>
          <a:bodyPr/>
          <a:lstStyle>
            <a:lvl1pPr marL="0" indent="0">
              <a:buFontTx/>
              <a:buNone/>
              <a:defRPr sz="2400">
                <a:latin typeface="Arial" charset="0"/>
                <a:ea typeface="Arial" charset="0"/>
                <a:cs typeface="Arial" charset="0"/>
              </a:defRPr>
            </a:lvl1pPr>
          </a:lstStyle>
          <a:p>
            <a:endParaRPr lang="en-GB" dirty="0"/>
          </a:p>
        </p:txBody>
      </p:sp>
    </p:spTree>
    <p:extLst>
      <p:ext uri="{BB962C8B-B14F-4D97-AF65-F5344CB8AC3E}">
        <p14:creationId xmlns:p14="http://schemas.microsoft.com/office/powerpoint/2010/main" val="64758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baseline="0"/>
            </a:lvl1pPr>
          </a:lstStyle>
          <a:p>
            <a:r>
              <a:rPr lang="en-US" dirty="0"/>
              <a:t>Title here</a:t>
            </a:r>
            <a:endParaRPr lang="en-GB" dirty="0"/>
          </a:p>
        </p:txBody>
      </p:sp>
      <p:sp>
        <p:nvSpPr>
          <p:cNvPr id="4" name="Text Placeholder 3"/>
          <p:cNvSpPr>
            <a:spLocks noGrp="1"/>
          </p:cNvSpPr>
          <p:nvPr>
            <p:ph type="body" sz="quarter" idx="10"/>
          </p:nvPr>
        </p:nvSpPr>
        <p:spPr>
          <a:xfrm>
            <a:off x="609600" y="1854200"/>
            <a:ext cx="11123613" cy="4070350"/>
          </a:xfrm>
        </p:spPr>
        <p:txBody>
          <a:bodyPr>
            <a:normAutofit/>
          </a:bodyPr>
          <a:lstStyle>
            <a:lvl1pPr>
              <a:defRPr sz="2000"/>
            </a:lvl1pPr>
          </a:lstStyle>
          <a:p>
            <a:pPr lvl="0"/>
            <a:r>
              <a:rPr lang="en-US" dirty="0"/>
              <a:t>Click to edit</a:t>
            </a:r>
            <a:endParaRPr lang="en-GB" dirty="0"/>
          </a:p>
        </p:txBody>
      </p:sp>
    </p:spTree>
    <p:extLst>
      <p:ext uri="{BB962C8B-B14F-4D97-AF65-F5344CB8AC3E}">
        <p14:creationId xmlns:p14="http://schemas.microsoft.com/office/powerpoint/2010/main" val="331456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 here</a:t>
            </a:r>
            <a:endParaRPr lang="en-GB" dirty="0"/>
          </a:p>
        </p:txBody>
      </p:sp>
      <p:sp>
        <p:nvSpPr>
          <p:cNvPr id="4" name="Text Placeholder 3"/>
          <p:cNvSpPr>
            <a:spLocks noGrp="1"/>
          </p:cNvSpPr>
          <p:nvPr>
            <p:ph type="body" sz="quarter" idx="10"/>
          </p:nvPr>
        </p:nvSpPr>
        <p:spPr>
          <a:xfrm>
            <a:off x="609600" y="1854021"/>
            <a:ext cx="7362825" cy="4044950"/>
          </a:xfrm>
        </p:spPr>
        <p:txBody>
          <a:bodyPr>
            <a:normAutofit/>
          </a:bodyPr>
          <a:lstStyle>
            <a:lvl1pPr>
              <a:defRPr sz="2000" baseline="0"/>
            </a:lvl1pPr>
          </a:lstStyle>
          <a:p>
            <a:pPr lvl="0"/>
            <a:r>
              <a:rPr lang="en-US" dirty="0"/>
              <a:t>Click to edit </a:t>
            </a:r>
            <a:endParaRPr lang="en-GB" dirty="0"/>
          </a:p>
        </p:txBody>
      </p:sp>
      <p:sp>
        <p:nvSpPr>
          <p:cNvPr id="6" name="Picture Placeholder 5"/>
          <p:cNvSpPr>
            <a:spLocks noGrp="1"/>
          </p:cNvSpPr>
          <p:nvPr>
            <p:ph type="pic" sz="quarter" idx="11"/>
          </p:nvPr>
        </p:nvSpPr>
        <p:spPr>
          <a:xfrm>
            <a:off x="8075613" y="1854200"/>
            <a:ext cx="3798887" cy="4044950"/>
          </a:xfrm>
        </p:spPr>
        <p:txBody>
          <a:bodyPr/>
          <a:lstStyle/>
          <a:p>
            <a:endParaRPr lang="en-GB" dirty="0"/>
          </a:p>
        </p:txBody>
      </p:sp>
    </p:spTree>
    <p:extLst>
      <p:ext uri="{BB962C8B-B14F-4D97-AF65-F5344CB8AC3E}">
        <p14:creationId xmlns:p14="http://schemas.microsoft.com/office/powerpoint/2010/main" val="1009270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29804" y="903446"/>
            <a:ext cx="7678744" cy="565708"/>
          </a:xfrm>
          <a:prstGeom prst="rect">
            <a:avLst/>
          </a:prstGeom>
        </p:spPr>
        <p:txBody>
          <a:bodyPr/>
          <a:lstStyle>
            <a:lvl1pPr>
              <a:defRPr sz="3600" b="1" baseline="0">
                <a:solidFill>
                  <a:schemeClr val="tx1"/>
                </a:solidFill>
                <a:latin typeface="Arial" panose="020B0604020202020204" pitchFamily="34" charset="0"/>
                <a:cs typeface="Arial" panose="020B0604020202020204" pitchFamily="34" charset="0"/>
              </a:defRPr>
            </a:lvl1pPr>
          </a:lstStyle>
          <a:p>
            <a:r>
              <a:rPr lang="en-US" dirty="0"/>
              <a:t>Click to edit title</a:t>
            </a:r>
            <a:endParaRPr lang="en-GB" dirty="0"/>
          </a:p>
        </p:txBody>
      </p:sp>
      <p:sp>
        <p:nvSpPr>
          <p:cNvPr id="5" name="Text Placeholder 4"/>
          <p:cNvSpPr>
            <a:spLocks noGrp="1"/>
          </p:cNvSpPr>
          <p:nvPr>
            <p:ph type="body" sz="quarter" idx="10" hasCustomPrompt="1"/>
          </p:nvPr>
        </p:nvSpPr>
        <p:spPr>
          <a:xfrm>
            <a:off x="730251" y="1866900"/>
            <a:ext cx="6430403" cy="4121150"/>
          </a:xfrm>
          <a:prstGeom prst="rect">
            <a:avLst/>
          </a:prstGeom>
        </p:spPr>
        <p:txBody>
          <a:bodyPr/>
          <a:lstStyle>
            <a:lvl1pPr marL="0" indent="0">
              <a:buNone/>
              <a:defRPr sz="2000" baseline="0">
                <a:solidFill>
                  <a:schemeClr val="tx1"/>
                </a:solidFill>
                <a:latin typeface="Arial" panose="020B0604020202020204" pitchFamily="34" charset="0"/>
                <a:cs typeface="Arial" panose="020B0604020202020204" pitchFamily="34" charset="0"/>
              </a:defRPr>
            </a:lvl1pPr>
          </a:lstStyle>
          <a:p>
            <a:pPr lvl="0"/>
            <a:r>
              <a:rPr lang="en-GB" dirty="0"/>
              <a:t>Click to add text</a:t>
            </a:r>
          </a:p>
        </p:txBody>
      </p:sp>
      <p:sp>
        <p:nvSpPr>
          <p:cNvPr id="7" name="Picture Placeholder 6"/>
          <p:cNvSpPr>
            <a:spLocks noGrp="1"/>
          </p:cNvSpPr>
          <p:nvPr>
            <p:ph type="pic" sz="quarter" idx="11" hasCustomPrompt="1"/>
          </p:nvPr>
        </p:nvSpPr>
        <p:spPr>
          <a:xfrm>
            <a:off x="7349067" y="1866900"/>
            <a:ext cx="4483100" cy="4121150"/>
          </a:xfrm>
          <a:prstGeom prst="rect">
            <a:avLst/>
          </a:prstGeom>
        </p:spPr>
        <p:txBody>
          <a:bodyPr/>
          <a:lstStyle>
            <a:lvl1pPr marL="0" indent="0">
              <a:buNone/>
              <a:defRPr sz="2200" baseline="0">
                <a:solidFill>
                  <a:schemeClr val="tx1"/>
                </a:solidFill>
                <a:latin typeface="Arial" panose="020B0604020202020204" pitchFamily="34" charset="0"/>
                <a:cs typeface="Arial" panose="020B0604020202020204" pitchFamily="34" charset="0"/>
              </a:defRPr>
            </a:lvl1pPr>
          </a:lstStyle>
          <a:p>
            <a:r>
              <a:rPr lang="en-GB" dirty="0"/>
              <a:t>Click to add image</a:t>
            </a:r>
          </a:p>
        </p:txBody>
      </p:sp>
    </p:spTree>
    <p:extLst>
      <p:ext uri="{BB962C8B-B14F-4D97-AF65-F5344CB8AC3E}">
        <p14:creationId xmlns:p14="http://schemas.microsoft.com/office/powerpoint/2010/main" val="2098343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9804" y="903446"/>
            <a:ext cx="7678744" cy="565708"/>
          </a:xfrm>
          <a:prstGeom prst="rect">
            <a:avLst/>
          </a:prstGeom>
        </p:spPr>
        <p:txBody>
          <a:bodyPr/>
          <a:lstStyle>
            <a:lvl1pPr>
              <a:defRPr sz="3600" b="1" baseline="0">
                <a:solidFill>
                  <a:schemeClr val="tx1"/>
                </a:solidFill>
                <a:latin typeface="Arial" panose="020B0604020202020204" pitchFamily="34" charset="0"/>
                <a:cs typeface="Arial" panose="020B0604020202020204" pitchFamily="34" charset="0"/>
              </a:defRPr>
            </a:lvl1pPr>
          </a:lstStyle>
          <a:p>
            <a:r>
              <a:rPr lang="en-US" dirty="0"/>
              <a:t>Click to edit title</a:t>
            </a:r>
            <a:endParaRPr lang="en-GB" dirty="0"/>
          </a:p>
        </p:txBody>
      </p:sp>
      <p:sp>
        <p:nvSpPr>
          <p:cNvPr id="6" name="Text Placeholder 5"/>
          <p:cNvSpPr>
            <a:spLocks noGrp="1"/>
          </p:cNvSpPr>
          <p:nvPr>
            <p:ph type="body" sz="quarter" idx="10"/>
          </p:nvPr>
        </p:nvSpPr>
        <p:spPr>
          <a:xfrm>
            <a:off x="730250" y="1867438"/>
            <a:ext cx="10963767" cy="4095481"/>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2760630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9804" y="903446"/>
            <a:ext cx="7678744" cy="565708"/>
          </a:xfrm>
          <a:prstGeom prst="rect">
            <a:avLst/>
          </a:prstGeom>
        </p:spPr>
        <p:txBody>
          <a:bodyPr/>
          <a:lstStyle>
            <a:lvl1pPr>
              <a:defRPr sz="3600" b="1" baseline="0">
                <a:solidFill>
                  <a:schemeClr val="tx1"/>
                </a:solidFill>
                <a:latin typeface="Arial" panose="020B0604020202020204" pitchFamily="34" charset="0"/>
                <a:cs typeface="Arial" panose="020B0604020202020204" pitchFamily="34" charset="0"/>
              </a:defRPr>
            </a:lvl1pPr>
          </a:lstStyle>
          <a:p>
            <a:r>
              <a:rPr lang="en-US" dirty="0"/>
              <a:t>Click to edit title</a:t>
            </a:r>
            <a:endParaRPr lang="en-GB" dirty="0"/>
          </a:p>
        </p:txBody>
      </p:sp>
      <p:sp>
        <p:nvSpPr>
          <p:cNvPr id="6" name="Text Placeholder 5"/>
          <p:cNvSpPr>
            <a:spLocks noGrp="1"/>
          </p:cNvSpPr>
          <p:nvPr>
            <p:ph type="body" sz="quarter" idx="10"/>
          </p:nvPr>
        </p:nvSpPr>
        <p:spPr>
          <a:xfrm>
            <a:off x="730250" y="1867438"/>
            <a:ext cx="10963767" cy="4095481"/>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2455322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9804" y="903446"/>
            <a:ext cx="7678744" cy="565708"/>
          </a:xfrm>
          <a:prstGeom prst="rect">
            <a:avLst/>
          </a:prstGeom>
        </p:spPr>
        <p:txBody>
          <a:bodyPr/>
          <a:lstStyle>
            <a:lvl1pPr>
              <a:defRPr sz="3600" b="1" baseline="0">
                <a:solidFill>
                  <a:schemeClr val="tx1"/>
                </a:solidFill>
                <a:latin typeface="Arial" panose="020B0604020202020204" pitchFamily="34" charset="0"/>
                <a:cs typeface="Arial" panose="020B0604020202020204" pitchFamily="34" charset="0"/>
              </a:defRPr>
            </a:lvl1pPr>
          </a:lstStyle>
          <a:p>
            <a:r>
              <a:rPr lang="en-US" dirty="0"/>
              <a:t>Click to edit title</a:t>
            </a:r>
            <a:endParaRPr lang="en-GB" dirty="0"/>
          </a:p>
        </p:txBody>
      </p:sp>
      <p:sp>
        <p:nvSpPr>
          <p:cNvPr id="6" name="Text Placeholder 5"/>
          <p:cNvSpPr>
            <a:spLocks noGrp="1"/>
          </p:cNvSpPr>
          <p:nvPr>
            <p:ph type="body" sz="quarter" idx="10"/>
          </p:nvPr>
        </p:nvSpPr>
        <p:spPr>
          <a:xfrm>
            <a:off x="730250" y="1867438"/>
            <a:ext cx="10963767" cy="4095481"/>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1374101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F462B-1060-473C-8E99-CBD8F677BE1A}"/>
              </a:ext>
            </a:extLst>
          </p:cNvPr>
          <p:cNvSpPr>
            <a:spLocks noGrp="1"/>
          </p:cNvSpPr>
          <p:nvPr>
            <p:ph type="dt" sz="half" idx="10"/>
          </p:nvPr>
        </p:nvSpPr>
        <p:spPr/>
        <p:txBody>
          <a:bodyPr/>
          <a:lstStyle/>
          <a:p>
            <a:fld id="{4BFC9E48-DFB6-4685-AE18-E28EE60F1283}" type="datetimeFigureOut">
              <a:rPr lang="en-GB" smtClean="0"/>
              <a:t>29/01/2020</a:t>
            </a:fld>
            <a:endParaRPr lang="en-GB"/>
          </a:p>
        </p:txBody>
      </p:sp>
      <p:sp>
        <p:nvSpPr>
          <p:cNvPr id="3" name="Footer Placeholder 2">
            <a:extLst>
              <a:ext uri="{FF2B5EF4-FFF2-40B4-BE49-F238E27FC236}">
                <a16:creationId xmlns:a16="http://schemas.microsoft.com/office/drawing/2014/main" id="{2A1EE97F-8E5D-4333-A948-0C54F158780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FC6CFC-7131-4251-813F-312906B89ECC}"/>
              </a:ext>
            </a:extLst>
          </p:cNvPr>
          <p:cNvSpPr>
            <a:spLocks noGrp="1"/>
          </p:cNvSpPr>
          <p:nvPr>
            <p:ph type="sldNum" sz="quarter" idx="12"/>
          </p:nvPr>
        </p:nvSpPr>
        <p:spPr/>
        <p:txBody>
          <a:bodyPr/>
          <a:lstStyle/>
          <a:p>
            <a:fld id="{9FA56B65-2523-49CB-8660-67E922C1E8F3}" type="slidenum">
              <a:rPr lang="en-GB" smtClean="0"/>
              <a:t>‹#›</a:t>
            </a:fld>
            <a:endParaRPr lang="en-GB"/>
          </a:p>
        </p:txBody>
      </p:sp>
    </p:spTree>
    <p:extLst>
      <p:ext uri="{BB962C8B-B14F-4D97-AF65-F5344CB8AC3E}">
        <p14:creationId xmlns:p14="http://schemas.microsoft.com/office/powerpoint/2010/main" val="1842830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E26A20C5-FCFA-4FC6-9EE0-C1982E05CAE7}" type="datetimeFigureOut">
              <a:rPr lang="fr-FR" smtClean="0"/>
              <a:pPr/>
              <a:t>29/01/2020</a:t>
            </a:fld>
            <a:endParaRPr lang="fr-BE"/>
          </a:p>
        </p:txBody>
      </p:sp>
      <p:sp>
        <p:nvSpPr>
          <p:cNvPr id="7" name="Footer Placeholder 4"/>
          <p:cNvSpPr>
            <a:spLocks noGrp="1"/>
          </p:cNvSpPr>
          <p:nvPr>
            <p:ph type="ftr" sz="quarter" idx="11"/>
          </p:nvPr>
        </p:nvSpPr>
        <p:spPr>
          <a:xfrm>
            <a:off x="190459" y="6500835"/>
            <a:ext cx="7020939" cy="142875"/>
          </a:xfrm>
          <a:prstGeom prst="rect">
            <a:avLst/>
          </a:prstGeom>
        </p:spPr>
        <p:txBody>
          <a:bodyPr lIns="0" tIns="0" rIns="0" bIns="0"/>
          <a:lstStyle>
            <a:lvl1pPr>
              <a:defRPr sz="1200"/>
            </a:lvl1pPr>
          </a:lstStyle>
          <a:p>
            <a:endParaRPr lang="fr-BE" dirty="0"/>
          </a:p>
        </p:txBody>
      </p:sp>
    </p:spTree>
    <p:extLst>
      <p:ext uri="{BB962C8B-B14F-4D97-AF65-F5344CB8AC3E}">
        <p14:creationId xmlns:p14="http://schemas.microsoft.com/office/powerpoint/2010/main" val="25512334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2.jpe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32443473"/>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p:cNvSpPr>
            <a:spLocks noGrp="1"/>
          </p:cNvSpPr>
          <p:nvPr>
            <p:ph type="title"/>
          </p:nvPr>
        </p:nvSpPr>
        <p:spPr>
          <a:xfrm>
            <a:off x="609600" y="837127"/>
            <a:ext cx="8398374" cy="624819"/>
          </a:xfrm>
          <a:prstGeom prst="rect">
            <a:avLst/>
          </a:prstGeom>
        </p:spPr>
        <p:txBody>
          <a:bodyPr vert="horz" lIns="91440" tIns="45720" rIns="91440" bIns="45720" rtlCol="0" anchor="ctr">
            <a:normAutofit/>
          </a:bodyPr>
          <a:lstStyle/>
          <a:p>
            <a:r>
              <a:rPr lang="en-US" dirty="0"/>
              <a:t>Title here</a:t>
            </a:r>
            <a:endParaRPr lang="en-GB" dirty="0"/>
          </a:p>
        </p:txBody>
      </p:sp>
      <p:sp>
        <p:nvSpPr>
          <p:cNvPr id="3" name="Text Placeholder 2"/>
          <p:cNvSpPr>
            <a:spLocks noGrp="1"/>
          </p:cNvSpPr>
          <p:nvPr>
            <p:ph type="body" idx="1"/>
          </p:nvPr>
        </p:nvSpPr>
        <p:spPr>
          <a:xfrm>
            <a:off x="609600" y="1867437"/>
            <a:ext cx="11135932" cy="3889419"/>
          </a:xfrm>
          <a:prstGeom prst="rect">
            <a:avLst/>
          </a:prstGeom>
        </p:spPr>
        <p:txBody>
          <a:bodyPr vert="horz" lIns="91440" tIns="45720" rIns="91440" bIns="45720" rtlCol="0">
            <a:normAutofit/>
          </a:bodyPr>
          <a:lstStyle/>
          <a:p>
            <a:pPr lvl="0"/>
            <a:r>
              <a:rPr lang="en-GB" sz="2400" dirty="0">
                <a:latin typeface="Arial" panose="020B0604020202020204" pitchFamily="34" charset="0"/>
                <a:cs typeface="Arial" panose="020B0604020202020204" pitchFamily="34" charset="0"/>
              </a:rPr>
              <a:t>Click to add text</a:t>
            </a:r>
            <a:endParaRPr lang="en-GB" dirty="0"/>
          </a:p>
        </p:txBody>
      </p:sp>
    </p:spTree>
    <p:extLst>
      <p:ext uri="{BB962C8B-B14F-4D97-AF65-F5344CB8AC3E}">
        <p14:creationId xmlns:p14="http://schemas.microsoft.com/office/powerpoint/2010/main" val="145086977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42" r:id="rId3"/>
    <p:sldLayoutId id="2147483745" r:id="rId4"/>
    <p:sldLayoutId id="2147483751" r:id="rId5"/>
    <p:sldLayoutId id="2147483759" r:id="rId6"/>
    <p:sldLayoutId id="2147483771" r:id="rId7"/>
    <p:sldLayoutId id="2147483772" r:id="rId8"/>
  </p:sldLayoutIdLst>
  <p:txStyles>
    <p:titleStyle>
      <a:lvl1pPr algn="l"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a:buNone/>
        <a:defRPr sz="24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0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47591442"/>
      </p:ext>
    </p:extLst>
  </p:cSld>
  <p:clrMap bg1="lt1" tx1="dk1" bg2="lt2" tx2="dk2" accent1="accent1" accent2="accent2" accent3="accent3" accent4="accent4" accent5="accent5" accent6="accent6" hlink="hlink" folHlink="folHlink"/>
  <p:sldLayoutIdLst>
    <p:sldLayoutId id="2147483739" r:id="rId1"/>
    <p:sldLayoutId id="214748374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hyperlink" Target="https://www.bmj.com/content/365/bmj.l1949"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utrition.org.uk/nutritioninthenews/headlines.html"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hyperlink" Target="https://www.foodafactoflife.org.uk/14-16-years/healthy-eating/nutritional-needs-through-life/" TargetMode="External"/><Relationship Id="rId13" Type="http://schemas.openxmlformats.org/officeDocument/2006/relationships/image" Target="../media/image47.png"/><Relationship Id="rId3" Type="http://schemas.openxmlformats.org/officeDocument/2006/relationships/hyperlink" Target="https://www.foodafactoflife.org.uk/5-7-years/healthy-eating/" TargetMode="External"/><Relationship Id="rId7" Type="http://schemas.openxmlformats.org/officeDocument/2006/relationships/hyperlink" Target="https://www.foodafactoflife.org.uk/14-16-years/healthy-eating/" TargetMode="External"/><Relationship Id="rId12" Type="http://schemas.openxmlformats.org/officeDocument/2006/relationships/hyperlink" Target="http://www.foodafactoflife.org.uk/"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s://www.foodafactoflife.org.uk/11-14-years/healthy-eating/" TargetMode="External"/><Relationship Id="rId11" Type="http://schemas.openxmlformats.org/officeDocument/2006/relationships/hyperlink" Target="https://www.foodafactoflife.org.uk/professional-development/teaching-and-learning/teacher-knowledge-and-skills/" TargetMode="External"/><Relationship Id="rId5" Type="http://schemas.openxmlformats.org/officeDocument/2006/relationships/hyperlink" Target="https://www.foodafactoflife.org.uk/14-16-years/consumer-awareness/food-choice/" TargetMode="External"/><Relationship Id="rId10" Type="http://schemas.openxmlformats.org/officeDocument/2006/relationships/hyperlink" Target="https://www.foodafactoflife.org.uk/14-16-years/activity-packs/food-route/" TargetMode="External"/><Relationship Id="rId4" Type="http://schemas.openxmlformats.org/officeDocument/2006/relationships/hyperlink" Target="https://www.foodafactoflife.org.uk/7-11-years/" TargetMode="External"/><Relationship Id="rId9" Type="http://schemas.openxmlformats.org/officeDocument/2006/relationships/hyperlink" Target="https://www.foodafactoflife.org.uk/11-14-years/activity-packs/food-route/" TargetMode="External"/><Relationship Id="rId14" Type="http://schemas.openxmlformats.org/officeDocument/2006/relationships/hyperlink" Target="https://www.foodafactoflife.org.uk/11-14-years/healthy-eating/eat-wel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9146" y="2705060"/>
            <a:ext cx="11159090" cy="1661993"/>
          </a:xfrm>
          <a:prstGeom prst="rect">
            <a:avLst/>
          </a:prstGeom>
          <a:noFill/>
        </p:spPr>
        <p:txBody>
          <a:bodyPr wrap="square" lIns="0" tIns="0" rIns="0" bIns="0" rtlCol="0">
            <a:spAutoFit/>
          </a:bodyPr>
          <a:lstStyle/>
          <a:p>
            <a:r>
              <a:rPr lang="en-US" sz="5400" b="1" i="0" dirty="0">
                <a:solidFill>
                  <a:schemeClr val="bg1"/>
                </a:solidFill>
                <a:latin typeface="Arial"/>
                <a:ea typeface="Verdana" charset="0"/>
                <a:cs typeface="Arial"/>
              </a:rPr>
              <a:t>Diet &amp; Health: Can you trust the headlines?</a:t>
            </a:r>
          </a:p>
        </p:txBody>
      </p:sp>
      <p:sp>
        <p:nvSpPr>
          <p:cNvPr id="7" name="TextBox 6"/>
          <p:cNvSpPr txBox="1"/>
          <p:nvPr/>
        </p:nvSpPr>
        <p:spPr>
          <a:xfrm>
            <a:off x="719145" y="4622333"/>
            <a:ext cx="3882824" cy="800219"/>
          </a:xfrm>
          <a:prstGeom prst="rect">
            <a:avLst/>
          </a:prstGeom>
          <a:noFill/>
        </p:spPr>
        <p:txBody>
          <a:bodyPr wrap="square" lIns="0" tIns="0" rIns="0" bIns="0" rtlCol="0">
            <a:spAutoFit/>
          </a:bodyPr>
          <a:lstStyle/>
          <a:p>
            <a:r>
              <a:rPr lang="en-US" sz="2000" b="0" i="0" dirty="0">
                <a:solidFill>
                  <a:schemeClr val="bg1"/>
                </a:solidFill>
                <a:latin typeface="Arial"/>
                <a:ea typeface="Verdana" charset="0"/>
                <a:cs typeface="Arial"/>
              </a:rPr>
              <a:t>Sara Stanner</a:t>
            </a:r>
          </a:p>
          <a:p>
            <a:r>
              <a:rPr lang="en-US" sz="1600" b="0" i="0" dirty="0">
                <a:solidFill>
                  <a:schemeClr val="bg1"/>
                </a:solidFill>
                <a:latin typeface="Arial"/>
                <a:ea typeface="Verdana" charset="0"/>
                <a:cs typeface="Arial"/>
              </a:rPr>
              <a:t>February 2020</a:t>
            </a:r>
          </a:p>
          <a:p>
            <a:r>
              <a:rPr lang="en-US" sz="1600" b="0" i="0" dirty="0">
                <a:solidFill>
                  <a:schemeClr val="bg1"/>
                </a:solidFill>
                <a:latin typeface="Arial"/>
                <a:ea typeface="Verdana" charset="0"/>
                <a:cs typeface="Arial"/>
              </a:rPr>
              <a:t>Education Conference</a:t>
            </a:r>
          </a:p>
        </p:txBody>
      </p:sp>
    </p:spTree>
    <p:extLst>
      <p:ext uri="{BB962C8B-B14F-4D97-AF65-F5344CB8AC3E}">
        <p14:creationId xmlns:p14="http://schemas.microsoft.com/office/powerpoint/2010/main" val="17662642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19804"/>
            <a:ext cx="8398374" cy="624819"/>
          </a:xfrm>
        </p:spPr>
        <p:txBody>
          <a:bodyPr>
            <a:normAutofit fontScale="90000"/>
          </a:bodyPr>
          <a:lstStyle/>
          <a:p>
            <a:r>
              <a:rPr lang="en-US" dirty="0"/>
              <a:t>Unprocessed vs. ultra-processed diets</a:t>
            </a:r>
            <a:endParaRPr lang="en-GB" dirty="0"/>
          </a:p>
        </p:txBody>
      </p:sp>
      <p:sp>
        <p:nvSpPr>
          <p:cNvPr id="3" name="Text Placeholder 2"/>
          <p:cNvSpPr>
            <a:spLocks noGrp="1"/>
          </p:cNvSpPr>
          <p:nvPr>
            <p:ph type="body" sz="quarter" idx="10"/>
          </p:nvPr>
        </p:nvSpPr>
        <p:spPr/>
        <p:txBody>
          <a:bodyPr/>
          <a:lstStyle/>
          <a:p>
            <a:endParaRPr lang="en-GB" dirty="0"/>
          </a:p>
        </p:txBody>
      </p:sp>
      <p:grpSp>
        <p:nvGrpSpPr>
          <p:cNvPr id="12" name="Group 11"/>
          <p:cNvGrpSpPr/>
          <p:nvPr/>
        </p:nvGrpSpPr>
        <p:grpSpPr>
          <a:xfrm>
            <a:off x="605797" y="1371599"/>
            <a:ext cx="6427560" cy="4683263"/>
            <a:chOff x="2188902" y="1129674"/>
            <a:chExt cx="7284531" cy="5241712"/>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528" t="153" r="328" b="5128"/>
            <a:stretch/>
          </p:blipFill>
          <p:spPr>
            <a:xfrm>
              <a:off x="2188902" y="3821116"/>
              <a:ext cx="3430323" cy="255027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l="91" t="256" b="6032"/>
            <a:stretch/>
          </p:blipFill>
          <p:spPr>
            <a:xfrm>
              <a:off x="5948761" y="3816984"/>
              <a:ext cx="3524672" cy="2547126"/>
            </a:xfrm>
            <a:prstGeom prst="rect">
              <a:avLst/>
            </a:prstGeom>
          </p:spPr>
        </p:pic>
        <p:sp>
          <p:nvSpPr>
            <p:cNvPr id="6" name="TextBox 5"/>
            <p:cNvSpPr txBox="1"/>
            <p:nvPr/>
          </p:nvSpPr>
          <p:spPr>
            <a:xfrm>
              <a:off x="2188902" y="3881501"/>
              <a:ext cx="2802193" cy="369332"/>
            </a:xfrm>
            <a:prstGeom prst="rect">
              <a:avLst/>
            </a:prstGeom>
            <a:noFill/>
          </p:spPr>
          <p:txBody>
            <a:bodyPr wrap="square" rtlCol="0">
              <a:spAutoFit/>
            </a:bodyPr>
            <a:lstStyle/>
            <a:p>
              <a:r>
                <a:rPr lang="en-US" dirty="0">
                  <a:solidFill>
                    <a:schemeClr val="bg1"/>
                  </a:solidFill>
                </a:rPr>
                <a:t>Unprocessed dinner</a:t>
              </a:r>
              <a:endParaRPr lang="en-GB" dirty="0">
                <a:solidFill>
                  <a:schemeClr val="bg1"/>
                </a:solidFill>
              </a:endParaRPr>
            </a:p>
          </p:txBody>
        </p:sp>
        <p:sp>
          <p:nvSpPr>
            <p:cNvPr id="7" name="TextBox 6"/>
            <p:cNvSpPr txBox="1"/>
            <p:nvPr/>
          </p:nvSpPr>
          <p:spPr>
            <a:xfrm>
              <a:off x="6014553" y="3944539"/>
              <a:ext cx="2802193" cy="369332"/>
            </a:xfrm>
            <a:prstGeom prst="rect">
              <a:avLst/>
            </a:prstGeom>
            <a:noFill/>
          </p:spPr>
          <p:txBody>
            <a:bodyPr wrap="square" rtlCol="0">
              <a:spAutoFit/>
            </a:bodyPr>
            <a:lstStyle/>
            <a:p>
              <a:r>
                <a:rPr lang="en-US" dirty="0"/>
                <a:t>Ultra-processed dinner</a:t>
              </a:r>
              <a:endParaRPr lang="en-GB" dirty="0"/>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49328" y="1135111"/>
              <a:ext cx="3475939" cy="2721008"/>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93735" y="1129674"/>
              <a:ext cx="3439338" cy="2688344"/>
            </a:xfrm>
            <a:prstGeom prst="rect">
              <a:avLst/>
            </a:prstGeom>
          </p:spPr>
        </p:pic>
        <p:sp>
          <p:nvSpPr>
            <p:cNvPr id="10" name="TextBox 9"/>
            <p:cNvSpPr txBox="1"/>
            <p:nvPr/>
          </p:nvSpPr>
          <p:spPr>
            <a:xfrm>
              <a:off x="6010760" y="1134044"/>
              <a:ext cx="2802193" cy="369332"/>
            </a:xfrm>
            <a:prstGeom prst="rect">
              <a:avLst/>
            </a:prstGeom>
            <a:noFill/>
          </p:spPr>
          <p:txBody>
            <a:bodyPr wrap="square" rtlCol="0" anchor="t">
              <a:spAutoFit/>
            </a:bodyPr>
            <a:lstStyle/>
            <a:p>
              <a:r>
                <a:rPr lang="en-US" dirty="0">
                  <a:solidFill>
                    <a:schemeClr val="bg1"/>
                  </a:solidFill>
                </a:rPr>
                <a:t>Ultra-processed breakfast</a:t>
              </a:r>
              <a:endParaRPr lang="en-GB">
                <a:solidFill>
                  <a:schemeClr val="bg1"/>
                </a:solidFill>
                <a:cs typeface="Calibri"/>
              </a:endParaRPr>
            </a:p>
          </p:txBody>
        </p:sp>
        <p:sp>
          <p:nvSpPr>
            <p:cNvPr id="11" name="TextBox 10"/>
            <p:cNvSpPr txBox="1"/>
            <p:nvPr/>
          </p:nvSpPr>
          <p:spPr>
            <a:xfrm>
              <a:off x="2193736" y="1134650"/>
              <a:ext cx="2802193" cy="369332"/>
            </a:xfrm>
            <a:prstGeom prst="rect">
              <a:avLst/>
            </a:prstGeom>
            <a:noFill/>
          </p:spPr>
          <p:txBody>
            <a:bodyPr wrap="square" rtlCol="0">
              <a:spAutoFit/>
            </a:bodyPr>
            <a:lstStyle/>
            <a:p>
              <a:r>
                <a:rPr lang="en-US" dirty="0">
                  <a:solidFill>
                    <a:schemeClr val="bg1"/>
                  </a:solidFill>
                </a:rPr>
                <a:t>Unprocessed breakfast</a:t>
              </a:r>
              <a:endParaRPr lang="en-GB" dirty="0">
                <a:solidFill>
                  <a:schemeClr val="bg1"/>
                </a:solidFill>
              </a:endParaRPr>
            </a:p>
          </p:txBody>
        </p:sp>
      </p:grpSp>
      <p:sp>
        <p:nvSpPr>
          <p:cNvPr id="13" name="TextBox 12">
            <a:extLst>
              <a:ext uri="{FF2B5EF4-FFF2-40B4-BE49-F238E27FC236}">
                <a16:creationId xmlns:a16="http://schemas.microsoft.com/office/drawing/2014/main" id="{54705789-7CCB-45CA-823F-B263ED0C9182}"/>
              </a:ext>
            </a:extLst>
          </p:cNvPr>
          <p:cNvSpPr txBox="1"/>
          <p:nvPr/>
        </p:nvSpPr>
        <p:spPr>
          <a:xfrm>
            <a:off x="7496355" y="2999263"/>
            <a:ext cx="3571336" cy="2246769"/>
          </a:xfrm>
          <a:prstGeom prst="rect">
            <a:avLst/>
          </a:prstGeom>
          <a:solidFill>
            <a:schemeClr val="accent6">
              <a:lumMod val="20000"/>
              <a:lumOff val="80000"/>
            </a:schemeClr>
          </a:solidFill>
        </p:spPr>
        <p:txBody>
          <a:bodyPr wrap="square" rtlCol="0">
            <a:spAutoFit/>
          </a:bodyPr>
          <a:lstStyle/>
          <a:p>
            <a:pPr algn="ctr"/>
            <a:r>
              <a:rPr lang="en-GB" sz="2800" dirty="0"/>
              <a:t>But why? </a:t>
            </a:r>
          </a:p>
          <a:p>
            <a:pPr algn="ctr"/>
            <a:r>
              <a:rPr lang="en-GB" sz="2800" dirty="0"/>
              <a:t>If not nutritional differences, </a:t>
            </a:r>
          </a:p>
          <a:p>
            <a:pPr algn="ctr"/>
            <a:r>
              <a:rPr lang="en-GB" sz="2800" dirty="0"/>
              <a:t>what’s the mechanism?</a:t>
            </a:r>
          </a:p>
        </p:txBody>
      </p:sp>
    </p:spTree>
    <p:extLst>
      <p:ext uri="{BB962C8B-B14F-4D97-AF65-F5344CB8AC3E}">
        <p14:creationId xmlns:p14="http://schemas.microsoft.com/office/powerpoint/2010/main" val="5187341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Are the findings as alarming as they seem? The BNF view</a:t>
            </a:r>
          </a:p>
        </p:txBody>
      </p:sp>
      <p:sp>
        <p:nvSpPr>
          <p:cNvPr id="3" name="Text Placeholder 2"/>
          <p:cNvSpPr>
            <a:spLocks noGrp="1"/>
          </p:cNvSpPr>
          <p:nvPr>
            <p:ph type="body" sz="quarter" idx="10"/>
          </p:nvPr>
        </p:nvSpPr>
        <p:spPr>
          <a:xfrm>
            <a:off x="609601" y="1854200"/>
            <a:ext cx="7585494" cy="4070350"/>
          </a:xfrm>
        </p:spPr>
        <p:txBody>
          <a:bodyPr>
            <a:noAutofit/>
          </a:bodyPr>
          <a:lstStyle/>
          <a:p>
            <a:r>
              <a:rPr lang="en-US" sz="1900" dirty="0">
                <a:latin typeface="Arial"/>
                <a:cs typeface="Arial"/>
              </a:rPr>
              <a:t>Study of potential health effects of high ultra-processed food consumption very much in infancy – epidemiological evidence scarce &amp; limited</a:t>
            </a:r>
          </a:p>
          <a:p>
            <a:r>
              <a:rPr lang="en-US" sz="1900" dirty="0"/>
              <a:t>Many ultra-processed foods are HFSS foods and drinks or processed meats that there already is advice to reduce intake of</a:t>
            </a:r>
          </a:p>
          <a:p>
            <a:r>
              <a:rPr lang="en-US" sz="1900" dirty="0">
                <a:latin typeface="Arial"/>
                <a:cs typeface="Arial"/>
              </a:rPr>
              <a:t>Consumer messaging around reducing ultra-processed foods could be difficult – what comes to mind when asked?</a:t>
            </a:r>
            <a:endParaRPr lang="en-GB" sz="1900" dirty="0">
              <a:latin typeface="Arial"/>
              <a:cs typeface="Arial"/>
            </a:endParaRPr>
          </a:p>
          <a:p>
            <a:r>
              <a:rPr lang="en-GB" sz="1900" dirty="0">
                <a:latin typeface="Arial"/>
                <a:cs typeface="Arial"/>
              </a:rPr>
              <a:t>Dietary advice based on diet quality rather than on the degree of processing may be more helpful</a:t>
            </a:r>
          </a:p>
          <a:p>
            <a:r>
              <a:rPr lang="en-GB" sz="1900" dirty="0"/>
              <a:t>The term ‘processed foods’ often viewed negatively but probably perceived as a limited range of foods and not all processing is bad!</a:t>
            </a:r>
          </a:p>
          <a:p>
            <a:r>
              <a:rPr lang="en-US" sz="1900" dirty="0"/>
              <a:t>Processed foods are difficult to avoid entirely – about identifying healthier options </a:t>
            </a:r>
          </a:p>
          <a:p>
            <a:endParaRPr lang="en-GB" sz="1900" dirty="0"/>
          </a:p>
        </p:txBody>
      </p:sp>
      <p:pic>
        <p:nvPicPr>
          <p:cNvPr id="4" name="Picture 3">
            <a:extLst>
              <a:ext uri="{FF2B5EF4-FFF2-40B4-BE49-F238E27FC236}">
                <a16:creationId xmlns:a16="http://schemas.microsoft.com/office/drawing/2014/main" id="{7DDB38A5-DC54-4FBB-A1AD-DD33BCB799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27939" y="1773936"/>
            <a:ext cx="3482038" cy="247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lowchart: Alternate Process 4">
            <a:extLst>
              <a:ext uri="{FF2B5EF4-FFF2-40B4-BE49-F238E27FC236}">
                <a16:creationId xmlns:a16="http://schemas.microsoft.com/office/drawing/2014/main" id="{7FEF9F85-7A1A-4C36-BF62-D88DA5BE153D}"/>
              </a:ext>
            </a:extLst>
          </p:cNvPr>
          <p:cNvSpPr/>
          <p:nvPr/>
        </p:nvSpPr>
        <p:spPr>
          <a:xfrm>
            <a:off x="8482949" y="4554898"/>
            <a:ext cx="3527028" cy="1551601"/>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Media stories often lack detail &amp;</a:t>
            </a:r>
            <a:r>
              <a:rPr lang="en-GB" sz="2400" dirty="0" smtClean="0">
                <a:solidFill>
                  <a:schemeClr val="tx1"/>
                </a:solidFill>
              </a:rPr>
              <a:t> context – associations don’t prove causality!</a:t>
            </a:r>
            <a:endParaRPr lang="en-GB" sz="2400" dirty="0">
              <a:solidFill>
                <a:schemeClr val="tx1"/>
              </a:solidFill>
            </a:endParaRPr>
          </a:p>
        </p:txBody>
      </p:sp>
    </p:spTree>
    <p:extLst>
      <p:ext uri="{BB962C8B-B14F-4D97-AF65-F5344CB8AC3E}">
        <p14:creationId xmlns:p14="http://schemas.microsoft.com/office/powerpoint/2010/main" val="156513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0082" y="1749694"/>
            <a:ext cx="6593457" cy="4070350"/>
          </a:xfrm>
        </p:spPr>
        <p:txBody>
          <a:bodyPr>
            <a:noAutofit/>
          </a:bodyPr>
          <a:lstStyle/>
          <a:p>
            <a:r>
              <a:rPr lang="en-GB" sz="2600" dirty="0"/>
              <a:t>New year headlines discouraged fad diets!</a:t>
            </a:r>
          </a:p>
          <a:p>
            <a:r>
              <a:rPr lang="en-GB" sz="2600" dirty="0"/>
              <a:t>Restrictive diets with few foods and products claiming to help people lose weight quickly can have damaging side effects including diarrhoea, heart problems and even lead to unplanned pregnancies by interfering with oral contraception</a:t>
            </a:r>
          </a:p>
          <a:p>
            <a:r>
              <a:rPr lang="en-GB" sz="2600" dirty="0"/>
              <a:t>Most people get fed-up, start eating more, choose less healthy foods and pile the pounds back on!</a:t>
            </a:r>
          </a:p>
          <a:p>
            <a:endParaRPr lang="en-GB" sz="2600" dirty="0"/>
          </a:p>
        </p:txBody>
      </p:sp>
      <p:pic>
        <p:nvPicPr>
          <p:cNvPr id="4" name="Picture 3">
            <a:extLst>
              <a:ext uri="{FF2B5EF4-FFF2-40B4-BE49-F238E27FC236}">
                <a16:creationId xmlns:a16="http://schemas.microsoft.com/office/drawing/2014/main" id="{10E9C594-32EF-4A0E-B162-8EB8470499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104" t="11899" r="41464" b="17929"/>
          <a:stretch/>
        </p:blipFill>
        <p:spPr>
          <a:xfrm>
            <a:off x="7449312" y="1761886"/>
            <a:ext cx="4133087" cy="3439422"/>
          </a:xfrm>
          <a:prstGeom prst="rect">
            <a:avLst/>
          </a:prstGeom>
          <a:ln>
            <a:solidFill>
              <a:schemeClr val="tx1"/>
            </a:solidFill>
          </a:ln>
        </p:spPr>
      </p:pic>
      <p:pic>
        <p:nvPicPr>
          <p:cNvPr id="5" name="Picture 4">
            <a:extLst>
              <a:ext uri="{FF2B5EF4-FFF2-40B4-BE49-F238E27FC236}">
                <a16:creationId xmlns:a16="http://schemas.microsoft.com/office/drawing/2014/main" id="{497DBFB5-86AF-4817-86B5-B4D6E00BEA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938" t="26269" r="39011" b="49077"/>
          <a:stretch/>
        </p:blipFill>
        <p:spPr>
          <a:xfrm>
            <a:off x="8350895" y="4941115"/>
            <a:ext cx="3785928" cy="1115852"/>
          </a:xfrm>
          <a:prstGeom prst="rect">
            <a:avLst/>
          </a:prstGeom>
          <a:solidFill>
            <a:schemeClr val="accent5">
              <a:lumMod val="20000"/>
              <a:lumOff val="80000"/>
            </a:schemeClr>
          </a:solidFill>
        </p:spPr>
      </p:pic>
      <p:sp>
        <p:nvSpPr>
          <p:cNvPr id="6" name="Title 1">
            <a:extLst>
              <a:ext uri="{FF2B5EF4-FFF2-40B4-BE49-F238E27FC236}">
                <a16:creationId xmlns:a16="http://schemas.microsoft.com/office/drawing/2014/main" id="{D079BB3A-36A1-4737-A74C-16922B754B03}"/>
              </a:ext>
            </a:extLst>
          </p:cNvPr>
          <p:cNvSpPr txBox="1">
            <a:spLocks/>
          </p:cNvSpPr>
          <p:nvPr/>
        </p:nvSpPr>
        <p:spPr>
          <a:xfrm>
            <a:off x="609600" y="1656692"/>
            <a:ext cx="9156192" cy="62481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mj-ea"/>
                <a:cs typeface="Arial" panose="020B0604020202020204" pitchFamily="34" charset="0"/>
              </a:defRPr>
            </a:lvl1pPr>
          </a:lstStyle>
          <a:p>
            <a:endParaRPr lang="en-GB" dirty="0"/>
          </a:p>
        </p:txBody>
      </p:sp>
      <p:sp>
        <p:nvSpPr>
          <p:cNvPr id="8" name="Title 7">
            <a:extLst>
              <a:ext uri="{FF2B5EF4-FFF2-40B4-BE49-F238E27FC236}">
                <a16:creationId xmlns:a16="http://schemas.microsoft.com/office/drawing/2014/main" id="{9E7DA4C9-944D-4D9D-BCC3-05AE0253E12C}"/>
              </a:ext>
            </a:extLst>
          </p:cNvPr>
          <p:cNvSpPr>
            <a:spLocks noGrp="1"/>
          </p:cNvSpPr>
          <p:nvPr>
            <p:ph type="title"/>
          </p:nvPr>
        </p:nvSpPr>
        <p:spPr/>
        <p:txBody>
          <a:bodyPr>
            <a:normAutofit fontScale="90000"/>
          </a:bodyPr>
          <a:lstStyle/>
          <a:p>
            <a:r>
              <a:rPr lang="en-GB" dirty="0"/>
              <a:t>Dietary approaches to health and weight loss: </a:t>
            </a:r>
            <a:r>
              <a:rPr lang="en-US" dirty="0"/>
              <a:t>facts behind the headlines</a:t>
            </a:r>
            <a:r>
              <a:rPr lang="en-GB" dirty="0"/>
              <a:t/>
            </a:r>
            <a:br>
              <a:rPr lang="en-GB" dirty="0"/>
            </a:br>
            <a:endParaRPr lang="en-GB" dirty="0"/>
          </a:p>
        </p:txBody>
      </p:sp>
    </p:spTree>
    <p:extLst>
      <p:ext uri="{BB962C8B-B14F-4D97-AF65-F5344CB8AC3E}">
        <p14:creationId xmlns:p14="http://schemas.microsoft.com/office/powerpoint/2010/main" val="553002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7127"/>
            <a:ext cx="9156192" cy="624819"/>
          </a:xfrm>
        </p:spPr>
        <p:txBody>
          <a:bodyPr>
            <a:normAutofit/>
          </a:bodyPr>
          <a:lstStyle/>
          <a:p>
            <a:r>
              <a:rPr lang="en-GB" dirty="0"/>
              <a:t>Vegan, plant-based or low carb?</a:t>
            </a:r>
          </a:p>
        </p:txBody>
      </p:sp>
      <p:sp>
        <p:nvSpPr>
          <p:cNvPr id="4" name="Text Placeholder 2">
            <a:extLst>
              <a:ext uri="{FF2B5EF4-FFF2-40B4-BE49-F238E27FC236}">
                <a16:creationId xmlns:a16="http://schemas.microsoft.com/office/drawing/2014/main" id="{7437E9E1-713F-4E5F-9867-D1CF079F1F56}"/>
              </a:ext>
            </a:extLst>
          </p:cNvPr>
          <p:cNvSpPr txBox="1">
            <a:spLocks/>
          </p:cNvSpPr>
          <p:nvPr/>
        </p:nvSpPr>
        <p:spPr>
          <a:xfrm>
            <a:off x="2100668" y="1694263"/>
            <a:ext cx="5450507" cy="40954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a:p>
          <a:p>
            <a:endParaRPr lang="en-GB" dirty="0"/>
          </a:p>
        </p:txBody>
      </p:sp>
      <p:sp>
        <p:nvSpPr>
          <p:cNvPr id="9" name="TextBox 8">
            <a:extLst>
              <a:ext uri="{FF2B5EF4-FFF2-40B4-BE49-F238E27FC236}">
                <a16:creationId xmlns:a16="http://schemas.microsoft.com/office/drawing/2014/main" id="{160E5773-9740-4089-9A4C-17A4ECD65D8C}"/>
              </a:ext>
            </a:extLst>
          </p:cNvPr>
          <p:cNvSpPr txBox="1"/>
          <p:nvPr/>
        </p:nvSpPr>
        <p:spPr>
          <a:xfrm>
            <a:off x="10371329" y="3673956"/>
            <a:ext cx="2106483" cy="923330"/>
          </a:xfrm>
          <a:prstGeom prst="rect">
            <a:avLst/>
          </a:prstGeom>
          <a:noFill/>
        </p:spPr>
        <p:txBody>
          <a:bodyPr wrap="square" rtlCol="0">
            <a:spAutoFit/>
          </a:bodyPr>
          <a:lstStyle/>
          <a:p>
            <a:pPr algn="ctr"/>
            <a:r>
              <a:rPr lang="en-GB" sz="5400" dirty="0">
                <a:latin typeface="Calibri" panose="020F0502020204030204" pitchFamily="34" charset="0"/>
                <a:cs typeface="Calibri" panose="020F0502020204030204" pitchFamily="34" charset="0"/>
              </a:rPr>
              <a:t>?</a:t>
            </a:r>
          </a:p>
        </p:txBody>
      </p:sp>
      <p:grpSp>
        <p:nvGrpSpPr>
          <p:cNvPr id="10" name="Group 9">
            <a:extLst>
              <a:ext uri="{FF2B5EF4-FFF2-40B4-BE49-F238E27FC236}">
                <a16:creationId xmlns:a16="http://schemas.microsoft.com/office/drawing/2014/main" id="{F7CA1D65-80AB-4F1D-B116-F79F853734BB}"/>
              </a:ext>
            </a:extLst>
          </p:cNvPr>
          <p:cNvGrpSpPr/>
          <p:nvPr/>
        </p:nvGrpSpPr>
        <p:grpSpPr>
          <a:xfrm>
            <a:off x="10413156" y="4636617"/>
            <a:ext cx="1369537" cy="1220651"/>
            <a:chOff x="7880639" y="4522967"/>
            <a:chExt cx="2619375" cy="1716250"/>
          </a:xfrm>
        </p:grpSpPr>
        <p:pic>
          <p:nvPicPr>
            <p:cNvPr id="11" name="Picture 10">
              <a:extLst>
                <a:ext uri="{FF2B5EF4-FFF2-40B4-BE49-F238E27FC236}">
                  <a16:creationId xmlns:a16="http://schemas.microsoft.com/office/drawing/2014/main" id="{5D236B53-59F0-4617-B9BD-E75FCA725577}"/>
                </a:ext>
              </a:extLst>
            </p:cNvPr>
            <p:cNvPicPr>
              <a:picLocks noChangeAspect="1"/>
            </p:cNvPicPr>
            <p:nvPr/>
          </p:nvPicPr>
          <p:blipFill>
            <a:blip r:embed="rId3"/>
            <a:stretch>
              <a:fillRect/>
            </a:stretch>
          </p:blipFill>
          <p:spPr>
            <a:xfrm>
              <a:off x="7880639" y="4524717"/>
              <a:ext cx="2619375" cy="1714500"/>
            </a:xfrm>
            <a:prstGeom prst="rect">
              <a:avLst/>
            </a:prstGeom>
          </p:spPr>
        </p:pic>
        <p:cxnSp>
          <p:nvCxnSpPr>
            <p:cNvPr id="12" name="Straight Connector 11">
              <a:extLst>
                <a:ext uri="{FF2B5EF4-FFF2-40B4-BE49-F238E27FC236}">
                  <a16:creationId xmlns:a16="http://schemas.microsoft.com/office/drawing/2014/main" id="{3A61F5A1-DBB1-4EE9-AB00-0D9C3C2BBC54}"/>
                </a:ext>
              </a:extLst>
            </p:cNvPr>
            <p:cNvCxnSpPr/>
            <p:nvPr/>
          </p:nvCxnSpPr>
          <p:spPr>
            <a:xfrm>
              <a:off x="7942985" y="4524717"/>
              <a:ext cx="2557029" cy="17145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D3420E4-5C93-4984-97C2-7CB91584A6B0}"/>
                </a:ext>
              </a:extLst>
            </p:cNvPr>
            <p:cNvCxnSpPr/>
            <p:nvPr/>
          </p:nvCxnSpPr>
          <p:spPr>
            <a:xfrm flipH="1">
              <a:off x="7942985" y="4522967"/>
              <a:ext cx="2557029" cy="17162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CD3E752F-9C9C-4432-BCF2-AC8F2F498D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91433" y="2162616"/>
            <a:ext cx="2261402" cy="1517248"/>
          </a:xfrm>
          <a:prstGeom prst="rect">
            <a:avLst/>
          </a:prstGeom>
        </p:spPr>
      </p:pic>
      <p:pic>
        <p:nvPicPr>
          <p:cNvPr id="20" name="Picture 19"/>
          <p:cNvPicPr>
            <a:picLocks noChangeAspect="1"/>
          </p:cNvPicPr>
          <p:nvPr/>
        </p:nvPicPr>
        <p:blipFill rotWithShape="1">
          <a:blip r:embed="rId5" cstate="screen">
            <a:extLst>
              <a:ext uri="{28A0092B-C50C-407E-A947-70E740481C1C}">
                <a14:useLocalDpi xmlns:a14="http://schemas.microsoft.com/office/drawing/2010/main"/>
              </a:ext>
            </a:extLst>
          </a:blip>
          <a:srcRect l="24102" t="54731" r="42693" b="29771"/>
          <a:stretch/>
        </p:blipFill>
        <p:spPr>
          <a:xfrm rot="-420000">
            <a:off x="4906657" y="4193694"/>
            <a:ext cx="3306882" cy="868216"/>
          </a:xfrm>
          <a:prstGeom prst="rect">
            <a:avLst/>
          </a:prstGeom>
        </p:spPr>
      </p:pic>
      <p:pic>
        <p:nvPicPr>
          <p:cNvPr id="22" name="Picture 21"/>
          <p:cNvPicPr>
            <a:picLocks noChangeAspect="1"/>
          </p:cNvPicPr>
          <p:nvPr/>
        </p:nvPicPr>
        <p:blipFill rotWithShape="1">
          <a:blip r:embed="rId6" cstate="screen">
            <a:extLst>
              <a:ext uri="{28A0092B-C50C-407E-A947-70E740481C1C}">
                <a14:useLocalDpi xmlns:a14="http://schemas.microsoft.com/office/drawing/2010/main"/>
              </a:ext>
            </a:extLst>
          </a:blip>
          <a:srcRect l="21841" t="38133" r="43486" b="45920"/>
          <a:stretch/>
        </p:blipFill>
        <p:spPr>
          <a:xfrm rot="480000">
            <a:off x="6729692" y="5055478"/>
            <a:ext cx="3358356" cy="868828"/>
          </a:xfrm>
          <a:prstGeom prst="rect">
            <a:avLst/>
          </a:prstGeom>
        </p:spPr>
      </p:pic>
      <p:pic>
        <p:nvPicPr>
          <p:cNvPr id="23" name="Picture 22">
            <a:extLst>
              <a:ext uri="{FF2B5EF4-FFF2-40B4-BE49-F238E27FC236}">
                <a16:creationId xmlns:a16="http://schemas.microsoft.com/office/drawing/2014/main" id="{3CF3E63C-44AF-4918-A568-EB10D0DBCAE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7183" t="13981" r="41804" b="70464"/>
          <a:stretch/>
        </p:blipFill>
        <p:spPr>
          <a:xfrm>
            <a:off x="5012948" y="2058293"/>
            <a:ext cx="3614503" cy="771092"/>
          </a:xfrm>
          <a:prstGeom prst="rect">
            <a:avLst/>
          </a:prstGeom>
        </p:spPr>
      </p:pic>
      <p:sp>
        <p:nvSpPr>
          <p:cNvPr id="3" name="Rectangle 2">
            <a:extLst>
              <a:ext uri="{FF2B5EF4-FFF2-40B4-BE49-F238E27FC236}">
                <a16:creationId xmlns:a16="http://schemas.microsoft.com/office/drawing/2014/main" id="{E3F281C0-E1C3-49DE-9DDF-983D833C37B5}"/>
              </a:ext>
            </a:extLst>
          </p:cNvPr>
          <p:cNvSpPr/>
          <p:nvPr/>
        </p:nvSpPr>
        <p:spPr>
          <a:xfrm>
            <a:off x="243080" y="1564744"/>
            <a:ext cx="4614642" cy="4893647"/>
          </a:xfrm>
          <a:prstGeom prst="rect">
            <a:avLst/>
          </a:prstGeom>
        </p:spPr>
        <p:txBody>
          <a:bodyPr wrap="square">
            <a:spAutoFit/>
          </a:bodyPr>
          <a:lstStyle/>
          <a:p>
            <a:r>
              <a:rPr lang="en-GB" sz="2600" dirty="0"/>
              <a:t>‘Veganuary’ 2019: Quarter of million people tried a vegan diet </a:t>
            </a:r>
          </a:p>
          <a:p>
            <a:r>
              <a:rPr lang="en-GB" sz="2600" dirty="0"/>
              <a:t>According to Vegan Society, number of vegans has risen 360% over past 10 years, with 42% aged between 15 and 34</a:t>
            </a:r>
          </a:p>
          <a:p>
            <a:r>
              <a:rPr lang="en-GB" sz="2600" dirty="0"/>
              <a:t>7% of British people have gone plant-based</a:t>
            </a:r>
          </a:p>
          <a:p>
            <a:r>
              <a:rPr lang="en-GB" sz="2600" dirty="0"/>
              <a:t>But at same time, low-carb diets have gained wider recognition in the media and within healthcare</a:t>
            </a:r>
          </a:p>
          <a:p>
            <a:r>
              <a:rPr lang="en-GB" sz="2600" dirty="0"/>
              <a:t> </a:t>
            </a:r>
          </a:p>
        </p:txBody>
      </p:sp>
      <p:sp>
        <p:nvSpPr>
          <p:cNvPr id="25" name="Thought Bubble: Cloud 24">
            <a:extLst>
              <a:ext uri="{FF2B5EF4-FFF2-40B4-BE49-F238E27FC236}">
                <a16:creationId xmlns:a16="http://schemas.microsoft.com/office/drawing/2014/main" id="{2970A16F-FD64-4FB1-8A3E-AAD3C04FFA05}"/>
              </a:ext>
            </a:extLst>
          </p:cNvPr>
          <p:cNvSpPr/>
          <p:nvPr/>
        </p:nvSpPr>
        <p:spPr>
          <a:xfrm>
            <a:off x="8037534" y="202721"/>
            <a:ext cx="4084320" cy="2255520"/>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Are starchy foods good or bad? Should we avoid meat?</a:t>
            </a:r>
          </a:p>
        </p:txBody>
      </p:sp>
      <p:pic>
        <p:nvPicPr>
          <p:cNvPr id="26" name="Picture 25">
            <a:extLst>
              <a:ext uri="{FF2B5EF4-FFF2-40B4-BE49-F238E27FC236}">
                <a16:creationId xmlns:a16="http://schemas.microsoft.com/office/drawing/2014/main" id="{125BD5EE-4F6C-40C3-A225-43D83374DE4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2100" t="29867" r="40438" b="56667"/>
          <a:stretch/>
        </p:blipFill>
        <p:spPr>
          <a:xfrm>
            <a:off x="4864335" y="3082770"/>
            <a:ext cx="4519535" cy="721274"/>
          </a:xfrm>
          <a:prstGeom prst="rect">
            <a:avLst/>
          </a:prstGeom>
        </p:spPr>
      </p:pic>
    </p:spTree>
    <p:extLst>
      <p:ext uri="{BB962C8B-B14F-4D97-AF65-F5344CB8AC3E}">
        <p14:creationId xmlns:p14="http://schemas.microsoft.com/office/powerpoint/2010/main" val="270776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Plant-based diets</a:t>
            </a:r>
          </a:p>
        </p:txBody>
      </p:sp>
      <p:sp>
        <p:nvSpPr>
          <p:cNvPr id="3" name="Text Placeholder 2"/>
          <p:cNvSpPr>
            <a:spLocks noGrp="1"/>
          </p:cNvSpPr>
          <p:nvPr>
            <p:ph type="body" sz="quarter" idx="10"/>
          </p:nvPr>
        </p:nvSpPr>
        <p:spPr>
          <a:xfrm>
            <a:off x="488615" y="1641450"/>
            <a:ext cx="6630072" cy="4070350"/>
          </a:xfrm>
        </p:spPr>
        <p:txBody>
          <a:bodyPr>
            <a:noAutofit/>
          </a:bodyPr>
          <a:lstStyle/>
          <a:p>
            <a:pPr>
              <a:lnSpc>
                <a:spcPct val="100000"/>
              </a:lnSpc>
              <a:spcBef>
                <a:spcPts val="0"/>
              </a:spcBef>
              <a:defRPr/>
            </a:pPr>
            <a:r>
              <a:rPr lang="en-GB" sz="2500" dirty="0"/>
              <a:t>Promoted in dietary guidelines around the world for health &amp; sustainability</a:t>
            </a:r>
          </a:p>
          <a:p>
            <a:pPr>
              <a:lnSpc>
                <a:spcPct val="100000"/>
              </a:lnSpc>
              <a:spcBef>
                <a:spcPts val="0"/>
              </a:spcBef>
              <a:defRPr/>
            </a:pPr>
            <a:r>
              <a:rPr lang="en-GB" sz="2500" dirty="0"/>
              <a:t>Observational studies have found associations between plant based dietary patterns &amp; reduced risk of disease as well as risk factors (e.g. total/LDL cholesterol, inflammatory markers)</a:t>
            </a:r>
          </a:p>
          <a:p>
            <a:pPr>
              <a:lnSpc>
                <a:spcPct val="100000"/>
              </a:lnSpc>
              <a:spcBef>
                <a:spcPts val="0"/>
              </a:spcBef>
              <a:defRPr/>
            </a:pPr>
            <a:r>
              <a:rPr lang="en-GB" sz="2500" dirty="0"/>
              <a:t>RCTs have shown them to lower total/LDL cholesterol &amp; improve blood pressure, inflammatory &amp; endothelial markers</a:t>
            </a:r>
          </a:p>
          <a:p>
            <a:pPr>
              <a:lnSpc>
                <a:spcPct val="100000"/>
              </a:lnSpc>
              <a:spcBef>
                <a:spcPts val="0"/>
              </a:spcBef>
              <a:defRPr/>
            </a:pPr>
            <a:endParaRPr lang="en-GB" sz="2500" dirty="0"/>
          </a:p>
          <a:p>
            <a:endParaRPr lang="en-GB" sz="2500" dirty="0"/>
          </a:p>
        </p:txBody>
      </p:sp>
      <p:pic>
        <p:nvPicPr>
          <p:cNvPr id="4" name="Picture 3">
            <a:extLst>
              <a:ext uri="{FF2B5EF4-FFF2-40B4-BE49-F238E27FC236}">
                <a16:creationId xmlns:a16="http://schemas.microsoft.com/office/drawing/2014/main" id="{654BB91A-47D9-4667-9325-9B2547246244}"/>
              </a:ext>
            </a:extLst>
          </p:cNvPr>
          <p:cNvPicPr>
            <a:picLocks noChangeAspect="1"/>
          </p:cNvPicPr>
          <p:nvPr/>
        </p:nvPicPr>
        <p:blipFill rotWithShape="1">
          <a:blip r:embed="rId3"/>
          <a:srcRect l="21148" t="20219" r="37445" b="39013"/>
          <a:stretch/>
        </p:blipFill>
        <p:spPr>
          <a:xfrm>
            <a:off x="6890282" y="2298738"/>
            <a:ext cx="5095899" cy="2822230"/>
          </a:xfrm>
          <a:prstGeom prst="rect">
            <a:avLst/>
          </a:prstGeom>
        </p:spPr>
      </p:pic>
      <p:sp>
        <p:nvSpPr>
          <p:cNvPr id="5" name="TextBox 4">
            <a:extLst>
              <a:ext uri="{FF2B5EF4-FFF2-40B4-BE49-F238E27FC236}">
                <a16:creationId xmlns:a16="http://schemas.microsoft.com/office/drawing/2014/main" id="{C8BB2E1C-E2EB-4BD7-840D-CC6216AB5D56}"/>
              </a:ext>
            </a:extLst>
          </p:cNvPr>
          <p:cNvSpPr txBox="1"/>
          <p:nvPr/>
        </p:nvSpPr>
        <p:spPr>
          <a:xfrm>
            <a:off x="10842322" y="5805763"/>
            <a:ext cx="2372195" cy="508088"/>
          </a:xfrm>
          <a:prstGeom prst="rect">
            <a:avLst/>
          </a:prstGeom>
          <a:noFill/>
        </p:spPr>
        <p:txBody>
          <a:bodyPr wrap="square" rtlCol="0">
            <a:spAutoFit/>
          </a:bodyPr>
          <a:lstStyle/>
          <a:p>
            <a:r>
              <a:rPr lang="en-US" sz="1351" dirty="0"/>
              <a:t>Dinu </a:t>
            </a:r>
            <a:r>
              <a:rPr lang="en-US" sz="1351" i="1" dirty="0"/>
              <a:t>et al. </a:t>
            </a:r>
            <a:r>
              <a:rPr lang="en-US" sz="1351" dirty="0"/>
              <a:t>2017</a:t>
            </a:r>
          </a:p>
          <a:p>
            <a:endParaRPr lang="en-GB" sz="1351" dirty="0"/>
          </a:p>
        </p:txBody>
      </p:sp>
      <p:sp>
        <p:nvSpPr>
          <p:cNvPr id="6" name="TextBox 5">
            <a:extLst>
              <a:ext uri="{FF2B5EF4-FFF2-40B4-BE49-F238E27FC236}">
                <a16:creationId xmlns:a16="http://schemas.microsoft.com/office/drawing/2014/main" id="{3D35F8A9-F8EA-4154-90A8-F3AF5A1D8C65}"/>
              </a:ext>
            </a:extLst>
          </p:cNvPr>
          <p:cNvSpPr txBox="1"/>
          <p:nvPr/>
        </p:nvSpPr>
        <p:spPr>
          <a:xfrm>
            <a:off x="6890282" y="1744492"/>
            <a:ext cx="5095899" cy="584775"/>
          </a:xfrm>
          <a:prstGeom prst="rect">
            <a:avLst/>
          </a:prstGeom>
          <a:noFill/>
        </p:spPr>
        <p:txBody>
          <a:bodyPr wrap="square" rtlCol="0">
            <a:spAutoFit/>
          </a:bodyPr>
          <a:lstStyle/>
          <a:p>
            <a:pPr algn="ctr"/>
            <a:r>
              <a:rPr lang="en-GB" sz="1600" b="1" dirty="0"/>
              <a:t>Meta-analysis of cohort studies: vegetarian vs non vegetarians</a:t>
            </a:r>
          </a:p>
        </p:txBody>
      </p:sp>
      <p:sp>
        <p:nvSpPr>
          <p:cNvPr id="7" name="TextBox 6">
            <a:extLst>
              <a:ext uri="{FF2B5EF4-FFF2-40B4-BE49-F238E27FC236}">
                <a16:creationId xmlns:a16="http://schemas.microsoft.com/office/drawing/2014/main" id="{62EA1C37-2E7D-4E9B-A272-D5703F45AE6F}"/>
              </a:ext>
            </a:extLst>
          </p:cNvPr>
          <p:cNvSpPr txBox="1"/>
          <p:nvPr/>
        </p:nvSpPr>
        <p:spPr>
          <a:xfrm>
            <a:off x="8545984" y="5223877"/>
            <a:ext cx="2959760" cy="584775"/>
          </a:xfrm>
          <a:prstGeom prst="rect">
            <a:avLst/>
          </a:prstGeom>
          <a:solidFill>
            <a:schemeClr val="accent6">
              <a:lumMod val="20000"/>
              <a:lumOff val="80000"/>
            </a:schemeClr>
          </a:solidFill>
        </p:spPr>
        <p:txBody>
          <a:bodyPr wrap="square" rtlCol="0">
            <a:spAutoFit/>
          </a:bodyPr>
          <a:lstStyle/>
          <a:p>
            <a:pPr algn="ctr"/>
            <a:r>
              <a:rPr lang="en-GB" sz="1600" dirty="0"/>
              <a:t>25% reduction of IHD incidence and/or mortality</a:t>
            </a:r>
          </a:p>
        </p:txBody>
      </p:sp>
    </p:spTree>
    <p:extLst>
      <p:ext uri="{BB962C8B-B14F-4D97-AF65-F5344CB8AC3E}">
        <p14:creationId xmlns:p14="http://schemas.microsoft.com/office/powerpoint/2010/main" val="38510427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Plant-based diets</a:t>
            </a:r>
          </a:p>
        </p:txBody>
      </p:sp>
      <p:sp>
        <p:nvSpPr>
          <p:cNvPr id="3" name="Text Placeholder 2"/>
          <p:cNvSpPr>
            <a:spLocks noGrp="1"/>
          </p:cNvSpPr>
          <p:nvPr>
            <p:ph type="body" sz="quarter" idx="10"/>
          </p:nvPr>
        </p:nvSpPr>
        <p:spPr>
          <a:xfrm>
            <a:off x="590113" y="1708058"/>
            <a:ext cx="4738243" cy="4070350"/>
          </a:xfrm>
        </p:spPr>
        <p:txBody>
          <a:bodyPr>
            <a:noAutofit/>
          </a:bodyPr>
          <a:lstStyle/>
          <a:p>
            <a:pPr>
              <a:lnSpc>
                <a:spcPct val="100000"/>
              </a:lnSpc>
              <a:spcBef>
                <a:spcPts val="0"/>
              </a:spcBef>
              <a:defRPr/>
            </a:pPr>
            <a:r>
              <a:rPr lang="en-GB" sz="2600" dirty="0"/>
              <a:t>Flexitarian approach: prudent plant-based dietary patterns with small intakes of red meat, fish &amp; dairy products have demonstrated significant improvements in health (although optimal intake unknown)</a:t>
            </a:r>
          </a:p>
          <a:p>
            <a:pPr>
              <a:lnSpc>
                <a:spcPct val="100000"/>
              </a:lnSpc>
              <a:spcBef>
                <a:spcPts val="0"/>
              </a:spcBef>
              <a:defRPr/>
            </a:pPr>
            <a:r>
              <a:rPr lang="en-GB" sz="2600" dirty="0"/>
              <a:t>And not all plant based diets are the same</a:t>
            </a:r>
          </a:p>
          <a:p>
            <a:endParaRPr lang="en-GB" sz="2600" dirty="0"/>
          </a:p>
        </p:txBody>
      </p:sp>
      <p:sp>
        <p:nvSpPr>
          <p:cNvPr id="4" name="TextBox 3">
            <a:extLst>
              <a:ext uri="{FF2B5EF4-FFF2-40B4-BE49-F238E27FC236}">
                <a16:creationId xmlns:a16="http://schemas.microsoft.com/office/drawing/2014/main" id="{C7280149-8384-4BD5-A31F-A5671628B7AC}"/>
              </a:ext>
            </a:extLst>
          </p:cNvPr>
          <p:cNvSpPr txBox="1"/>
          <p:nvPr/>
        </p:nvSpPr>
        <p:spPr>
          <a:xfrm>
            <a:off x="10583341" y="5844063"/>
            <a:ext cx="2372195" cy="584775"/>
          </a:xfrm>
          <a:prstGeom prst="rect">
            <a:avLst/>
          </a:prstGeom>
          <a:noFill/>
        </p:spPr>
        <p:txBody>
          <a:bodyPr wrap="square" rtlCol="0">
            <a:spAutoFit/>
          </a:bodyPr>
          <a:lstStyle/>
          <a:p>
            <a:r>
              <a:rPr lang="en-US" sz="1600" dirty="0" err="1"/>
              <a:t>Satija</a:t>
            </a:r>
            <a:r>
              <a:rPr lang="en-US" sz="1600" dirty="0"/>
              <a:t> </a:t>
            </a:r>
            <a:r>
              <a:rPr lang="en-US" sz="1600" i="1" dirty="0"/>
              <a:t>et al. </a:t>
            </a:r>
            <a:r>
              <a:rPr lang="en-US" sz="1600" dirty="0"/>
              <a:t>2017</a:t>
            </a:r>
          </a:p>
          <a:p>
            <a:endParaRPr lang="en-GB" sz="1600" dirty="0"/>
          </a:p>
        </p:txBody>
      </p:sp>
      <p:sp>
        <p:nvSpPr>
          <p:cNvPr id="5" name="TextBox 4">
            <a:extLst>
              <a:ext uri="{FF2B5EF4-FFF2-40B4-BE49-F238E27FC236}">
                <a16:creationId xmlns:a16="http://schemas.microsoft.com/office/drawing/2014/main" id="{4C87CEAA-D20F-4282-8E10-F5270CF6E7B7}"/>
              </a:ext>
            </a:extLst>
          </p:cNvPr>
          <p:cNvSpPr txBox="1"/>
          <p:nvPr/>
        </p:nvSpPr>
        <p:spPr>
          <a:xfrm>
            <a:off x="4988289" y="5490120"/>
            <a:ext cx="7814709" cy="646331"/>
          </a:xfrm>
          <a:prstGeom prst="rect">
            <a:avLst/>
          </a:prstGeom>
          <a:noFill/>
        </p:spPr>
        <p:txBody>
          <a:bodyPr wrap="square" rtlCol="0">
            <a:spAutoFit/>
          </a:bodyPr>
          <a:lstStyle/>
          <a:p>
            <a:pPr algn="ctr"/>
            <a:r>
              <a:rPr lang="en-GB" dirty="0"/>
              <a:t>Using data from HPS (43,259 men) and NHS 1&amp;2 (166,039 women) </a:t>
            </a:r>
          </a:p>
          <a:p>
            <a:endParaRPr lang="en-GB" dirty="0"/>
          </a:p>
        </p:txBody>
      </p:sp>
      <p:graphicFrame>
        <p:nvGraphicFramePr>
          <p:cNvPr id="6" name="Table 5">
            <a:extLst>
              <a:ext uri="{FF2B5EF4-FFF2-40B4-BE49-F238E27FC236}">
                <a16:creationId xmlns:a16="http://schemas.microsoft.com/office/drawing/2014/main" id="{D29616F2-52F4-4FC2-A008-2C7835CA1693}"/>
              </a:ext>
            </a:extLst>
          </p:cNvPr>
          <p:cNvGraphicFramePr>
            <a:graphicFrameLocks noGrp="1"/>
          </p:cNvGraphicFramePr>
          <p:nvPr>
            <p:extLst>
              <p:ext uri="{D42A27DB-BD31-4B8C-83A1-F6EECF244321}">
                <p14:modId xmlns:p14="http://schemas.microsoft.com/office/powerpoint/2010/main" val="2702098828"/>
              </p:ext>
            </p:extLst>
          </p:nvPr>
        </p:nvGraphicFramePr>
        <p:xfrm>
          <a:off x="6048872" y="1631163"/>
          <a:ext cx="5918201" cy="2856831"/>
        </p:xfrm>
        <a:graphic>
          <a:graphicData uri="http://schemas.openxmlformats.org/drawingml/2006/table">
            <a:tbl>
              <a:tblPr firstRow="1" bandRow="1">
                <a:tableStyleId>{073A0DAA-6AF3-43AB-8588-CEC1D06C72B9}</a:tableStyleId>
              </a:tblPr>
              <a:tblGrid>
                <a:gridCol w="2116049">
                  <a:extLst>
                    <a:ext uri="{9D8B030D-6E8A-4147-A177-3AD203B41FA5}">
                      <a16:colId xmlns:a16="http://schemas.microsoft.com/office/drawing/2014/main" val="20000"/>
                    </a:ext>
                  </a:extLst>
                </a:gridCol>
                <a:gridCol w="3802152">
                  <a:extLst>
                    <a:ext uri="{9D8B030D-6E8A-4147-A177-3AD203B41FA5}">
                      <a16:colId xmlns:a16="http://schemas.microsoft.com/office/drawing/2014/main" val="20001"/>
                    </a:ext>
                  </a:extLst>
                </a:gridCol>
              </a:tblGrid>
              <a:tr h="933963">
                <a:tc>
                  <a:txBody>
                    <a:bodyPr/>
                    <a:lstStyle/>
                    <a:p>
                      <a:r>
                        <a:rPr lang="en-GB" sz="2000" dirty="0"/>
                        <a:t>Plant foods</a:t>
                      </a:r>
                    </a:p>
                  </a:txBody>
                  <a:tcPr marL="68580" marR="68580" marT="34291" marB="34291"/>
                </a:tc>
                <a:tc>
                  <a:txBody>
                    <a:bodyPr/>
                    <a:lstStyle/>
                    <a:p>
                      <a:r>
                        <a:rPr lang="en-GB" sz="2000" dirty="0"/>
                        <a:t>Coronary Heart Disease</a:t>
                      </a:r>
                    </a:p>
                    <a:p>
                      <a:r>
                        <a:rPr lang="en-GB" sz="2000" dirty="0"/>
                        <a:t>Comparing extreme deciles</a:t>
                      </a:r>
                      <a:endParaRPr lang="en-GB" sz="2000" i="1" dirty="0"/>
                    </a:p>
                  </a:txBody>
                  <a:tcPr marL="68580" marR="68580" marT="34291" marB="34291"/>
                </a:tc>
                <a:extLst>
                  <a:ext uri="{0D108BD9-81ED-4DB2-BD59-A6C34878D82A}">
                    <a16:rowId xmlns:a16="http://schemas.microsoft.com/office/drawing/2014/main" val="10000"/>
                  </a:ext>
                </a:extLst>
              </a:tr>
              <a:tr h="640956">
                <a:tc>
                  <a:txBody>
                    <a:bodyPr/>
                    <a:lstStyle/>
                    <a:p>
                      <a:r>
                        <a:rPr lang="en-GB" sz="2000" dirty="0">
                          <a:latin typeface="Arial" panose="020B0604020202020204" pitchFamily="34" charset="0"/>
                          <a:cs typeface="Arial" panose="020B0604020202020204" pitchFamily="34" charset="0"/>
                        </a:rPr>
                        <a:t>All</a:t>
                      </a:r>
                    </a:p>
                  </a:txBody>
                  <a:tcPr marL="68580" marR="68580" marT="34291" marB="34291"/>
                </a:tc>
                <a:tc>
                  <a:txBody>
                    <a:bodyPr/>
                    <a:lstStyle/>
                    <a:p>
                      <a:r>
                        <a:rPr lang="en-GB" sz="2000" dirty="0">
                          <a:latin typeface="Arial" panose="020B0604020202020204" pitchFamily="34" charset="0"/>
                          <a:cs typeface="Arial" panose="020B0604020202020204" pitchFamily="34" charset="0"/>
                        </a:rPr>
                        <a:t>HR 0.92;</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 95% CI 0.83 -</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1.01 </a:t>
                      </a:r>
                    </a:p>
                  </a:txBody>
                  <a:tcPr marL="68580" marR="68580" marT="34291" marB="34291"/>
                </a:tc>
                <a:extLst>
                  <a:ext uri="{0D108BD9-81ED-4DB2-BD59-A6C34878D82A}">
                    <a16:rowId xmlns:a16="http://schemas.microsoft.com/office/drawing/2014/main" val="10001"/>
                  </a:ext>
                </a:extLst>
              </a:tr>
              <a:tr h="640956">
                <a:tc>
                  <a:txBody>
                    <a:bodyPr/>
                    <a:lstStyle/>
                    <a:p>
                      <a:r>
                        <a:rPr lang="en-GB" sz="2000" dirty="0">
                          <a:latin typeface="Arial" panose="020B0604020202020204" pitchFamily="34" charset="0"/>
                          <a:cs typeface="Arial" panose="020B0604020202020204" pitchFamily="34" charset="0"/>
                        </a:rPr>
                        <a:t>Healthy</a:t>
                      </a:r>
                      <a:r>
                        <a:rPr lang="en-GB" sz="2000" baseline="0" dirty="0">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a:txBody>
                  <a:tcPr marL="68580" marR="68580" marT="34291" marB="34291"/>
                </a:tc>
                <a:tc>
                  <a:txBody>
                    <a:bodyPr/>
                    <a:lstStyle/>
                    <a:p>
                      <a:r>
                        <a:rPr lang="en-GB" sz="2000" dirty="0">
                          <a:latin typeface="Arial" panose="020B0604020202020204" pitchFamily="34" charset="0"/>
                          <a:cs typeface="Arial" panose="020B0604020202020204" pitchFamily="34" charset="0"/>
                        </a:rPr>
                        <a:t>HR 0.75; 95% CI 0.68 -</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0.83</a:t>
                      </a:r>
                    </a:p>
                  </a:txBody>
                  <a:tcPr marL="68580" marR="68580" marT="34291" marB="34291"/>
                </a:tc>
                <a:extLst>
                  <a:ext uri="{0D108BD9-81ED-4DB2-BD59-A6C34878D82A}">
                    <a16:rowId xmlns:a16="http://schemas.microsoft.com/office/drawing/2014/main" val="10002"/>
                  </a:ext>
                </a:extLst>
              </a:tr>
              <a:tr h="640956">
                <a:tc>
                  <a:txBody>
                    <a:bodyPr/>
                    <a:lstStyle/>
                    <a:p>
                      <a:r>
                        <a:rPr lang="en-GB" sz="2000" dirty="0">
                          <a:latin typeface="Arial" panose="020B0604020202020204" pitchFamily="34" charset="0"/>
                          <a:cs typeface="Arial" panose="020B0604020202020204" pitchFamily="34" charset="0"/>
                        </a:rPr>
                        <a:t>Less Healthy</a:t>
                      </a:r>
                    </a:p>
                  </a:txBody>
                  <a:tcPr marL="68580" marR="68580" marT="34291" marB="3429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HR 1.32; 95% CI 1.20</a:t>
                      </a:r>
                      <a:r>
                        <a:rPr lang="en-GB" sz="2000" baseline="0" dirty="0">
                          <a:latin typeface="Arial" panose="020B0604020202020204" pitchFamily="34" charset="0"/>
                          <a:cs typeface="Arial" panose="020B0604020202020204" pitchFamily="34" charset="0"/>
                        </a:rPr>
                        <a:t> - </a:t>
                      </a:r>
                      <a:r>
                        <a:rPr lang="en-GB" sz="2000" dirty="0">
                          <a:latin typeface="Arial" panose="020B0604020202020204" pitchFamily="34" charset="0"/>
                          <a:cs typeface="Arial" panose="020B0604020202020204" pitchFamily="34" charset="0"/>
                        </a:rPr>
                        <a:t>1.46</a:t>
                      </a:r>
                    </a:p>
                  </a:txBody>
                  <a:tcPr marL="68580" marR="68580" marT="34291" marB="34291"/>
                </a:tc>
                <a:extLst>
                  <a:ext uri="{0D108BD9-81ED-4DB2-BD59-A6C34878D82A}">
                    <a16:rowId xmlns:a16="http://schemas.microsoft.com/office/drawing/2014/main" val="10003"/>
                  </a:ext>
                </a:extLst>
              </a:tr>
            </a:tbl>
          </a:graphicData>
        </a:graphic>
      </p:graphicFrame>
      <p:sp>
        <p:nvSpPr>
          <p:cNvPr id="7" name="TextBox 6"/>
          <p:cNvSpPr txBox="1"/>
          <p:nvPr/>
        </p:nvSpPr>
        <p:spPr>
          <a:xfrm>
            <a:off x="5677307" y="6997510"/>
            <a:ext cx="6661334" cy="400110"/>
          </a:xfrm>
          <a:prstGeom prst="rect">
            <a:avLst/>
          </a:prstGeom>
          <a:solidFill>
            <a:schemeClr val="tx2">
              <a:lumMod val="20000"/>
              <a:lumOff val="80000"/>
            </a:schemeClr>
          </a:solidFill>
        </p:spPr>
        <p:txBody>
          <a:bodyPr wrap="square" rtlCol="0">
            <a:spAutoFit/>
          </a:bodyPr>
          <a:lstStyle/>
          <a:p>
            <a:pPr lvl="1"/>
            <a:endParaRPr lang="en-GB" sz="2000" dirty="0"/>
          </a:p>
        </p:txBody>
      </p:sp>
      <p:sp>
        <p:nvSpPr>
          <p:cNvPr id="8" name="TextBox 7"/>
          <p:cNvSpPr txBox="1"/>
          <p:nvPr/>
        </p:nvSpPr>
        <p:spPr>
          <a:xfrm>
            <a:off x="5223353" y="4486756"/>
            <a:ext cx="6968647" cy="1292662"/>
          </a:xfrm>
          <a:prstGeom prst="rect">
            <a:avLst/>
          </a:prstGeom>
          <a:noFill/>
        </p:spPr>
        <p:txBody>
          <a:bodyPr wrap="square" rtlCol="0">
            <a:spAutoFit/>
          </a:bodyPr>
          <a:lstStyle/>
          <a:p>
            <a:pPr lvl="1"/>
            <a:r>
              <a:rPr lang="en-GB" sz="2000" b="1" dirty="0">
                <a:solidFill>
                  <a:srgbClr val="002060"/>
                </a:solidFill>
              </a:rPr>
              <a:t>Healthy: </a:t>
            </a:r>
            <a:r>
              <a:rPr lang="en-GB" sz="2000" dirty="0"/>
              <a:t>wholegrains, fruits/veg, nuts/legumes, oils</a:t>
            </a:r>
          </a:p>
          <a:p>
            <a:pPr lvl="1"/>
            <a:r>
              <a:rPr lang="en-GB" sz="2000" b="1" dirty="0">
                <a:solidFill>
                  <a:srgbClr val="002060"/>
                </a:solidFill>
              </a:rPr>
              <a:t>Less healthy: </a:t>
            </a:r>
            <a:r>
              <a:rPr lang="en-GB" sz="2000" dirty="0"/>
              <a:t>juices/sweetened beverages, refined grains, crisps/fries, sweets</a:t>
            </a:r>
          </a:p>
          <a:p>
            <a:endParaRPr lang="en-GB" dirty="0"/>
          </a:p>
        </p:txBody>
      </p:sp>
    </p:spTree>
    <p:extLst>
      <p:ext uri="{BB962C8B-B14F-4D97-AF65-F5344CB8AC3E}">
        <p14:creationId xmlns:p14="http://schemas.microsoft.com/office/powerpoint/2010/main" val="113734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Low carb diets - conflicting headlines</a:t>
            </a:r>
          </a:p>
        </p:txBody>
      </p:sp>
      <p:sp>
        <p:nvSpPr>
          <p:cNvPr id="4" name="Text Placeholder 2">
            <a:extLst>
              <a:ext uri="{FF2B5EF4-FFF2-40B4-BE49-F238E27FC236}">
                <a16:creationId xmlns:a16="http://schemas.microsoft.com/office/drawing/2014/main" id="{4A3C8031-2E93-4695-B28A-DC6271882167}"/>
              </a:ext>
            </a:extLst>
          </p:cNvPr>
          <p:cNvSpPr txBox="1">
            <a:spLocks/>
          </p:cNvSpPr>
          <p:nvPr/>
        </p:nvSpPr>
        <p:spPr>
          <a:xfrm>
            <a:off x="785149" y="1825398"/>
            <a:ext cx="8222825" cy="40954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b="1" dirty="0">
                <a:solidFill>
                  <a:schemeClr val="accent5"/>
                </a:solidFill>
              </a:rPr>
              <a:t>        PURE STUDY			    		ARIC STUDY </a:t>
            </a:r>
          </a:p>
        </p:txBody>
      </p:sp>
      <p:pic>
        <p:nvPicPr>
          <p:cNvPr id="5" name="Picture 4">
            <a:extLst>
              <a:ext uri="{FF2B5EF4-FFF2-40B4-BE49-F238E27FC236}">
                <a16:creationId xmlns:a16="http://schemas.microsoft.com/office/drawing/2014/main" id="{33935672-78B8-4AE8-9456-E5CAAAB154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644" t="11897" r="41839" b="21852"/>
          <a:stretch/>
        </p:blipFill>
        <p:spPr>
          <a:xfrm>
            <a:off x="369942" y="2138265"/>
            <a:ext cx="3767588" cy="3953142"/>
          </a:xfrm>
          <a:prstGeom prst="rect">
            <a:avLst/>
          </a:prstGeom>
        </p:spPr>
      </p:pic>
      <p:pic>
        <p:nvPicPr>
          <p:cNvPr id="6" name="Picture 5">
            <a:extLst>
              <a:ext uri="{FF2B5EF4-FFF2-40B4-BE49-F238E27FC236}">
                <a16:creationId xmlns:a16="http://schemas.microsoft.com/office/drawing/2014/main" id="{2597A798-09D3-4C8A-9849-94696D8E0F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725" t="13372" r="50919" b="33703"/>
          <a:stretch/>
        </p:blipFill>
        <p:spPr>
          <a:xfrm>
            <a:off x="5786167" y="2156535"/>
            <a:ext cx="4329222" cy="3450057"/>
          </a:xfrm>
          <a:prstGeom prst="rect">
            <a:avLst/>
          </a:prstGeom>
        </p:spPr>
      </p:pic>
      <p:sp>
        <p:nvSpPr>
          <p:cNvPr id="7" name="Speech Bubble: Rectangle with Corners Rounded 6">
            <a:extLst>
              <a:ext uri="{FF2B5EF4-FFF2-40B4-BE49-F238E27FC236}">
                <a16:creationId xmlns:a16="http://schemas.microsoft.com/office/drawing/2014/main" id="{5BCD3600-6B64-4BD2-A4CC-877EA1645956}"/>
              </a:ext>
            </a:extLst>
          </p:cNvPr>
          <p:cNvSpPr/>
          <p:nvPr/>
        </p:nvSpPr>
        <p:spPr>
          <a:xfrm>
            <a:off x="3480891" y="2517583"/>
            <a:ext cx="2190135" cy="1363980"/>
          </a:xfrm>
          <a:prstGeom prst="wedgeRoundRect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Headlines suggest low carb diet is the answer to a healthy life…</a:t>
            </a:r>
          </a:p>
        </p:txBody>
      </p:sp>
      <p:sp>
        <p:nvSpPr>
          <p:cNvPr id="8" name="Speech Bubble: Rectangle with Corners Rounded 7">
            <a:extLst>
              <a:ext uri="{FF2B5EF4-FFF2-40B4-BE49-F238E27FC236}">
                <a16:creationId xmlns:a16="http://schemas.microsoft.com/office/drawing/2014/main" id="{6B246282-0E4F-4031-A611-1E202AE1CD3B}"/>
              </a:ext>
            </a:extLst>
          </p:cNvPr>
          <p:cNvSpPr/>
          <p:nvPr/>
        </p:nvSpPr>
        <p:spPr>
          <a:xfrm>
            <a:off x="10251657" y="1617770"/>
            <a:ext cx="1859280" cy="1710812"/>
          </a:xfrm>
          <a:prstGeom prst="wedgeRoundRect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Headlines suggest low carb diets could reduce life expectancy by five years</a:t>
            </a:r>
          </a:p>
        </p:txBody>
      </p:sp>
      <p:sp>
        <p:nvSpPr>
          <p:cNvPr id="3" name="TextBox 2">
            <a:extLst>
              <a:ext uri="{FF2B5EF4-FFF2-40B4-BE49-F238E27FC236}">
                <a16:creationId xmlns:a16="http://schemas.microsoft.com/office/drawing/2014/main" id="{BDFAF035-BF15-42F8-9066-2659A38A091C}"/>
              </a:ext>
            </a:extLst>
          </p:cNvPr>
          <p:cNvSpPr txBox="1"/>
          <p:nvPr/>
        </p:nvSpPr>
        <p:spPr>
          <a:xfrm>
            <a:off x="4657344" y="5606592"/>
            <a:ext cx="1438656" cy="484815"/>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82560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60401" y="1726873"/>
            <a:ext cx="5435600" cy="4040881"/>
          </a:xfrm>
          <a:ln/>
        </p:spPr>
        <p:style>
          <a:lnRef idx="1">
            <a:schemeClr val="accent6"/>
          </a:lnRef>
          <a:fillRef idx="2">
            <a:schemeClr val="accent6"/>
          </a:fillRef>
          <a:effectRef idx="1">
            <a:schemeClr val="accent6"/>
          </a:effectRef>
          <a:fontRef idx="minor">
            <a:schemeClr val="dk1"/>
          </a:fontRef>
        </p:style>
        <p:txBody>
          <a:bodyPr anchor="t"/>
          <a:lstStyle/>
          <a:p>
            <a:r>
              <a:rPr lang="en-US" b="1" dirty="0">
                <a:latin typeface="+mn-lt"/>
              </a:rPr>
              <a:t>Prospective Urban Rural Epidemiology (PURE) Study</a:t>
            </a:r>
          </a:p>
          <a:p>
            <a:r>
              <a:rPr lang="en-US" dirty="0">
                <a:latin typeface="+mn-lt"/>
              </a:rPr>
              <a:t>&gt;135,000 participants aged 30-70 years from </a:t>
            </a:r>
            <a:r>
              <a:rPr lang="en-GB" dirty="0">
                <a:latin typeface="+mn-lt"/>
              </a:rPr>
              <a:t>18 countries followed for 7 years to look at diet and mortality and CVD events </a:t>
            </a:r>
          </a:p>
          <a:p>
            <a:r>
              <a:rPr lang="en-GB" dirty="0">
                <a:latin typeface="+mn-lt"/>
              </a:rPr>
              <a:t>The 20% of people with the lowest carbohydrate intake had a 28% lower risk of death </a:t>
            </a:r>
          </a:p>
          <a:p>
            <a:r>
              <a:rPr lang="en-GB" dirty="0">
                <a:latin typeface="+mn-lt"/>
              </a:rPr>
              <a:t>Higher fat intake was associated with a </a:t>
            </a:r>
            <a:r>
              <a:rPr lang="en-GB" b="1" dirty="0">
                <a:latin typeface="+mn-lt"/>
              </a:rPr>
              <a:t>23% lower risk </a:t>
            </a:r>
            <a:r>
              <a:rPr lang="en-GB" dirty="0">
                <a:latin typeface="+mn-lt"/>
              </a:rPr>
              <a:t>of death</a:t>
            </a:r>
          </a:p>
          <a:p>
            <a:r>
              <a:rPr lang="en-GB" dirty="0">
                <a:latin typeface="+mn-lt"/>
              </a:rPr>
              <a:t>Authors suggested global dietary guidelines should be revised</a:t>
            </a:r>
          </a:p>
          <a:p>
            <a:endParaRPr lang="en-US" dirty="0">
              <a:latin typeface="+mn-lt"/>
            </a:endParaRPr>
          </a:p>
          <a:p>
            <a:endParaRPr lang="en-US" dirty="0">
              <a:latin typeface="+mn-lt"/>
            </a:endParaRPr>
          </a:p>
        </p:txBody>
      </p:sp>
      <p:sp>
        <p:nvSpPr>
          <p:cNvPr id="4" name="TextBox 3"/>
          <p:cNvSpPr txBox="1"/>
          <p:nvPr/>
        </p:nvSpPr>
        <p:spPr>
          <a:xfrm>
            <a:off x="609600" y="5827776"/>
            <a:ext cx="3342967" cy="307777"/>
          </a:xfrm>
          <a:prstGeom prst="rect">
            <a:avLst/>
          </a:prstGeom>
          <a:noFill/>
        </p:spPr>
        <p:txBody>
          <a:bodyPr wrap="square" rtlCol="0" anchor="t">
            <a:spAutoFit/>
          </a:bodyPr>
          <a:lstStyle/>
          <a:p>
            <a:r>
              <a:rPr lang="en-US" sz="1400" dirty="0" err="1">
                <a:hlinkClick r:id="rId3"/>
              </a:rPr>
              <a:t>Dehagan</a:t>
            </a:r>
            <a:r>
              <a:rPr lang="en-US" sz="1400" dirty="0">
                <a:hlinkClick r:id="rId3"/>
              </a:rPr>
              <a:t> et al. Lancet 2017</a:t>
            </a:r>
            <a:endParaRPr lang="en-GB" sz="1400" dirty="0">
              <a:hlinkClick r:id="rId3"/>
            </a:endParaRPr>
          </a:p>
        </p:txBody>
      </p:sp>
      <p:sp>
        <p:nvSpPr>
          <p:cNvPr id="6" name="Text Placeholder 2"/>
          <p:cNvSpPr txBox="1">
            <a:spLocks/>
          </p:cNvSpPr>
          <p:nvPr/>
        </p:nvSpPr>
        <p:spPr>
          <a:xfrm>
            <a:off x="6452576" y="1726873"/>
            <a:ext cx="5312703" cy="4040881"/>
          </a:xfrm>
          <a:prstGeom prst="rect">
            <a:avLst/>
          </a:prstGeom>
          <a:ln/>
        </p:spPr>
        <p:style>
          <a:lnRef idx="1">
            <a:schemeClr val="accent1"/>
          </a:lnRef>
          <a:fillRef idx="2">
            <a:schemeClr val="accent1"/>
          </a:fillRef>
          <a:effectRef idx="1">
            <a:schemeClr val="accent1"/>
          </a:effectRef>
          <a:fontRef idx="minor">
            <a:schemeClr val="dk1"/>
          </a:fontRef>
        </p:style>
        <p:txBody>
          <a:bodyPr anchor="t"/>
          <a:lstStyle>
            <a:lvl1pPr marL="0" indent="0" algn="l" defTabSz="914400" rtl="0" eaLnBrk="1" latinLnBrk="0" hangingPunct="1">
              <a:lnSpc>
                <a:spcPct val="90000"/>
              </a:lnSpc>
              <a:spcBef>
                <a:spcPts val="1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b="1" dirty="0"/>
              <a:t>Atherosclerosis Risk in Communities </a:t>
            </a:r>
            <a:r>
              <a:rPr lang="en-US" b="1" dirty="0">
                <a:latin typeface="+mn-lt"/>
              </a:rPr>
              <a:t>(ARIC)</a:t>
            </a:r>
          </a:p>
          <a:p>
            <a:r>
              <a:rPr lang="en-US" dirty="0">
                <a:latin typeface="+mn-lt"/>
              </a:rPr>
              <a:t>~</a:t>
            </a:r>
            <a:r>
              <a:rPr lang="en-GB" dirty="0">
                <a:latin typeface="+mn-lt"/>
              </a:rPr>
              <a:t>15,000 adults aged 45-64 years from 4 US communities followed for average of 25 years</a:t>
            </a:r>
          </a:p>
          <a:p>
            <a:r>
              <a:rPr lang="en-GB" dirty="0">
                <a:latin typeface="+mn-lt"/>
              </a:rPr>
              <a:t>Combined ARIC data with data from 7 other studies from North America, Europe and Asia</a:t>
            </a:r>
          </a:p>
          <a:p>
            <a:r>
              <a:rPr lang="en-GB" dirty="0">
                <a:latin typeface="+mn-lt"/>
              </a:rPr>
              <a:t>Low or high carbohydrate diets were associated with (~20%) increased mortality risk </a:t>
            </a:r>
          </a:p>
        </p:txBody>
      </p:sp>
      <p:sp>
        <p:nvSpPr>
          <p:cNvPr id="7" name="TextBox 6"/>
          <p:cNvSpPr txBox="1"/>
          <p:nvPr/>
        </p:nvSpPr>
        <p:spPr>
          <a:xfrm>
            <a:off x="7777900" y="5837801"/>
            <a:ext cx="4127874" cy="307777"/>
          </a:xfrm>
          <a:prstGeom prst="rect">
            <a:avLst/>
          </a:prstGeom>
          <a:noFill/>
        </p:spPr>
        <p:txBody>
          <a:bodyPr wrap="square" rtlCol="0" anchor="t">
            <a:spAutoFit/>
          </a:bodyPr>
          <a:lstStyle/>
          <a:p>
            <a:pPr algn="r"/>
            <a:r>
              <a:rPr lang="en-US" sz="1400" dirty="0" err="1"/>
              <a:t>Seidelmann</a:t>
            </a:r>
            <a:r>
              <a:rPr lang="en-US" sz="1400" dirty="0"/>
              <a:t> et al. Lancet 2018</a:t>
            </a:r>
            <a:endParaRPr lang="en-GB" sz="1400" dirty="0">
              <a:hlinkClick r:id="rId3"/>
            </a:endParaRPr>
          </a:p>
        </p:txBody>
      </p:sp>
      <p:sp>
        <p:nvSpPr>
          <p:cNvPr id="8" name="Title 1">
            <a:extLst>
              <a:ext uri="{FF2B5EF4-FFF2-40B4-BE49-F238E27FC236}">
                <a16:creationId xmlns:a16="http://schemas.microsoft.com/office/drawing/2014/main" id="{D16756D8-2FFC-4AF6-822D-8124348BAA0B}"/>
              </a:ext>
            </a:extLst>
          </p:cNvPr>
          <p:cNvSpPr>
            <a:spLocks noGrp="1"/>
          </p:cNvSpPr>
          <p:nvPr>
            <p:ph type="title"/>
          </p:nvPr>
        </p:nvSpPr>
        <p:spPr>
          <a:xfrm>
            <a:off x="499872" y="837127"/>
            <a:ext cx="8398374" cy="624819"/>
          </a:xfrm>
        </p:spPr>
        <p:txBody>
          <a:bodyPr>
            <a:normAutofit/>
          </a:bodyPr>
          <a:lstStyle/>
          <a:p>
            <a:r>
              <a:rPr lang="en-GB" dirty="0"/>
              <a:t>Main findings of these two studies</a:t>
            </a:r>
          </a:p>
        </p:txBody>
      </p:sp>
      <p:sp>
        <p:nvSpPr>
          <p:cNvPr id="5" name="Thought Bubble: Cloud 4">
            <a:extLst>
              <a:ext uri="{FF2B5EF4-FFF2-40B4-BE49-F238E27FC236}">
                <a16:creationId xmlns:a16="http://schemas.microsoft.com/office/drawing/2014/main" id="{16725A62-C2F0-46A1-84A0-1A53718845FB}"/>
              </a:ext>
            </a:extLst>
          </p:cNvPr>
          <p:cNvSpPr/>
          <p:nvPr/>
        </p:nvSpPr>
        <p:spPr>
          <a:xfrm>
            <a:off x="8037534" y="190529"/>
            <a:ext cx="4084320" cy="2255520"/>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But were the results as different as the headlines suggest?</a:t>
            </a:r>
          </a:p>
        </p:txBody>
      </p:sp>
    </p:spTree>
    <p:extLst>
      <p:ext uri="{BB962C8B-B14F-4D97-AF65-F5344CB8AC3E}">
        <p14:creationId xmlns:p14="http://schemas.microsoft.com/office/powerpoint/2010/main" val="354304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PURE findings: definition of ‘low carb’</a:t>
            </a:r>
          </a:p>
        </p:txBody>
      </p:sp>
      <p:sp>
        <p:nvSpPr>
          <p:cNvPr id="3" name="Text Placeholder 2"/>
          <p:cNvSpPr>
            <a:spLocks noGrp="1"/>
          </p:cNvSpPr>
          <p:nvPr>
            <p:ph type="body" sz="quarter" idx="10"/>
          </p:nvPr>
        </p:nvSpPr>
        <p:spPr>
          <a:xfrm>
            <a:off x="609599" y="1634744"/>
            <a:ext cx="11460479" cy="4070350"/>
          </a:xfrm>
        </p:spPr>
        <p:txBody>
          <a:bodyPr>
            <a:normAutofit/>
          </a:bodyPr>
          <a:lstStyle/>
          <a:p>
            <a:pPr fontAlgn="base"/>
            <a:r>
              <a:rPr lang="en-GB" dirty="0"/>
              <a:t>‘High’ &gt;60% total energy, ‘Low’ &lt;46% energy </a:t>
            </a:r>
          </a:p>
          <a:p>
            <a:pPr fontAlgn="base"/>
            <a:r>
              <a:rPr lang="en-GB" dirty="0"/>
              <a:t>Those in the lowest carb category (with lower mortality rates) still got 46% of their calories from carbs </a:t>
            </a:r>
          </a:p>
          <a:p>
            <a:pPr fontAlgn="base"/>
            <a:r>
              <a:rPr lang="en-GB" dirty="0"/>
              <a:t>52% consumed an average of at least 60% of energy from carbs, especially in the low- and middle-income countries</a:t>
            </a:r>
          </a:p>
          <a:p>
            <a:pPr fontAlgn="base"/>
            <a:r>
              <a:rPr lang="en-GB" dirty="0"/>
              <a:t>Macronutrient analysis didn’t qualify type of carbohydrate (by fibre content or glycaemic index)</a:t>
            </a:r>
          </a:p>
          <a:p>
            <a:pPr fontAlgn="base"/>
            <a:endParaRPr lang="en-GB" dirty="0"/>
          </a:p>
        </p:txBody>
      </p:sp>
      <p:graphicFrame>
        <p:nvGraphicFramePr>
          <p:cNvPr id="4" name="Table 9">
            <a:extLst>
              <a:ext uri="{FF2B5EF4-FFF2-40B4-BE49-F238E27FC236}">
                <a16:creationId xmlns:a16="http://schemas.microsoft.com/office/drawing/2014/main" id="{CD2CA00B-D191-47CC-895B-64194F563387}"/>
              </a:ext>
            </a:extLst>
          </p:cNvPr>
          <p:cNvGraphicFramePr>
            <a:graphicFrameLocks noGrp="1"/>
          </p:cNvGraphicFramePr>
          <p:nvPr>
            <p:extLst>
              <p:ext uri="{D42A27DB-BD31-4B8C-83A1-F6EECF244321}">
                <p14:modId xmlns:p14="http://schemas.microsoft.com/office/powerpoint/2010/main" val="2823187427"/>
              </p:ext>
            </p:extLst>
          </p:nvPr>
        </p:nvGraphicFramePr>
        <p:xfrm>
          <a:off x="1426464" y="4010391"/>
          <a:ext cx="9643873" cy="1867501"/>
        </p:xfrm>
        <a:graphic>
          <a:graphicData uri="http://schemas.openxmlformats.org/drawingml/2006/table">
            <a:tbl>
              <a:tblPr firstRow="1" bandRow="1">
                <a:tableStyleId>{93296810-A885-4BE3-A3E7-6D5BEEA58F35}</a:tableStyleId>
              </a:tblPr>
              <a:tblGrid>
                <a:gridCol w="1828800">
                  <a:extLst>
                    <a:ext uri="{9D8B030D-6E8A-4147-A177-3AD203B41FA5}">
                      <a16:colId xmlns:a16="http://schemas.microsoft.com/office/drawing/2014/main" val="2358098878"/>
                    </a:ext>
                  </a:extLst>
                </a:gridCol>
                <a:gridCol w="1487424">
                  <a:extLst>
                    <a:ext uri="{9D8B030D-6E8A-4147-A177-3AD203B41FA5}">
                      <a16:colId xmlns:a16="http://schemas.microsoft.com/office/drawing/2014/main" val="1715575439"/>
                    </a:ext>
                  </a:extLst>
                </a:gridCol>
                <a:gridCol w="1609344">
                  <a:extLst>
                    <a:ext uri="{9D8B030D-6E8A-4147-A177-3AD203B41FA5}">
                      <a16:colId xmlns:a16="http://schemas.microsoft.com/office/drawing/2014/main" val="1966711703"/>
                    </a:ext>
                  </a:extLst>
                </a:gridCol>
                <a:gridCol w="1536192">
                  <a:extLst>
                    <a:ext uri="{9D8B030D-6E8A-4147-A177-3AD203B41FA5}">
                      <a16:colId xmlns:a16="http://schemas.microsoft.com/office/drawing/2014/main" val="3438157350"/>
                    </a:ext>
                  </a:extLst>
                </a:gridCol>
                <a:gridCol w="1572768">
                  <a:extLst>
                    <a:ext uri="{9D8B030D-6E8A-4147-A177-3AD203B41FA5}">
                      <a16:colId xmlns:a16="http://schemas.microsoft.com/office/drawing/2014/main" val="2817783149"/>
                    </a:ext>
                  </a:extLst>
                </a:gridCol>
                <a:gridCol w="1609345">
                  <a:extLst>
                    <a:ext uri="{9D8B030D-6E8A-4147-A177-3AD203B41FA5}">
                      <a16:colId xmlns:a16="http://schemas.microsoft.com/office/drawing/2014/main" val="2732092291"/>
                    </a:ext>
                  </a:extLst>
                </a:gridCol>
              </a:tblGrid>
              <a:tr h="1044541">
                <a:tc>
                  <a:txBody>
                    <a:bodyPr/>
                    <a:lstStyle/>
                    <a:p>
                      <a:endParaRPr lang="en-GB" sz="2400" dirty="0"/>
                    </a:p>
                  </a:txBody>
                  <a:tcPr/>
                </a:tc>
                <a:tc>
                  <a:txBody>
                    <a:bodyPr/>
                    <a:lstStyle/>
                    <a:p>
                      <a:r>
                        <a:rPr lang="en-GB" sz="2400" dirty="0"/>
                        <a:t>Quintile 1</a:t>
                      </a:r>
                    </a:p>
                  </a:txBody>
                  <a:tcPr/>
                </a:tc>
                <a:tc>
                  <a:txBody>
                    <a:bodyPr/>
                    <a:lstStyle/>
                    <a:p>
                      <a:r>
                        <a:rPr lang="en-GB" sz="2400" dirty="0"/>
                        <a:t>Quintile 2</a:t>
                      </a:r>
                    </a:p>
                  </a:txBody>
                  <a:tcPr/>
                </a:tc>
                <a:tc>
                  <a:txBody>
                    <a:bodyPr/>
                    <a:lstStyle/>
                    <a:p>
                      <a:r>
                        <a:rPr lang="en-GB" sz="2400" dirty="0"/>
                        <a:t>Quintile 3</a:t>
                      </a:r>
                    </a:p>
                  </a:txBody>
                  <a:tcPr/>
                </a:tc>
                <a:tc>
                  <a:txBody>
                    <a:bodyPr/>
                    <a:lstStyle/>
                    <a:p>
                      <a:r>
                        <a:rPr lang="en-GB" sz="2400" dirty="0"/>
                        <a:t>Quintile 4</a:t>
                      </a:r>
                    </a:p>
                  </a:txBody>
                  <a:tcPr/>
                </a:tc>
                <a:tc>
                  <a:txBody>
                    <a:bodyPr/>
                    <a:lstStyle/>
                    <a:p>
                      <a:r>
                        <a:rPr lang="en-GB" sz="2400" dirty="0"/>
                        <a:t>Quintile 5</a:t>
                      </a:r>
                    </a:p>
                  </a:txBody>
                  <a:tcPr/>
                </a:tc>
                <a:extLst>
                  <a:ext uri="{0D108BD9-81ED-4DB2-BD59-A6C34878D82A}">
                    <a16:rowId xmlns:a16="http://schemas.microsoft.com/office/drawing/2014/main" val="186909417"/>
                  </a:ext>
                </a:extLst>
              </a:tr>
              <a:tr h="605170">
                <a:tc>
                  <a:txBody>
                    <a:bodyPr/>
                    <a:lstStyle/>
                    <a:p>
                      <a:r>
                        <a:rPr lang="en-GB" sz="2400" dirty="0"/>
                        <a:t>% carbohydrate</a:t>
                      </a:r>
                    </a:p>
                  </a:txBody>
                  <a:tcPr/>
                </a:tc>
                <a:tc>
                  <a:txBody>
                    <a:bodyPr/>
                    <a:lstStyle/>
                    <a:p>
                      <a:r>
                        <a:rPr lang="en-GB" sz="2400" dirty="0"/>
                        <a:t>46</a:t>
                      </a:r>
                    </a:p>
                  </a:txBody>
                  <a:tcPr/>
                </a:tc>
                <a:tc>
                  <a:txBody>
                    <a:bodyPr/>
                    <a:lstStyle/>
                    <a:p>
                      <a:r>
                        <a:rPr lang="en-GB" sz="2400" dirty="0"/>
                        <a:t>55</a:t>
                      </a:r>
                    </a:p>
                  </a:txBody>
                  <a:tcPr/>
                </a:tc>
                <a:tc>
                  <a:txBody>
                    <a:bodyPr/>
                    <a:lstStyle/>
                    <a:p>
                      <a:r>
                        <a:rPr lang="en-GB" sz="2400" dirty="0"/>
                        <a:t>61</a:t>
                      </a:r>
                    </a:p>
                  </a:txBody>
                  <a:tcPr/>
                </a:tc>
                <a:tc>
                  <a:txBody>
                    <a:bodyPr/>
                    <a:lstStyle/>
                    <a:p>
                      <a:r>
                        <a:rPr lang="en-GB" sz="2400" dirty="0"/>
                        <a:t>68</a:t>
                      </a:r>
                    </a:p>
                  </a:txBody>
                  <a:tcPr/>
                </a:tc>
                <a:tc>
                  <a:txBody>
                    <a:bodyPr/>
                    <a:lstStyle/>
                    <a:p>
                      <a:r>
                        <a:rPr lang="en-GB" sz="2400" dirty="0"/>
                        <a:t>77</a:t>
                      </a:r>
                    </a:p>
                  </a:txBody>
                  <a:tcPr/>
                </a:tc>
                <a:extLst>
                  <a:ext uri="{0D108BD9-81ED-4DB2-BD59-A6C34878D82A}">
                    <a16:rowId xmlns:a16="http://schemas.microsoft.com/office/drawing/2014/main" val="406662308"/>
                  </a:ext>
                </a:extLst>
              </a:tr>
            </a:tbl>
          </a:graphicData>
        </a:graphic>
      </p:graphicFrame>
    </p:spTree>
    <p:extLst>
      <p:ext uri="{BB962C8B-B14F-4D97-AF65-F5344CB8AC3E}">
        <p14:creationId xmlns:p14="http://schemas.microsoft.com/office/powerpoint/2010/main" val="21835678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98F8-A3F2-4575-BE9E-498BD73F1230}"/>
              </a:ext>
            </a:extLst>
          </p:cNvPr>
          <p:cNvSpPr>
            <a:spLocks noGrp="1"/>
          </p:cNvSpPr>
          <p:nvPr>
            <p:ph type="title"/>
          </p:nvPr>
        </p:nvSpPr>
        <p:spPr/>
        <p:txBody>
          <a:bodyPr>
            <a:normAutofit fontScale="90000"/>
          </a:bodyPr>
          <a:lstStyle/>
          <a:p>
            <a:r>
              <a:rPr lang="en-GB" dirty="0"/>
              <a:t>ARIC findings: definition of ‘low carb’ &amp; type of carb</a:t>
            </a:r>
          </a:p>
        </p:txBody>
      </p:sp>
      <p:sp>
        <p:nvSpPr>
          <p:cNvPr id="3" name="Text Placeholder 2">
            <a:extLst>
              <a:ext uri="{FF2B5EF4-FFF2-40B4-BE49-F238E27FC236}">
                <a16:creationId xmlns:a16="http://schemas.microsoft.com/office/drawing/2014/main" id="{BD17FF9F-FEDE-451F-94B5-B1669D3DED22}"/>
              </a:ext>
            </a:extLst>
          </p:cNvPr>
          <p:cNvSpPr>
            <a:spLocks noGrp="1"/>
          </p:cNvSpPr>
          <p:nvPr>
            <p:ph type="body" sz="quarter" idx="10"/>
          </p:nvPr>
        </p:nvSpPr>
        <p:spPr>
          <a:xfrm>
            <a:off x="257054" y="1880214"/>
            <a:ext cx="7174719" cy="4044950"/>
          </a:xfrm>
        </p:spPr>
        <p:txBody>
          <a:bodyPr>
            <a:noAutofit/>
          </a:bodyPr>
          <a:lstStyle/>
          <a:p>
            <a:pPr fontAlgn="base"/>
            <a:r>
              <a:rPr lang="en-GB" sz="2600" dirty="0"/>
              <a:t>‘High’ &gt;70% energy, ‘low’ &lt;40%</a:t>
            </a:r>
          </a:p>
          <a:p>
            <a:pPr fontAlgn="base"/>
            <a:r>
              <a:rPr lang="en-GB" sz="2600" dirty="0"/>
              <a:t>‘U’ shaped association, lowest risk at 50-55% energy from carbs</a:t>
            </a:r>
          </a:p>
          <a:p>
            <a:pPr fontAlgn="base"/>
            <a:r>
              <a:rPr lang="en-GB" sz="2600" dirty="0"/>
              <a:t>Low carb and high carb conferred higher risk but dependent on substitution and pattern (animal fat/protein increased risk but plant based lowered risk) </a:t>
            </a:r>
          </a:p>
          <a:p>
            <a:endParaRPr lang="en-GB" sz="2600" dirty="0"/>
          </a:p>
        </p:txBody>
      </p:sp>
      <p:grpSp>
        <p:nvGrpSpPr>
          <p:cNvPr id="13" name="Group 12">
            <a:extLst>
              <a:ext uri="{FF2B5EF4-FFF2-40B4-BE49-F238E27FC236}">
                <a16:creationId xmlns:a16="http://schemas.microsoft.com/office/drawing/2014/main" id="{E9CCE943-4E0E-4962-A1C5-D313BB44F2FD}"/>
              </a:ext>
            </a:extLst>
          </p:cNvPr>
          <p:cNvGrpSpPr/>
          <p:nvPr/>
        </p:nvGrpSpPr>
        <p:grpSpPr>
          <a:xfrm>
            <a:off x="7783894" y="1602734"/>
            <a:ext cx="4285728" cy="2822962"/>
            <a:chOff x="8163604" y="1602734"/>
            <a:chExt cx="3906017" cy="2556967"/>
          </a:xfrm>
        </p:grpSpPr>
        <p:pic>
          <p:nvPicPr>
            <p:cNvPr id="6" name="Picture 5"/>
            <p:cNvPicPr>
              <a:picLocks noChangeAspect="1"/>
            </p:cNvPicPr>
            <p:nvPr/>
          </p:nvPicPr>
          <p:blipFill rotWithShape="1">
            <a:blip r:embed="rId3"/>
            <a:srcRect l="43032" t="26001" r="20969" b="32103"/>
            <a:stretch/>
          </p:blipFill>
          <p:spPr>
            <a:xfrm>
              <a:off x="8163604" y="1602734"/>
              <a:ext cx="3906017" cy="2556967"/>
            </a:xfrm>
            <a:prstGeom prst="rect">
              <a:avLst/>
            </a:prstGeom>
          </p:spPr>
        </p:pic>
        <p:sp>
          <p:nvSpPr>
            <p:cNvPr id="7" name="TextBox 6"/>
            <p:cNvSpPr txBox="1"/>
            <p:nvPr/>
          </p:nvSpPr>
          <p:spPr>
            <a:xfrm>
              <a:off x="9808038" y="2602992"/>
              <a:ext cx="1363028" cy="288541"/>
            </a:xfrm>
            <a:prstGeom prst="rect">
              <a:avLst/>
            </a:prstGeom>
            <a:noFill/>
          </p:spPr>
          <p:txBody>
            <a:bodyPr wrap="square" rtlCol="0">
              <a:spAutoFit/>
            </a:bodyPr>
            <a:lstStyle/>
            <a:p>
              <a:r>
                <a:rPr lang="en-GB" sz="1275" dirty="0">
                  <a:solidFill>
                    <a:srgbClr val="FF0000"/>
                  </a:solidFill>
                </a:rPr>
                <a:t>Mean = 48.9%</a:t>
              </a:r>
            </a:p>
          </p:txBody>
        </p:sp>
        <p:cxnSp>
          <p:nvCxnSpPr>
            <p:cNvPr id="8" name="Straight Arrow Connector 7"/>
            <p:cNvCxnSpPr/>
            <p:nvPr/>
          </p:nvCxnSpPr>
          <p:spPr>
            <a:xfrm flipH="1">
              <a:off x="10305244" y="2852833"/>
              <a:ext cx="8573" cy="4403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0828691" y="1854068"/>
              <a:ext cx="1118186" cy="1759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10" name="Content Placeholder 2"/>
          <p:cNvSpPr txBox="1">
            <a:spLocks/>
          </p:cNvSpPr>
          <p:nvPr/>
        </p:nvSpPr>
        <p:spPr>
          <a:xfrm>
            <a:off x="257054" y="4778895"/>
            <a:ext cx="8398374" cy="1241978"/>
          </a:xfrm>
          <a:prstGeom prst="rect">
            <a:avLst/>
          </a:prstGeom>
          <a:solidFill>
            <a:schemeClr val="accent6">
              <a:lumMod val="40000"/>
              <a:lumOff val="6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t>For low carbohydrate diets risk dependent on </a:t>
            </a:r>
            <a:r>
              <a:rPr lang="en-GB" sz="2200" dirty="0">
                <a:solidFill>
                  <a:srgbClr val="0070C0"/>
                </a:solidFill>
              </a:rPr>
              <a:t>source of fat and protein</a:t>
            </a:r>
            <a:r>
              <a:rPr lang="en-GB" sz="2200" dirty="0"/>
              <a:t>:</a:t>
            </a:r>
          </a:p>
          <a:p>
            <a:pPr>
              <a:buFontTx/>
              <a:buChar char="-"/>
            </a:pPr>
            <a:r>
              <a:rPr lang="en-GB" sz="2200" dirty="0">
                <a:solidFill>
                  <a:srgbClr val="0070C0"/>
                </a:solidFill>
              </a:rPr>
              <a:t>Animal-derived </a:t>
            </a:r>
            <a:r>
              <a:rPr lang="en-GB" sz="2200" dirty="0"/>
              <a:t>= </a:t>
            </a:r>
            <a:r>
              <a:rPr lang="en-GB" sz="2200" b="1" dirty="0"/>
              <a:t>increased risk</a:t>
            </a:r>
            <a:r>
              <a:rPr lang="en-GB" sz="2200" dirty="0"/>
              <a:t> (HR = 1.18 [1.09-1.29]) </a:t>
            </a:r>
          </a:p>
          <a:p>
            <a:pPr>
              <a:buFontTx/>
              <a:buChar char="-"/>
            </a:pPr>
            <a:r>
              <a:rPr lang="en-GB" sz="2200" dirty="0">
                <a:solidFill>
                  <a:srgbClr val="0070C0"/>
                </a:solidFill>
              </a:rPr>
              <a:t>Plant-derived</a:t>
            </a:r>
            <a:r>
              <a:rPr lang="en-GB" sz="2200" dirty="0"/>
              <a:t> = </a:t>
            </a:r>
            <a:r>
              <a:rPr lang="en-GB" sz="2200" b="1" dirty="0"/>
              <a:t>decreased risk </a:t>
            </a:r>
            <a:r>
              <a:rPr lang="en-GB" sz="2200" dirty="0"/>
              <a:t>(HR = 0.82 [0.78-0.87])</a:t>
            </a:r>
          </a:p>
          <a:p>
            <a:pPr marL="0" indent="0">
              <a:buNone/>
            </a:pPr>
            <a:endParaRPr lang="en-GB" sz="2200" dirty="0"/>
          </a:p>
          <a:p>
            <a:pPr marL="0" indent="0">
              <a:buNone/>
            </a:pPr>
            <a:endParaRPr lang="en-GB" sz="2200" dirty="0"/>
          </a:p>
          <a:p>
            <a:endParaRPr lang="en-GB" sz="2200" dirty="0"/>
          </a:p>
        </p:txBody>
      </p:sp>
      <p:sp>
        <p:nvSpPr>
          <p:cNvPr id="12" name="Flowchart: Alternate Process 11">
            <a:extLst>
              <a:ext uri="{FF2B5EF4-FFF2-40B4-BE49-F238E27FC236}">
                <a16:creationId xmlns:a16="http://schemas.microsoft.com/office/drawing/2014/main" id="{02BA3B05-61DA-4E02-A8B2-C41D477170F2}"/>
              </a:ext>
            </a:extLst>
          </p:cNvPr>
          <p:cNvSpPr/>
          <p:nvPr/>
        </p:nvSpPr>
        <p:spPr>
          <a:xfrm>
            <a:off x="6218378" y="3884668"/>
            <a:ext cx="5973622" cy="1241979"/>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sz="2400" dirty="0">
                <a:solidFill>
                  <a:schemeClr val="tx1"/>
                </a:solidFill>
              </a:rPr>
              <a:t>“Contradictory” studies actually had similar results! Around half of energy from carbs associated with the lowest risk of dying early</a:t>
            </a:r>
          </a:p>
        </p:txBody>
      </p:sp>
    </p:spTree>
    <p:extLst>
      <p:ext uri="{BB962C8B-B14F-4D97-AF65-F5344CB8AC3E}">
        <p14:creationId xmlns:p14="http://schemas.microsoft.com/office/powerpoint/2010/main" val="370734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E06068-A22B-4CDA-A3CA-FA1DAF073841}"/>
              </a:ext>
            </a:extLst>
          </p:cNvPr>
          <p:cNvPicPr>
            <a:picLocks noChangeAspect="1"/>
          </p:cNvPicPr>
          <p:nvPr/>
        </p:nvPicPr>
        <p:blipFill rotWithShape="1">
          <a:blip r:embed="rId3"/>
          <a:srcRect l="-1" r="-3432"/>
          <a:stretch/>
        </p:blipFill>
        <p:spPr>
          <a:xfrm>
            <a:off x="7191023" y="1541361"/>
            <a:ext cx="4899378" cy="4569523"/>
          </a:xfrm>
          <a:prstGeom prst="rect">
            <a:avLst/>
          </a:prstGeom>
        </p:spPr>
      </p:pic>
      <p:sp>
        <p:nvSpPr>
          <p:cNvPr id="3" name="Text Placeholder 2">
            <a:extLst>
              <a:ext uri="{FF2B5EF4-FFF2-40B4-BE49-F238E27FC236}">
                <a16:creationId xmlns:a16="http://schemas.microsoft.com/office/drawing/2014/main" id="{F7ECC896-41FF-46F9-BE0D-9DC605091D53}"/>
              </a:ext>
            </a:extLst>
          </p:cNvPr>
          <p:cNvSpPr>
            <a:spLocks noGrp="1"/>
          </p:cNvSpPr>
          <p:nvPr>
            <p:ph type="body" sz="quarter" idx="10"/>
          </p:nvPr>
        </p:nvSpPr>
        <p:spPr>
          <a:xfrm>
            <a:off x="503074" y="1466166"/>
            <a:ext cx="6123504" cy="4419172"/>
          </a:xfrm>
        </p:spPr>
        <p:txBody>
          <a:bodyPr>
            <a:noAutofit/>
          </a:bodyPr>
          <a:lstStyle/>
          <a:p>
            <a:r>
              <a:rPr lang="en-GB" sz="2500" dirty="0"/>
              <a:t>The media is massively increasing the quantity of information we have access to </a:t>
            </a:r>
          </a:p>
          <a:p>
            <a:r>
              <a:rPr lang="en-GB" sz="2500" dirty="0" smtClean="0"/>
              <a:t>If </a:t>
            </a:r>
            <a:r>
              <a:rPr lang="en-GB" sz="2500" dirty="0"/>
              <a:t>you get confused after reading stories in the media about which foods, supplements and eating behaviours are good/bad for you, you are not alone!</a:t>
            </a:r>
          </a:p>
          <a:p>
            <a:r>
              <a:rPr lang="en-GB" sz="2500" dirty="0"/>
              <a:t>Mixed messages are confusing, </a:t>
            </a:r>
            <a:r>
              <a:rPr lang="en-GB" sz="2500" dirty="0" smtClean="0"/>
              <a:t>may lead to apathy and can undermine </a:t>
            </a:r>
            <a:r>
              <a:rPr lang="en-GB" sz="2500" dirty="0"/>
              <a:t>evidence-based health </a:t>
            </a:r>
            <a:r>
              <a:rPr lang="en-GB" sz="2500" dirty="0" smtClean="0"/>
              <a:t>advice</a:t>
            </a:r>
          </a:p>
          <a:p>
            <a:r>
              <a:rPr lang="en-GB" sz="2500" dirty="0"/>
              <a:t>Many young people place more trust in health advice from lifestyle influencers than qualified experts</a:t>
            </a:r>
          </a:p>
          <a:p>
            <a:endParaRPr lang="en-GB" sz="2500" dirty="0"/>
          </a:p>
        </p:txBody>
      </p:sp>
      <p:sp>
        <p:nvSpPr>
          <p:cNvPr id="4" name="Title 3"/>
          <p:cNvSpPr>
            <a:spLocks noGrp="1"/>
          </p:cNvSpPr>
          <p:nvPr>
            <p:ph type="title"/>
          </p:nvPr>
        </p:nvSpPr>
        <p:spPr/>
        <p:txBody>
          <a:bodyPr>
            <a:normAutofit fontScale="90000"/>
          </a:bodyPr>
          <a:lstStyle/>
          <a:p>
            <a:r>
              <a:rPr lang="en-GB" dirty="0"/>
              <a:t>Conflicting soundbites &amp; headlines</a:t>
            </a:r>
            <a:br>
              <a:rPr lang="en-GB" dirty="0"/>
            </a:br>
            <a:endParaRPr lang="en-GB" dirty="0"/>
          </a:p>
        </p:txBody>
      </p:sp>
      <p:sp>
        <p:nvSpPr>
          <p:cNvPr id="7" name="Title 1">
            <a:extLst>
              <a:ext uri="{FF2B5EF4-FFF2-40B4-BE49-F238E27FC236}">
                <a16:creationId xmlns:a16="http://schemas.microsoft.com/office/drawing/2014/main" id="{32C22BB2-2DE3-45C7-9F1F-FA3AFA948664}"/>
              </a:ext>
            </a:extLst>
          </p:cNvPr>
          <p:cNvSpPr txBox="1">
            <a:spLocks/>
          </p:cNvSpPr>
          <p:nvPr/>
        </p:nvSpPr>
        <p:spPr>
          <a:xfrm>
            <a:off x="729804" y="929375"/>
            <a:ext cx="7997557" cy="56570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mj-ea"/>
                <a:cs typeface="Arial" panose="020B0604020202020204" pitchFamily="34" charset="0"/>
              </a:defRPr>
            </a:lvl1pPr>
          </a:lstStyle>
          <a:p>
            <a:endParaRPr lang="en-GB" dirty="0"/>
          </a:p>
        </p:txBody>
      </p:sp>
    </p:spTree>
    <p:extLst>
      <p:ext uri="{BB962C8B-B14F-4D97-AF65-F5344CB8AC3E}">
        <p14:creationId xmlns:p14="http://schemas.microsoft.com/office/powerpoint/2010/main" val="19888503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Healthier dietary patterns: BNF view</a:t>
            </a:r>
          </a:p>
        </p:txBody>
      </p:sp>
      <p:sp>
        <p:nvSpPr>
          <p:cNvPr id="3" name="Text Placeholder 2"/>
          <p:cNvSpPr>
            <a:spLocks noGrp="1"/>
          </p:cNvSpPr>
          <p:nvPr>
            <p:ph type="body" sz="quarter" idx="10"/>
          </p:nvPr>
        </p:nvSpPr>
        <p:spPr>
          <a:xfrm>
            <a:off x="507720" y="1617133"/>
            <a:ext cx="8602133" cy="4070350"/>
          </a:xfrm>
        </p:spPr>
        <p:txBody>
          <a:bodyPr>
            <a:noAutofit/>
          </a:bodyPr>
          <a:lstStyle/>
          <a:p>
            <a:r>
              <a:rPr lang="en-GB" sz="2600" dirty="0">
                <a:solidFill>
                  <a:srgbClr val="0070C0"/>
                </a:solidFill>
              </a:rPr>
              <a:t>U-shaped association </a:t>
            </a:r>
            <a:r>
              <a:rPr lang="en-GB" sz="2600" dirty="0"/>
              <a:t>of carbohydrate intake and life expectancy cautions against long-term use of low and high carbohydrate diets</a:t>
            </a:r>
          </a:p>
          <a:p>
            <a:r>
              <a:rPr lang="en-GB" sz="2600" dirty="0"/>
              <a:t>Replacement of carbohydrates with </a:t>
            </a:r>
            <a:r>
              <a:rPr lang="en-GB" sz="2600" dirty="0">
                <a:solidFill>
                  <a:srgbClr val="0070C0"/>
                </a:solidFill>
              </a:rPr>
              <a:t>animal-derived</a:t>
            </a:r>
            <a:r>
              <a:rPr lang="en-GB" sz="2600" dirty="0"/>
              <a:t> fat and protein should be discouraged</a:t>
            </a:r>
          </a:p>
          <a:p>
            <a:r>
              <a:rPr lang="en-GB" sz="2600" dirty="0"/>
              <a:t>But substitution for </a:t>
            </a:r>
            <a:r>
              <a:rPr lang="en-GB" sz="2600" dirty="0">
                <a:solidFill>
                  <a:srgbClr val="0070C0"/>
                </a:solidFill>
              </a:rPr>
              <a:t>plant-derived</a:t>
            </a:r>
            <a:r>
              <a:rPr lang="en-GB" sz="2600" dirty="0"/>
              <a:t> sources may promote healthy-ageing</a:t>
            </a:r>
          </a:p>
          <a:p>
            <a:r>
              <a:rPr lang="en-GB" sz="2600" dirty="0"/>
              <a:t>Findings support previous reports of the </a:t>
            </a:r>
            <a:r>
              <a:rPr lang="en-GB" sz="2600" dirty="0">
                <a:solidFill>
                  <a:srgbClr val="0070C0"/>
                </a:solidFill>
              </a:rPr>
              <a:t>benefits of a plant-based dietary patterns</a:t>
            </a:r>
            <a:endParaRPr lang="en-GB" sz="2600" b="1" baseline="30000" dirty="0">
              <a:solidFill>
                <a:srgbClr val="0070C0"/>
              </a:solidFill>
            </a:endParaRPr>
          </a:p>
          <a:p>
            <a:r>
              <a:rPr lang="en-GB" sz="2600" dirty="0"/>
              <a:t>Studies support the current </a:t>
            </a:r>
            <a:r>
              <a:rPr lang="en-GB" sz="2600" dirty="0">
                <a:solidFill>
                  <a:srgbClr val="0070C0"/>
                </a:solidFill>
              </a:rPr>
              <a:t>UK guidelines &amp; </a:t>
            </a:r>
            <a:r>
              <a:rPr lang="en-GB" sz="2600" i="1" dirty="0" err="1">
                <a:solidFill>
                  <a:srgbClr val="0070C0"/>
                </a:solidFill>
              </a:rPr>
              <a:t>Eatwell</a:t>
            </a:r>
            <a:r>
              <a:rPr lang="en-GB" sz="2600" i="1" dirty="0">
                <a:solidFill>
                  <a:srgbClr val="0070C0"/>
                </a:solidFill>
              </a:rPr>
              <a:t> Guide</a:t>
            </a:r>
            <a:r>
              <a:rPr lang="en-GB" sz="2600" b="1" dirty="0">
                <a:solidFill>
                  <a:srgbClr val="0070C0"/>
                </a:solidFill>
              </a:rPr>
              <a:t> </a:t>
            </a:r>
            <a:endParaRPr lang="en-GB" sz="2600" dirty="0"/>
          </a:p>
        </p:txBody>
      </p:sp>
      <p:pic>
        <p:nvPicPr>
          <p:cNvPr id="4" name="Picture 3">
            <a:extLst>
              <a:ext uri="{FF2B5EF4-FFF2-40B4-BE49-F238E27FC236}">
                <a16:creationId xmlns:a16="http://schemas.microsoft.com/office/drawing/2014/main" id="{843F3A3D-46E5-4646-9AA1-7F1B720F60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9853" y="1726777"/>
            <a:ext cx="2876050" cy="2141551"/>
          </a:xfrm>
          <a:prstGeom prst="rect">
            <a:avLst/>
          </a:prstGeom>
        </p:spPr>
      </p:pic>
      <p:sp>
        <p:nvSpPr>
          <p:cNvPr id="5" name="Flowchart: Alternate Process 4">
            <a:extLst>
              <a:ext uri="{FF2B5EF4-FFF2-40B4-BE49-F238E27FC236}">
                <a16:creationId xmlns:a16="http://schemas.microsoft.com/office/drawing/2014/main" id="{2388E8D5-E495-4F4F-95BE-D307111D5DFA}"/>
              </a:ext>
            </a:extLst>
          </p:cNvPr>
          <p:cNvSpPr/>
          <p:nvPr/>
        </p:nvSpPr>
        <p:spPr>
          <a:xfrm>
            <a:off x="8218170" y="4691288"/>
            <a:ext cx="3870603" cy="1270515"/>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The devil is in the detail! Incomplete </a:t>
            </a:r>
            <a:r>
              <a:rPr lang="en-GB" sz="2400" dirty="0">
                <a:solidFill>
                  <a:schemeClr val="tx1"/>
                </a:solidFill>
              </a:rPr>
              <a:t>stories can undermine expert </a:t>
            </a:r>
            <a:r>
              <a:rPr lang="en-GB" sz="2400" dirty="0" smtClean="0">
                <a:solidFill>
                  <a:schemeClr val="tx1"/>
                </a:solidFill>
              </a:rPr>
              <a:t>advice. </a:t>
            </a:r>
            <a:endParaRPr lang="en-GB" sz="2400" dirty="0">
              <a:solidFill>
                <a:schemeClr val="tx1"/>
              </a:solidFill>
            </a:endParaRPr>
          </a:p>
        </p:txBody>
      </p:sp>
    </p:spTree>
    <p:extLst>
      <p:ext uri="{BB962C8B-B14F-4D97-AF65-F5344CB8AC3E}">
        <p14:creationId xmlns:p14="http://schemas.microsoft.com/office/powerpoint/2010/main" val="347657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9184" y="557172"/>
            <a:ext cx="8398374" cy="624819"/>
          </a:xfrm>
        </p:spPr>
        <p:txBody>
          <a:bodyPr>
            <a:normAutofit fontScale="90000"/>
          </a:bodyPr>
          <a:lstStyle/>
          <a:p>
            <a:r>
              <a:rPr lang="en-GB" dirty="0"/>
              <a:t>Is personalised nutrition the model of the future?</a:t>
            </a:r>
          </a:p>
        </p:txBody>
      </p:sp>
      <p:sp>
        <p:nvSpPr>
          <p:cNvPr id="3" name="Text Placeholder 2"/>
          <p:cNvSpPr>
            <a:spLocks noGrp="1"/>
          </p:cNvSpPr>
          <p:nvPr>
            <p:ph type="body" sz="quarter" idx="10"/>
          </p:nvPr>
        </p:nvSpPr>
        <p:spPr>
          <a:xfrm>
            <a:off x="280416" y="1475154"/>
            <a:ext cx="9326880" cy="4070350"/>
          </a:xfrm>
        </p:spPr>
        <p:txBody>
          <a:bodyPr>
            <a:noAutofit/>
          </a:bodyPr>
          <a:lstStyle/>
          <a:p>
            <a:r>
              <a:rPr lang="en-GB" sz="2600" dirty="0">
                <a:solidFill>
                  <a:prstClr val="black"/>
                </a:solidFill>
              </a:rPr>
              <a:t>Public health advice focusses on populations or specific groups</a:t>
            </a:r>
          </a:p>
          <a:p>
            <a:r>
              <a:rPr lang="en-GB" sz="2600" dirty="0">
                <a:solidFill>
                  <a:prstClr val="black"/>
                </a:solidFill>
              </a:rPr>
              <a:t>Personalised nutrition uses information on individual characteristics to develop tailored diets which compliment a person’s lifestyle, biological measurements, unique genetic profile and/or microbiome</a:t>
            </a:r>
          </a:p>
          <a:p>
            <a:r>
              <a:rPr lang="en-GB" sz="2600" dirty="0"/>
              <a:t>In the early 2000s, the human genome was mapped, and scientists could study the subtle individual genomic differences</a:t>
            </a:r>
          </a:p>
          <a:p>
            <a:r>
              <a:rPr lang="en-GB" sz="2600" dirty="0"/>
              <a:t>Recognition of the role of gut microbiota in health and individual variability (gut bacteria ‘fingerprint’)</a:t>
            </a:r>
          </a:p>
        </p:txBody>
      </p:sp>
      <p:pic>
        <p:nvPicPr>
          <p:cNvPr id="14" name="Picture 13">
            <a:extLst>
              <a:ext uri="{FF2B5EF4-FFF2-40B4-BE49-F238E27FC236}">
                <a16:creationId xmlns:a16="http://schemas.microsoft.com/office/drawing/2014/main" id="{A9C76E23-3547-4630-8C2D-38488627BB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36736" y="3618936"/>
            <a:ext cx="3107623" cy="2219731"/>
          </a:xfrm>
          <a:prstGeom prst="rect">
            <a:avLst/>
          </a:prstGeom>
        </p:spPr>
      </p:pic>
    </p:spTree>
    <p:extLst>
      <p:ext uri="{BB962C8B-B14F-4D97-AF65-F5344CB8AC3E}">
        <p14:creationId xmlns:p14="http://schemas.microsoft.com/office/powerpoint/2010/main" val="28694340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06173-6E71-466C-9B63-1CD1F69B73C9}"/>
              </a:ext>
            </a:extLst>
          </p:cNvPr>
          <p:cNvSpPr>
            <a:spLocks noGrp="1"/>
          </p:cNvSpPr>
          <p:nvPr>
            <p:ph type="title"/>
          </p:nvPr>
        </p:nvSpPr>
        <p:spPr/>
        <p:txBody>
          <a:bodyPr/>
          <a:lstStyle/>
          <a:p>
            <a:r>
              <a:rPr lang="en-GB" dirty="0"/>
              <a:t>What’s the evidence?</a:t>
            </a:r>
          </a:p>
        </p:txBody>
      </p:sp>
      <p:sp>
        <p:nvSpPr>
          <p:cNvPr id="3" name="Text Placeholder 2">
            <a:extLst>
              <a:ext uri="{FF2B5EF4-FFF2-40B4-BE49-F238E27FC236}">
                <a16:creationId xmlns:a16="http://schemas.microsoft.com/office/drawing/2014/main" id="{D36348E3-70C4-449A-BD91-24E757AA2C92}"/>
              </a:ext>
            </a:extLst>
          </p:cNvPr>
          <p:cNvSpPr>
            <a:spLocks noGrp="1"/>
          </p:cNvSpPr>
          <p:nvPr>
            <p:ph type="body" sz="quarter" idx="10"/>
          </p:nvPr>
        </p:nvSpPr>
        <p:spPr>
          <a:xfrm>
            <a:off x="546251" y="1626844"/>
            <a:ext cx="7362825" cy="4044950"/>
          </a:xfrm>
        </p:spPr>
        <p:txBody>
          <a:bodyPr>
            <a:normAutofit/>
          </a:bodyPr>
          <a:lstStyle/>
          <a:p>
            <a:r>
              <a:rPr lang="en-GB" sz="2600" dirty="0"/>
              <a:t>We know that we respond to dietary intake uniquely – even if identical twins. Although mechanisms that define these are still unclear</a:t>
            </a:r>
          </a:p>
          <a:p>
            <a:r>
              <a:rPr lang="en-GB" sz="2600" dirty="0"/>
              <a:t>Impact of this approach on dietary behaviour change or health unclear</a:t>
            </a:r>
          </a:p>
          <a:p>
            <a:r>
              <a:rPr lang="en-GB" sz="2600" dirty="0"/>
              <a:t>Few robust studies have tested personalised nutrition approaches but strong methodology was Food4Me…..</a:t>
            </a:r>
          </a:p>
          <a:p>
            <a:endParaRPr lang="en-GB" sz="2600" dirty="0"/>
          </a:p>
        </p:txBody>
      </p:sp>
      <p:pic>
        <p:nvPicPr>
          <p:cNvPr id="5" name="Picture 4">
            <a:extLst>
              <a:ext uri="{FF2B5EF4-FFF2-40B4-BE49-F238E27FC236}">
                <a16:creationId xmlns:a16="http://schemas.microsoft.com/office/drawing/2014/main" id="{04BFF7CB-C41A-4497-9E28-5FD9DD5E03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093" t="54008" r="40131" b="17836"/>
          <a:stretch/>
        </p:blipFill>
        <p:spPr>
          <a:xfrm rot="360000">
            <a:off x="7659758" y="2299661"/>
            <a:ext cx="4087702" cy="1414272"/>
          </a:xfrm>
          <a:prstGeom prst="rect">
            <a:avLst/>
          </a:prstGeom>
        </p:spPr>
      </p:pic>
      <p:sp>
        <p:nvSpPr>
          <p:cNvPr id="7" name="Thought Bubble: Cloud 6">
            <a:extLst>
              <a:ext uri="{FF2B5EF4-FFF2-40B4-BE49-F238E27FC236}">
                <a16:creationId xmlns:a16="http://schemas.microsoft.com/office/drawing/2014/main" id="{E64462DB-66FE-4BC6-9727-0FF552619E25}"/>
              </a:ext>
            </a:extLst>
          </p:cNvPr>
          <p:cNvSpPr/>
          <p:nvPr/>
        </p:nvSpPr>
        <p:spPr>
          <a:xfrm>
            <a:off x="8603400" y="190529"/>
            <a:ext cx="3518454" cy="1911394"/>
          </a:xfrm>
          <a:prstGeom prst="cloudCallout">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Are promises surpassing the evidence?</a:t>
            </a:r>
          </a:p>
        </p:txBody>
      </p:sp>
      <p:pic>
        <p:nvPicPr>
          <p:cNvPr id="8" name="Picture 7">
            <a:extLst>
              <a:ext uri="{FF2B5EF4-FFF2-40B4-BE49-F238E27FC236}">
                <a16:creationId xmlns:a16="http://schemas.microsoft.com/office/drawing/2014/main" id="{6B268362-EDEB-45A9-B644-FD4807E489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6513" t="52226" r="41525" b="24827"/>
          <a:stretch/>
        </p:blipFill>
        <p:spPr>
          <a:xfrm>
            <a:off x="7597038" y="4414742"/>
            <a:ext cx="4451480" cy="1461949"/>
          </a:xfrm>
          <a:prstGeom prst="rect">
            <a:avLst/>
          </a:prstGeom>
          <a:solidFill>
            <a:schemeClr val="bg2">
              <a:lumMod val="90000"/>
            </a:schemeClr>
          </a:solidFill>
        </p:spPr>
      </p:pic>
      <p:pic>
        <p:nvPicPr>
          <p:cNvPr id="9" name="Picture 8">
            <a:extLst>
              <a:ext uri="{FF2B5EF4-FFF2-40B4-BE49-F238E27FC236}">
                <a16:creationId xmlns:a16="http://schemas.microsoft.com/office/drawing/2014/main" id="{DEC5C119-1468-4CA3-9C34-9B8AEB26AC35}"/>
              </a:ext>
            </a:extLst>
          </p:cNvPr>
          <p:cNvPicPr>
            <a:picLocks noChangeAspect="1"/>
          </p:cNvPicPr>
          <p:nvPr/>
        </p:nvPicPr>
        <p:blipFill rotWithShape="1">
          <a:blip r:embed="rId5"/>
          <a:srcRect l="17100" t="11006" r="57900" b="80089"/>
          <a:stretch/>
        </p:blipFill>
        <p:spPr>
          <a:xfrm>
            <a:off x="7389509" y="3816005"/>
            <a:ext cx="3048000" cy="610694"/>
          </a:xfrm>
          <a:prstGeom prst="rect">
            <a:avLst/>
          </a:prstGeom>
        </p:spPr>
      </p:pic>
      <p:sp>
        <p:nvSpPr>
          <p:cNvPr id="11" name="Text Placeholder 2">
            <a:extLst>
              <a:ext uri="{FF2B5EF4-FFF2-40B4-BE49-F238E27FC236}">
                <a16:creationId xmlns:a16="http://schemas.microsoft.com/office/drawing/2014/main" id="{0D748B1F-C1C7-4913-8B79-F02B46B2AB62}"/>
              </a:ext>
            </a:extLst>
          </p:cNvPr>
          <p:cNvSpPr txBox="1">
            <a:spLocks/>
          </p:cNvSpPr>
          <p:nvPr/>
        </p:nvSpPr>
        <p:spPr>
          <a:xfrm>
            <a:off x="762000" y="2006421"/>
            <a:ext cx="7362825" cy="4044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412230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703512" y="3701471"/>
            <a:ext cx="8640514" cy="2063122"/>
          </a:xfrm>
          <a:prstGeom prst="roundRect">
            <a:avLst/>
          </a:prstGeom>
          <a:solidFill>
            <a:srgbClr val="FFC000"/>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F7F7F"/>
              </a:solidFill>
              <a:effectLst/>
              <a:uLnTx/>
              <a:uFillTx/>
              <a:latin typeface="Calibri"/>
              <a:ea typeface="+mn-ea"/>
              <a:cs typeface="+mn-cs"/>
            </a:endParaRPr>
          </a:p>
        </p:txBody>
      </p:sp>
      <p:sp>
        <p:nvSpPr>
          <p:cNvPr id="6" name="Content Placeholder 5"/>
          <p:cNvSpPr>
            <a:spLocks noGrp="1"/>
          </p:cNvSpPr>
          <p:nvPr>
            <p:ph idx="1"/>
          </p:nvPr>
        </p:nvSpPr>
        <p:spPr>
          <a:xfrm>
            <a:off x="2114426" y="2572455"/>
            <a:ext cx="8229600" cy="4525963"/>
          </a:xfrm>
        </p:spPr>
        <p:txBody>
          <a:bodyPr>
            <a:normAutofit/>
          </a:bodyPr>
          <a:lstStyle/>
          <a:p>
            <a:pPr marL="0" indent="0">
              <a:buNone/>
            </a:pPr>
            <a:r>
              <a:rPr lang="en-GB" sz="2000" b="1" dirty="0">
                <a:solidFill>
                  <a:schemeClr val="tx2"/>
                </a:solidFill>
                <a:latin typeface="Arial" pitchFamily="34" charset="0"/>
                <a:cs typeface="Arial" pitchFamily="34" charset="0"/>
              </a:rPr>
              <a:t>Level 0</a:t>
            </a:r>
            <a:r>
              <a:rPr lang="en-GB" sz="2000" dirty="0">
                <a:solidFill>
                  <a:schemeClr val="tx2"/>
                </a:solidFill>
                <a:latin typeface="Arial" pitchFamily="34" charset="0"/>
                <a:cs typeface="Arial" pitchFamily="34" charset="0"/>
              </a:rPr>
              <a:t> = Control (non-personalised) intervention</a:t>
            </a:r>
          </a:p>
          <a:p>
            <a:pPr marL="0" indent="0" algn="ctr">
              <a:buNone/>
            </a:pPr>
            <a:r>
              <a:rPr lang="en-GB" sz="2000" b="1" i="1" dirty="0">
                <a:solidFill>
                  <a:schemeClr val="tx2"/>
                </a:solidFill>
                <a:latin typeface="Arial" pitchFamily="34" charset="0"/>
                <a:cs typeface="Arial" pitchFamily="34" charset="0"/>
              </a:rPr>
              <a:t>versus </a:t>
            </a:r>
          </a:p>
          <a:p>
            <a:pPr marL="0" indent="0" algn="ctr">
              <a:buNone/>
            </a:pPr>
            <a:endParaRPr lang="en-GB" sz="2000" dirty="0">
              <a:solidFill>
                <a:schemeClr val="tx2"/>
              </a:solidFill>
              <a:latin typeface="Arial" pitchFamily="34" charset="0"/>
              <a:cs typeface="Arial" pitchFamily="34" charset="0"/>
            </a:endParaRPr>
          </a:p>
          <a:p>
            <a:pPr marL="0" indent="0">
              <a:buNone/>
            </a:pPr>
            <a:r>
              <a:rPr lang="en-GB" sz="2000" b="1" dirty="0">
                <a:solidFill>
                  <a:schemeClr val="tx2"/>
                </a:solidFill>
                <a:latin typeface="Arial" pitchFamily="34" charset="0"/>
                <a:cs typeface="Arial" pitchFamily="34" charset="0"/>
              </a:rPr>
              <a:t>Level 1</a:t>
            </a:r>
            <a:r>
              <a:rPr lang="en-GB" sz="2000" dirty="0">
                <a:solidFill>
                  <a:schemeClr val="tx2"/>
                </a:solidFill>
                <a:latin typeface="Arial" pitchFamily="34" charset="0"/>
                <a:cs typeface="Arial" pitchFamily="34" charset="0"/>
              </a:rPr>
              <a:t> = Personalised Nutrition (PN) based on diet only</a:t>
            </a:r>
          </a:p>
          <a:p>
            <a:pPr marL="0" indent="0">
              <a:buNone/>
            </a:pPr>
            <a:endParaRPr lang="en-GB" sz="2000" dirty="0">
              <a:solidFill>
                <a:schemeClr val="tx2"/>
              </a:solidFill>
              <a:latin typeface="Arial" pitchFamily="34" charset="0"/>
              <a:cs typeface="Arial" pitchFamily="34" charset="0"/>
            </a:endParaRPr>
          </a:p>
          <a:p>
            <a:pPr marL="0" indent="0">
              <a:buNone/>
            </a:pPr>
            <a:r>
              <a:rPr lang="en-GB" sz="2000" b="1" dirty="0">
                <a:solidFill>
                  <a:schemeClr val="tx2"/>
                </a:solidFill>
                <a:latin typeface="Arial" pitchFamily="34" charset="0"/>
                <a:cs typeface="Arial" pitchFamily="34" charset="0"/>
              </a:rPr>
              <a:t>Level 2</a:t>
            </a:r>
            <a:r>
              <a:rPr lang="en-GB" sz="2000" dirty="0">
                <a:solidFill>
                  <a:schemeClr val="tx2"/>
                </a:solidFill>
                <a:latin typeface="Arial" pitchFamily="34" charset="0"/>
                <a:cs typeface="Arial" pitchFamily="34" charset="0"/>
              </a:rPr>
              <a:t> = PN based on diet and phenotype</a:t>
            </a:r>
          </a:p>
          <a:p>
            <a:pPr marL="0" indent="0">
              <a:buNone/>
            </a:pPr>
            <a:endParaRPr lang="en-GB" sz="2000" dirty="0">
              <a:solidFill>
                <a:schemeClr val="tx2"/>
              </a:solidFill>
              <a:latin typeface="Arial" pitchFamily="34" charset="0"/>
              <a:cs typeface="Arial" pitchFamily="34" charset="0"/>
            </a:endParaRPr>
          </a:p>
          <a:p>
            <a:pPr marL="0" indent="0">
              <a:buNone/>
            </a:pPr>
            <a:r>
              <a:rPr lang="en-GB" sz="2000" b="1" dirty="0">
                <a:solidFill>
                  <a:schemeClr val="tx2"/>
                </a:solidFill>
                <a:latin typeface="Arial" pitchFamily="34" charset="0"/>
                <a:cs typeface="Arial" pitchFamily="34" charset="0"/>
              </a:rPr>
              <a:t>Level 3</a:t>
            </a:r>
            <a:r>
              <a:rPr lang="en-GB" sz="2000" dirty="0">
                <a:solidFill>
                  <a:schemeClr val="tx2"/>
                </a:solidFill>
                <a:latin typeface="Arial" pitchFamily="34" charset="0"/>
                <a:cs typeface="Arial" pitchFamily="34" charset="0"/>
              </a:rPr>
              <a:t> = PN based on diet, phenotype and genotype</a:t>
            </a:r>
          </a:p>
        </p:txBody>
      </p:sp>
      <p:sp>
        <p:nvSpPr>
          <p:cNvPr id="3" name="Rectangle 2"/>
          <p:cNvSpPr/>
          <p:nvPr/>
        </p:nvSpPr>
        <p:spPr>
          <a:xfrm>
            <a:off x="6770901" y="5836207"/>
            <a:ext cx="5190267" cy="369332"/>
          </a:xfrm>
          <a:prstGeom prst="rect">
            <a:avLst/>
          </a:prstGeom>
          <a:ln>
            <a:solidFill>
              <a:schemeClr val="bg1"/>
            </a:solidFill>
          </a:ln>
        </p:spPr>
        <p:txBody>
          <a:bodyPr wrap="none">
            <a:spAutoFit/>
          </a:bodyPr>
          <a:lstStyle/>
          <a:p>
            <a:pPr lvl="0">
              <a:defRPr/>
            </a:pPr>
            <a:r>
              <a:rPr lang="en-GB" dirty="0" err="1">
                <a:solidFill>
                  <a:srgbClr val="67836C">
                    <a:lumMod val="75000"/>
                  </a:srgbClr>
                </a:solidFill>
                <a:latin typeface="Arial" panose="020B0604020202020204" pitchFamily="34" charset="0"/>
                <a:cs typeface="Arial" panose="020B0604020202020204" pitchFamily="34" charset="0"/>
              </a:rPr>
              <a:t>Celis</a:t>
            </a:r>
            <a:r>
              <a:rPr lang="en-GB" dirty="0">
                <a:solidFill>
                  <a:srgbClr val="67836C">
                    <a:lumMod val="75000"/>
                  </a:srgbClr>
                </a:solidFill>
                <a:latin typeface="Arial" panose="020B0604020202020204" pitchFamily="34" charset="0"/>
                <a:cs typeface="Arial" panose="020B0604020202020204" pitchFamily="34" charset="0"/>
              </a:rPr>
              <a:t>-Morales </a:t>
            </a:r>
            <a:r>
              <a:rPr lang="en-GB" i="1" dirty="0">
                <a:solidFill>
                  <a:srgbClr val="67836C">
                    <a:lumMod val="75000"/>
                  </a:srgbClr>
                </a:solidFill>
                <a:latin typeface="Arial" panose="020B0604020202020204" pitchFamily="34" charset="0"/>
                <a:cs typeface="Arial" panose="020B0604020202020204" pitchFamily="34" charset="0"/>
              </a:rPr>
              <a:t>et al. </a:t>
            </a:r>
            <a:r>
              <a:rPr lang="en-GB" dirty="0">
                <a:solidFill>
                  <a:srgbClr val="67836C">
                    <a:lumMod val="75000"/>
                  </a:srgbClr>
                </a:solidFill>
                <a:latin typeface="Arial" panose="020B0604020202020204" pitchFamily="34" charset="0"/>
                <a:cs typeface="Arial" panose="020B0604020202020204" pitchFamily="34" charset="0"/>
              </a:rPr>
              <a:t>(2015) </a:t>
            </a:r>
            <a:r>
              <a:rPr lang="en-GB" i="1" dirty="0">
                <a:solidFill>
                  <a:srgbClr val="67836C">
                    <a:lumMod val="75000"/>
                  </a:srgbClr>
                </a:solidFill>
                <a:latin typeface="Arial" panose="020B0604020202020204" pitchFamily="34" charset="0"/>
                <a:cs typeface="Arial" panose="020B0604020202020204" pitchFamily="34" charset="0"/>
              </a:rPr>
              <a:t>Genes &amp; </a:t>
            </a:r>
            <a:r>
              <a:rPr lang="en-GB" i="1" dirty="0" err="1">
                <a:solidFill>
                  <a:srgbClr val="67836C">
                    <a:lumMod val="75000"/>
                  </a:srgbClr>
                </a:solidFill>
                <a:latin typeface="Arial" panose="020B0604020202020204" pitchFamily="34" charset="0"/>
                <a:cs typeface="Arial" panose="020B0604020202020204" pitchFamily="34" charset="0"/>
              </a:rPr>
              <a:t>Nutr</a:t>
            </a:r>
            <a:r>
              <a:rPr lang="en-GB" i="1" dirty="0">
                <a:solidFill>
                  <a:srgbClr val="67836C">
                    <a:lumMod val="75000"/>
                  </a:srgbClr>
                </a:solidFill>
                <a:latin typeface="Arial" panose="020B0604020202020204" pitchFamily="34" charset="0"/>
                <a:cs typeface="Arial" panose="020B0604020202020204" pitchFamily="34" charset="0"/>
              </a:rPr>
              <a:t>. </a:t>
            </a:r>
            <a:r>
              <a:rPr lang="en-GB" b="1" dirty="0">
                <a:solidFill>
                  <a:srgbClr val="67836C">
                    <a:lumMod val="75000"/>
                  </a:srgbClr>
                </a:solidFill>
                <a:latin typeface="Arial" panose="020B0604020202020204" pitchFamily="34" charset="0"/>
                <a:cs typeface="Arial" panose="020B0604020202020204" pitchFamily="34" charset="0"/>
              </a:rPr>
              <a:t>10:</a:t>
            </a:r>
            <a:r>
              <a:rPr lang="en-GB" dirty="0">
                <a:solidFill>
                  <a:srgbClr val="67836C">
                    <a:lumMod val="75000"/>
                  </a:srgbClr>
                </a:solidFill>
                <a:latin typeface="Arial" panose="020B0604020202020204" pitchFamily="34" charset="0"/>
                <a:cs typeface="Arial" panose="020B0604020202020204" pitchFamily="34" charset="0"/>
              </a:rPr>
              <a:t>450</a:t>
            </a:r>
          </a:p>
        </p:txBody>
      </p:sp>
      <p:sp>
        <p:nvSpPr>
          <p:cNvPr id="4" name="Rectangle 3">
            <a:extLst>
              <a:ext uri="{FF2B5EF4-FFF2-40B4-BE49-F238E27FC236}">
                <a16:creationId xmlns:a16="http://schemas.microsoft.com/office/drawing/2014/main" id="{69E95BA4-E453-4D8D-8F54-7BE695D9CA5A}"/>
              </a:ext>
            </a:extLst>
          </p:cNvPr>
          <p:cNvSpPr/>
          <p:nvPr/>
        </p:nvSpPr>
        <p:spPr>
          <a:xfrm>
            <a:off x="487680" y="1655097"/>
            <a:ext cx="11106912" cy="892552"/>
          </a:xfrm>
          <a:prstGeom prst="rect">
            <a:avLst/>
          </a:prstGeom>
        </p:spPr>
        <p:txBody>
          <a:bodyPr wrap="square">
            <a:spAutoFit/>
          </a:bodyPr>
          <a:lstStyle/>
          <a:p>
            <a:r>
              <a:rPr lang="en-GB" sz="2600" dirty="0">
                <a:solidFill>
                  <a:srgbClr val="002060"/>
                </a:solidFill>
              </a:rPr>
              <a:t>Trial of adults in 7 European countries randomised to various internet-delivered interventions</a:t>
            </a:r>
          </a:p>
        </p:txBody>
      </p:sp>
      <p:sp>
        <p:nvSpPr>
          <p:cNvPr id="9" name="Title 1">
            <a:extLst>
              <a:ext uri="{FF2B5EF4-FFF2-40B4-BE49-F238E27FC236}">
                <a16:creationId xmlns:a16="http://schemas.microsoft.com/office/drawing/2014/main" id="{AACB111C-6CBD-4ED4-91D4-786EF7E4BABB}"/>
              </a:ext>
            </a:extLst>
          </p:cNvPr>
          <p:cNvSpPr>
            <a:spLocks noGrp="1"/>
          </p:cNvSpPr>
          <p:nvPr>
            <p:ph type="title"/>
          </p:nvPr>
        </p:nvSpPr>
        <p:spPr>
          <a:xfrm>
            <a:off x="609600" y="837127"/>
            <a:ext cx="8398374" cy="624819"/>
          </a:xfrm>
        </p:spPr>
        <p:txBody>
          <a:bodyPr/>
          <a:lstStyle/>
          <a:p>
            <a:r>
              <a:rPr lang="en-GB" dirty="0"/>
              <a:t>Food4Me</a:t>
            </a:r>
          </a:p>
        </p:txBody>
      </p:sp>
    </p:spTree>
    <p:extLst>
      <p:ext uri="{BB962C8B-B14F-4D97-AF65-F5344CB8AC3E}">
        <p14:creationId xmlns:p14="http://schemas.microsoft.com/office/powerpoint/2010/main" val="30247611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http://ije.oxfordjournals.org/content/early/2016/08/08/ije.dyw186/F2.large.jpg"/>
          <p:cNvPicPr>
            <a:picLocks noChangeAspect="1" noChangeArrowheads="1"/>
          </p:cNvPicPr>
          <p:nvPr/>
        </p:nvPicPr>
        <p:blipFill rotWithShape="1">
          <a:blip r:embed="rId2" cstate="print"/>
          <a:srcRect l="49345" t="63101" b="-1"/>
          <a:stretch/>
        </p:blipFill>
        <p:spPr bwMode="auto">
          <a:xfrm>
            <a:off x="2999657" y="1700808"/>
            <a:ext cx="6705689" cy="4392488"/>
          </a:xfrm>
          <a:prstGeom prst="rect">
            <a:avLst/>
          </a:prstGeom>
          <a:noFill/>
        </p:spPr>
      </p:pic>
      <p:sp>
        <p:nvSpPr>
          <p:cNvPr id="4" name="TextBox 3"/>
          <p:cNvSpPr txBox="1"/>
          <p:nvPr/>
        </p:nvSpPr>
        <p:spPr>
          <a:xfrm>
            <a:off x="198412" y="366912"/>
            <a:ext cx="10804336"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Personalised nutrition improved dietary behaviour </a:t>
            </a:r>
          </a:p>
        </p:txBody>
      </p:sp>
      <p:pic>
        <p:nvPicPr>
          <p:cNvPr id="6" name="Picture 2" descr="https://farm4.staticflickr.com/3865/14368217756_03c32b7ea5.jpg"/>
          <p:cNvPicPr>
            <a:picLocks noChangeAspect="1" noChangeArrowheads="1"/>
          </p:cNvPicPr>
          <p:nvPr/>
        </p:nvPicPr>
        <p:blipFill>
          <a:blip r:embed="rId3" cstate="print"/>
          <a:srcRect/>
          <a:stretch>
            <a:fillRect/>
          </a:stretch>
        </p:blipFill>
        <p:spPr bwMode="auto">
          <a:xfrm>
            <a:off x="1703513" y="3140968"/>
            <a:ext cx="1726217" cy="1008112"/>
          </a:xfrm>
          <a:prstGeom prst="rect">
            <a:avLst/>
          </a:prstGeom>
          <a:noFill/>
          <a:ln w="12700">
            <a:solidFill>
              <a:schemeClr val="tx1">
                <a:lumMod val="50000"/>
              </a:schemeClr>
            </a:solidFill>
          </a:ln>
          <a:effectLst>
            <a:outerShdw blurRad="50800" dist="38100" dir="2700000" algn="tl" rotWithShape="0">
              <a:prstClr val="black">
                <a:alpha val="40000"/>
              </a:prstClr>
            </a:outerShdw>
          </a:effectLst>
        </p:spPr>
      </p:pic>
      <p:sp>
        <p:nvSpPr>
          <p:cNvPr id="7" name="TextBox 6"/>
          <p:cNvSpPr txBox="1"/>
          <p:nvPr/>
        </p:nvSpPr>
        <p:spPr>
          <a:xfrm>
            <a:off x="5949696" y="5839059"/>
            <a:ext cx="6264696" cy="307777"/>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67836C">
                    <a:lumMod val="75000"/>
                  </a:srgbClr>
                </a:solidFill>
                <a:effectLst/>
                <a:uLnTx/>
                <a:uFillTx/>
                <a:latin typeface="Arial" panose="020B0604020202020204" pitchFamily="34" charset="0"/>
                <a:ea typeface="+mn-ea"/>
                <a:cs typeface="Arial" panose="020B0604020202020204" pitchFamily="34" charset="0"/>
              </a:rPr>
              <a:t>Celis</a:t>
            </a:r>
            <a:r>
              <a:rPr kumimoji="0" lang="en-GB" sz="1400" b="0" i="0" u="none" strike="noStrike" kern="1200" cap="none" spc="0" normalizeH="0" baseline="0" noProof="0" dirty="0">
                <a:ln>
                  <a:noFill/>
                </a:ln>
                <a:solidFill>
                  <a:srgbClr val="67836C">
                    <a:lumMod val="75000"/>
                  </a:srgbClr>
                </a:solidFill>
                <a:effectLst/>
                <a:uLnTx/>
                <a:uFillTx/>
                <a:latin typeface="Arial" panose="020B0604020202020204" pitchFamily="34" charset="0"/>
                <a:ea typeface="+mn-ea"/>
                <a:cs typeface="Arial" panose="020B0604020202020204" pitchFamily="34" charset="0"/>
              </a:rPr>
              <a:t>-Morales C </a:t>
            </a:r>
            <a:r>
              <a:rPr kumimoji="0" lang="en-GB" sz="1400" b="0" i="1" u="none" strike="noStrike" kern="1200" cap="none" spc="0" normalizeH="0" baseline="0" noProof="0" dirty="0">
                <a:ln>
                  <a:noFill/>
                </a:ln>
                <a:solidFill>
                  <a:srgbClr val="67836C">
                    <a:lumMod val="75000"/>
                  </a:srgbClr>
                </a:solidFill>
                <a:effectLst/>
                <a:uLnTx/>
                <a:uFillTx/>
                <a:latin typeface="Arial" panose="020B0604020202020204" pitchFamily="34" charset="0"/>
                <a:ea typeface="+mn-ea"/>
                <a:cs typeface="Arial" panose="020B0604020202020204" pitchFamily="34" charset="0"/>
              </a:rPr>
              <a:t>et al. </a:t>
            </a:r>
            <a:r>
              <a:rPr kumimoji="0" lang="en-GB" sz="1400" b="0" i="0" u="none" strike="noStrike" kern="1200" cap="none" spc="0" normalizeH="0" baseline="0" noProof="0" dirty="0">
                <a:ln>
                  <a:noFill/>
                </a:ln>
                <a:solidFill>
                  <a:srgbClr val="67836C">
                    <a:lumMod val="75000"/>
                  </a:srgbClr>
                </a:solidFill>
                <a:effectLst/>
                <a:uLnTx/>
                <a:uFillTx/>
                <a:latin typeface="Arial" panose="020B0604020202020204" pitchFamily="34" charset="0"/>
                <a:ea typeface="+mn-ea"/>
                <a:cs typeface="Arial" panose="020B0604020202020204" pitchFamily="34" charset="0"/>
              </a:rPr>
              <a:t>(2017) </a:t>
            </a:r>
            <a:r>
              <a:rPr kumimoji="0" lang="en-GB" sz="1400" b="0" i="1" u="none" strike="noStrike" kern="1200" cap="none" spc="0" normalizeH="0" baseline="0" noProof="0" dirty="0">
                <a:ln>
                  <a:noFill/>
                </a:ln>
                <a:solidFill>
                  <a:srgbClr val="67836C">
                    <a:lumMod val="75000"/>
                  </a:srgbClr>
                </a:solidFill>
                <a:effectLst/>
                <a:uLnTx/>
                <a:uFillTx/>
                <a:latin typeface="Arial" panose="020B0604020202020204" pitchFamily="34" charset="0"/>
                <a:ea typeface="+mn-ea"/>
                <a:cs typeface="Arial" panose="020B0604020202020204" pitchFamily="34" charset="0"/>
              </a:rPr>
              <a:t>Int. J. </a:t>
            </a:r>
            <a:r>
              <a:rPr kumimoji="0" lang="en-GB" sz="1400" b="0" i="1" u="none" strike="noStrike" kern="1200" cap="none" spc="0" normalizeH="0" baseline="0" noProof="0" dirty="0" err="1">
                <a:ln>
                  <a:noFill/>
                </a:ln>
                <a:solidFill>
                  <a:srgbClr val="67836C">
                    <a:lumMod val="75000"/>
                  </a:srgbClr>
                </a:solidFill>
                <a:effectLst/>
                <a:uLnTx/>
                <a:uFillTx/>
                <a:latin typeface="Arial" panose="020B0604020202020204" pitchFamily="34" charset="0"/>
                <a:ea typeface="+mn-ea"/>
                <a:cs typeface="Arial" panose="020B0604020202020204" pitchFamily="34" charset="0"/>
              </a:rPr>
              <a:t>Epidemiol</a:t>
            </a:r>
            <a:r>
              <a:rPr kumimoji="0" lang="en-GB" sz="1400" b="0" i="1" u="none" strike="noStrike" kern="1200" cap="none" spc="0" normalizeH="0" baseline="0" noProof="0" dirty="0">
                <a:ln>
                  <a:noFill/>
                </a:ln>
                <a:solidFill>
                  <a:srgbClr val="67836C">
                    <a:lumMod val="75000"/>
                  </a:srgbClr>
                </a:solidFill>
                <a:effectLst/>
                <a:uLnTx/>
                <a:uFillTx/>
                <a:latin typeface="Arial" panose="020B0604020202020204" pitchFamily="34" charset="0"/>
                <a:ea typeface="+mn-ea"/>
                <a:cs typeface="Arial" panose="020B0604020202020204" pitchFamily="34" charset="0"/>
              </a:rPr>
              <a:t>. </a:t>
            </a:r>
            <a:r>
              <a:rPr kumimoji="0" lang="en-GB" sz="1400" b="1" i="0" u="none" strike="noStrike" kern="1200" cap="none" spc="0" normalizeH="0" baseline="0" noProof="0" dirty="0">
                <a:ln>
                  <a:noFill/>
                </a:ln>
                <a:solidFill>
                  <a:srgbClr val="67836C">
                    <a:lumMod val="75000"/>
                  </a:srgbClr>
                </a:solidFill>
                <a:effectLst/>
                <a:uLnTx/>
                <a:uFillTx/>
                <a:latin typeface="Arial" panose="020B0604020202020204" pitchFamily="34" charset="0"/>
                <a:ea typeface="+mn-ea"/>
                <a:cs typeface="Arial" panose="020B0604020202020204" pitchFamily="34" charset="0"/>
              </a:rPr>
              <a:t>46, </a:t>
            </a:r>
            <a:r>
              <a:rPr kumimoji="0" lang="en-GB" sz="1400" b="0" i="0" u="none" strike="noStrike" kern="1200" cap="none" spc="0" normalizeH="0" baseline="0" noProof="0" dirty="0">
                <a:ln>
                  <a:noFill/>
                </a:ln>
                <a:solidFill>
                  <a:srgbClr val="67836C">
                    <a:lumMod val="75000"/>
                  </a:srgbClr>
                </a:solidFill>
                <a:effectLst/>
                <a:uLnTx/>
                <a:uFillTx/>
                <a:latin typeface="Arial" panose="020B0604020202020204" pitchFamily="34" charset="0"/>
                <a:ea typeface="+mn-ea"/>
                <a:cs typeface="Arial" panose="020B0604020202020204" pitchFamily="34" charset="0"/>
              </a:rPr>
              <a:t>578-588</a:t>
            </a:r>
            <a:endParaRPr kumimoji="0" lang="en-GB" sz="1400" b="1" i="0" u="none" strike="noStrike" kern="1200" cap="none" spc="0" normalizeH="0" baseline="0" noProof="0" dirty="0">
              <a:ln>
                <a:noFill/>
              </a:ln>
              <a:solidFill>
                <a:srgbClr val="67836C">
                  <a:lumMod val="75000"/>
                </a:srgbClr>
              </a:solidFill>
              <a:effectLst/>
              <a:uLnTx/>
              <a:uFillTx/>
              <a:latin typeface="Arial" panose="020B0604020202020204" pitchFamily="34" charset="0"/>
              <a:ea typeface="+mn-ea"/>
              <a:cs typeface="Arial" panose="020B0604020202020204" pitchFamily="34" charset="0"/>
            </a:endParaRPr>
          </a:p>
        </p:txBody>
      </p:sp>
      <p:sp>
        <p:nvSpPr>
          <p:cNvPr id="2" name="Rounded Rectangle 1"/>
          <p:cNvSpPr/>
          <p:nvPr/>
        </p:nvSpPr>
        <p:spPr>
          <a:xfrm>
            <a:off x="4871864" y="2348880"/>
            <a:ext cx="1944216" cy="3816424"/>
          </a:xfrm>
          <a:prstGeom prst="round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F7F7F"/>
              </a:solidFill>
              <a:effectLst/>
              <a:uLnTx/>
              <a:uFillTx/>
              <a:latin typeface="Calibri"/>
              <a:ea typeface="+mn-ea"/>
              <a:cs typeface="+mn-cs"/>
            </a:endParaRPr>
          </a:p>
        </p:txBody>
      </p:sp>
      <p:sp>
        <p:nvSpPr>
          <p:cNvPr id="9" name="Down Arrow Callout 8"/>
          <p:cNvSpPr/>
          <p:nvPr/>
        </p:nvSpPr>
        <p:spPr>
          <a:xfrm>
            <a:off x="7968209" y="2042098"/>
            <a:ext cx="2330833" cy="1117176"/>
          </a:xfrm>
          <a:prstGeom prst="downArrowCallout">
            <a:avLst/>
          </a:prstGeom>
          <a:solidFill>
            <a:srgbClr val="FF0000"/>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Included genotype</a:t>
            </a:r>
          </a:p>
        </p:txBody>
      </p:sp>
      <p:sp>
        <p:nvSpPr>
          <p:cNvPr id="3" name="Rounded Rectangle 2"/>
          <p:cNvSpPr/>
          <p:nvPr/>
        </p:nvSpPr>
        <p:spPr>
          <a:xfrm>
            <a:off x="415126" y="1806361"/>
            <a:ext cx="3068570" cy="802203"/>
          </a:xfrm>
          <a:prstGeom prst="roundRect">
            <a:avLst/>
          </a:prstGeom>
          <a:solidFill>
            <a:srgbClr val="FFFF00"/>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50000"/>
                  </a:schemeClr>
                </a:solidFill>
                <a:latin typeface="Arial" panose="020B0604020202020204" pitchFamily="34" charset="0"/>
                <a:cs typeface="Arial" panose="020B0604020202020204" pitchFamily="34" charset="0"/>
              </a:rPr>
              <a:t>Change after 6 months</a:t>
            </a:r>
          </a:p>
        </p:txBody>
      </p:sp>
      <p:sp>
        <p:nvSpPr>
          <p:cNvPr id="16" name="Flowchart: Alternate Process 15">
            <a:extLst>
              <a:ext uri="{FF2B5EF4-FFF2-40B4-BE49-F238E27FC236}">
                <a16:creationId xmlns:a16="http://schemas.microsoft.com/office/drawing/2014/main" id="{2B7EA4C7-45F6-465F-8081-6C92863DE276}"/>
              </a:ext>
            </a:extLst>
          </p:cNvPr>
          <p:cNvSpPr/>
          <p:nvPr/>
        </p:nvSpPr>
        <p:spPr>
          <a:xfrm>
            <a:off x="5998922" y="4712175"/>
            <a:ext cx="5973622" cy="1241979"/>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Personalised nutrition works but no added advantage of phenotypic or genetic information</a:t>
            </a:r>
          </a:p>
        </p:txBody>
      </p:sp>
    </p:spTree>
    <p:extLst>
      <p:ext uri="{BB962C8B-B14F-4D97-AF65-F5344CB8AC3E}">
        <p14:creationId xmlns:p14="http://schemas.microsoft.com/office/powerpoint/2010/main" val="292887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39591"/>
            <a:ext cx="8398374" cy="624819"/>
          </a:xfrm>
        </p:spPr>
        <p:txBody>
          <a:bodyPr>
            <a:normAutofit fontScale="90000"/>
          </a:bodyPr>
          <a:lstStyle/>
          <a:p>
            <a:r>
              <a:rPr lang="en-GB" dirty="0"/>
              <a:t>Role of personalised nutrition: BNF view</a:t>
            </a:r>
          </a:p>
        </p:txBody>
      </p:sp>
      <p:sp>
        <p:nvSpPr>
          <p:cNvPr id="3" name="Text Placeholder 2"/>
          <p:cNvSpPr>
            <a:spLocks noGrp="1"/>
          </p:cNvSpPr>
          <p:nvPr>
            <p:ph type="body" sz="quarter" idx="10"/>
          </p:nvPr>
        </p:nvSpPr>
        <p:spPr>
          <a:xfrm>
            <a:off x="609600" y="1451864"/>
            <a:ext cx="11123613" cy="4070350"/>
          </a:xfrm>
        </p:spPr>
        <p:txBody>
          <a:bodyPr>
            <a:noAutofit/>
          </a:bodyPr>
          <a:lstStyle/>
          <a:p>
            <a:r>
              <a:rPr lang="en-GB" sz="2300" dirty="0"/>
              <a:t>‘One size fits all’ dietary advice may not be most effective technique for improving public health</a:t>
            </a:r>
          </a:p>
          <a:p>
            <a:r>
              <a:rPr lang="en-GB" sz="2300" dirty="0"/>
              <a:t>Tailoring advice to diet &amp; lifestyle is likely to be more successful in changing dietary behaviour</a:t>
            </a:r>
          </a:p>
          <a:p>
            <a:r>
              <a:rPr lang="en-GB" sz="2300" dirty="0"/>
              <a:t>Digital age supports delivery of personalised advice, but there are concerns about management of data/individual privacy</a:t>
            </a:r>
          </a:p>
          <a:p>
            <a:r>
              <a:rPr lang="en-GB" sz="2300" dirty="0"/>
              <a:t>Wearable technologies (fitness trackers, mobile apps) to collect information continuously on physical activity, sleep, heart rate, stress, blood pressure etc may help motivation but whether they maintain sustained behaviour change is unknown</a:t>
            </a:r>
          </a:p>
          <a:p>
            <a:r>
              <a:rPr lang="en-US" sz="2300" dirty="0"/>
              <a:t>The complex interactions between our personal gut microbiomes, our own genomes and the food we eat may well be key to future advice, </a:t>
            </a:r>
            <a:r>
              <a:rPr lang="en-GB" sz="2300" dirty="0"/>
              <a:t>but there is little evidence of additional benefit from more sophisticated &amp; expensive approaches at present</a:t>
            </a:r>
          </a:p>
        </p:txBody>
      </p:sp>
      <p:sp>
        <p:nvSpPr>
          <p:cNvPr id="4" name="Flowchart: Alternate Process 3">
            <a:extLst>
              <a:ext uri="{FF2B5EF4-FFF2-40B4-BE49-F238E27FC236}">
                <a16:creationId xmlns:a16="http://schemas.microsoft.com/office/drawing/2014/main" id="{7EEE5D1A-C892-433E-8BB2-A2DB49ED893C}"/>
              </a:ext>
            </a:extLst>
          </p:cNvPr>
          <p:cNvSpPr/>
          <p:nvPr/>
        </p:nvSpPr>
        <p:spPr>
          <a:xfrm>
            <a:off x="8495414" y="4051006"/>
            <a:ext cx="3504700" cy="1990388"/>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Headlines often jump ahead of the evidence </a:t>
            </a:r>
            <a:r>
              <a:rPr lang="en-GB" sz="2400" dirty="0" smtClean="0">
                <a:solidFill>
                  <a:schemeClr val="tx1"/>
                </a:solidFill>
              </a:rPr>
              <a:t>base. Often </a:t>
            </a:r>
            <a:endParaRPr lang="en-GB" sz="2400" dirty="0">
              <a:solidFill>
                <a:schemeClr val="tx1"/>
              </a:solidFill>
            </a:endParaRPr>
          </a:p>
          <a:p>
            <a:pPr algn="ctr"/>
            <a:r>
              <a:rPr lang="en-GB" sz="2400" dirty="0" smtClean="0">
                <a:solidFill>
                  <a:schemeClr val="tx1"/>
                </a:solidFill>
              </a:rPr>
              <a:t>science </a:t>
            </a:r>
            <a:r>
              <a:rPr lang="en-GB" sz="2400" dirty="0">
                <a:solidFill>
                  <a:schemeClr val="tx1"/>
                </a:solidFill>
              </a:rPr>
              <a:t>needs to catch up with the hype!</a:t>
            </a:r>
          </a:p>
        </p:txBody>
      </p:sp>
    </p:spTree>
    <p:extLst>
      <p:ext uri="{BB962C8B-B14F-4D97-AF65-F5344CB8AC3E}">
        <p14:creationId xmlns:p14="http://schemas.microsoft.com/office/powerpoint/2010/main" val="278353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36919"/>
            <a:ext cx="8398374" cy="624819"/>
          </a:xfrm>
        </p:spPr>
        <p:txBody>
          <a:bodyPr/>
          <a:lstStyle/>
          <a:p>
            <a:r>
              <a:rPr lang="en-GB" dirty="0"/>
              <a:t>How BNF appraises the evidence </a:t>
            </a:r>
          </a:p>
        </p:txBody>
      </p:sp>
      <p:sp>
        <p:nvSpPr>
          <p:cNvPr id="3" name="TextBox 2">
            <a:extLst>
              <a:ext uri="{FF2B5EF4-FFF2-40B4-BE49-F238E27FC236}">
                <a16:creationId xmlns:a16="http://schemas.microsoft.com/office/drawing/2014/main" id="{EF08167F-56C5-4BCF-A1A1-BD7F1B22334B}"/>
              </a:ext>
            </a:extLst>
          </p:cNvPr>
          <p:cNvSpPr txBox="1"/>
          <p:nvPr/>
        </p:nvSpPr>
        <p:spPr>
          <a:xfrm>
            <a:off x="401336" y="1361738"/>
            <a:ext cx="7079329" cy="4893647"/>
          </a:xfrm>
          <a:prstGeom prst="rect">
            <a:avLst/>
          </a:prstGeom>
          <a:noFill/>
        </p:spPr>
        <p:txBody>
          <a:bodyPr wrap="square" rtlCol="0">
            <a:spAutoFit/>
          </a:bodyPr>
          <a:lstStyle/>
          <a:p>
            <a:r>
              <a:rPr lang="en-GB" sz="2600" dirty="0"/>
              <a:t>Study design</a:t>
            </a:r>
          </a:p>
          <a:p>
            <a:r>
              <a:rPr lang="en-GB" sz="2600" dirty="0"/>
              <a:t>Population size</a:t>
            </a:r>
          </a:p>
          <a:p>
            <a:r>
              <a:rPr lang="en-GB" sz="2600" dirty="0"/>
              <a:t>Inclusion/exclusion criteria</a:t>
            </a:r>
          </a:p>
          <a:p>
            <a:r>
              <a:rPr lang="en-GB" sz="2600" dirty="0"/>
              <a:t>Recruitment &amp; losses to follow-up</a:t>
            </a:r>
          </a:p>
          <a:p>
            <a:r>
              <a:rPr lang="en-GB" sz="2600" dirty="0"/>
              <a:t>Intervention – timing, dose, blinding</a:t>
            </a:r>
          </a:p>
          <a:p>
            <a:r>
              <a:rPr lang="en-GB" sz="2600" dirty="0"/>
              <a:t>Choice of control group</a:t>
            </a:r>
          </a:p>
          <a:p>
            <a:r>
              <a:rPr lang="en-GB" sz="2600" dirty="0"/>
              <a:t>Measurement of exposure and outcome – reliable, reproducible</a:t>
            </a:r>
          </a:p>
          <a:p>
            <a:r>
              <a:rPr lang="en-GB" sz="2600" dirty="0"/>
              <a:t>Statistical analysis</a:t>
            </a:r>
          </a:p>
          <a:p>
            <a:r>
              <a:rPr lang="en-GB" sz="2600" dirty="0"/>
              <a:t>Size and precision of effect/relationship</a:t>
            </a:r>
          </a:p>
          <a:p>
            <a:r>
              <a:rPr lang="en-GB" sz="2600" dirty="0"/>
              <a:t>Risk of bias and confounding</a:t>
            </a:r>
          </a:p>
          <a:p>
            <a:r>
              <a:rPr lang="en-GB" sz="2600" dirty="0"/>
              <a:t>Financial support/affiliation</a:t>
            </a:r>
          </a:p>
        </p:txBody>
      </p:sp>
      <p:pic>
        <p:nvPicPr>
          <p:cNvPr id="10" name="Picture 9">
            <a:extLst>
              <a:ext uri="{FF2B5EF4-FFF2-40B4-BE49-F238E27FC236}">
                <a16:creationId xmlns:a16="http://schemas.microsoft.com/office/drawing/2014/main" id="{105FAEF8-4580-4425-9D5F-53CCCBDD50CB}"/>
              </a:ext>
            </a:extLst>
          </p:cNvPr>
          <p:cNvPicPr>
            <a:picLocks noChangeAspect="1"/>
          </p:cNvPicPr>
          <p:nvPr/>
        </p:nvPicPr>
        <p:blipFill>
          <a:blip r:embed="rId3"/>
          <a:stretch>
            <a:fillRect/>
          </a:stretch>
        </p:blipFill>
        <p:spPr>
          <a:xfrm>
            <a:off x="7323182" y="2032347"/>
            <a:ext cx="4683561" cy="3645583"/>
          </a:xfrm>
          <a:prstGeom prst="rect">
            <a:avLst/>
          </a:prstGeom>
        </p:spPr>
      </p:pic>
    </p:spTree>
    <p:extLst>
      <p:ext uri="{BB962C8B-B14F-4D97-AF65-F5344CB8AC3E}">
        <p14:creationId xmlns:p14="http://schemas.microsoft.com/office/powerpoint/2010/main" val="3513684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How can we help people navigate the media?</a:t>
            </a:r>
          </a:p>
        </p:txBody>
      </p:sp>
      <p:sp>
        <p:nvSpPr>
          <p:cNvPr id="3" name="Text Placeholder 2"/>
          <p:cNvSpPr>
            <a:spLocks noGrp="1"/>
          </p:cNvSpPr>
          <p:nvPr>
            <p:ph type="body" sz="quarter" idx="10"/>
          </p:nvPr>
        </p:nvSpPr>
        <p:spPr>
          <a:xfrm>
            <a:off x="609601" y="1854200"/>
            <a:ext cx="6035039" cy="4070350"/>
          </a:xfrm>
        </p:spPr>
        <p:txBody>
          <a:bodyPr>
            <a:normAutofit/>
          </a:bodyPr>
          <a:lstStyle/>
          <a:p>
            <a:r>
              <a:rPr lang="en-GB" sz="2600" dirty="0"/>
              <a:t>Support/encourage journalists to get their facts straight</a:t>
            </a:r>
          </a:p>
          <a:p>
            <a:r>
              <a:rPr lang="en-GB" sz="2600" dirty="0"/>
              <a:t>Signpost evidence based responses – e.g. BNF, Sense about Science, NHS Choices</a:t>
            </a:r>
          </a:p>
          <a:p>
            <a:r>
              <a:rPr lang="en-GB" sz="2600" dirty="0"/>
              <a:t>Encourage and support young people to be critical &amp; think beyond the headline…</a:t>
            </a:r>
          </a:p>
        </p:txBody>
      </p:sp>
      <p:pic>
        <p:nvPicPr>
          <p:cNvPr id="5" name="Picture 4">
            <a:extLst>
              <a:ext uri="{FF2B5EF4-FFF2-40B4-BE49-F238E27FC236}">
                <a16:creationId xmlns:a16="http://schemas.microsoft.com/office/drawing/2014/main" id="{695D6155-6D7A-4572-A997-A6E0E78230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9755" y="2432767"/>
            <a:ext cx="5036213" cy="2552999"/>
          </a:xfrm>
          <a:prstGeom prst="rect">
            <a:avLst/>
          </a:prstGeom>
        </p:spPr>
      </p:pic>
      <p:sp>
        <p:nvSpPr>
          <p:cNvPr id="6" name="Title 1">
            <a:extLst>
              <a:ext uri="{FF2B5EF4-FFF2-40B4-BE49-F238E27FC236}">
                <a16:creationId xmlns:a16="http://schemas.microsoft.com/office/drawing/2014/main" id="{A03D2714-D13F-462D-BAC0-94077ABC6D3E}"/>
              </a:ext>
            </a:extLst>
          </p:cNvPr>
          <p:cNvSpPr txBox="1">
            <a:spLocks/>
          </p:cNvSpPr>
          <p:nvPr/>
        </p:nvSpPr>
        <p:spPr>
          <a:xfrm>
            <a:off x="6654779" y="1817149"/>
            <a:ext cx="5575145" cy="565708"/>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mj-ea"/>
                <a:cs typeface="Arial" panose="020B0604020202020204" pitchFamily="34" charset="0"/>
              </a:defRPr>
            </a:lvl1pPr>
          </a:lstStyle>
          <a:p>
            <a:r>
              <a:rPr lang="en-US" dirty="0"/>
              <a:t>‘Facts behind the headlines’</a:t>
            </a:r>
            <a:endParaRPr lang="en-GB" dirty="0"/>
          </a:p>
        </p:txBody>
      </p:sp>
      <p:sp>
        <p:nvSpPr>
          <p:cNvPr id="7" name="Rectangle 6">
            <a:extLst>
              <a:ext uri="{FF2B5EF4-FFF2-40B4-BE49-F238E27FC236}">
                <a16:creationId xmlns:a16="http://schemas.microsoft.com/office/drawing/2014/main" id="{8103D056-07AF-4CAC-A96F-C7D7CD1507E3}"/>
              </a:ext>
            </a:extLst>
          </p:cNvPr>
          <p:cNvSpPr/>
          <p:nvPr/>
        </p:nvSpPr>
        <p:spPr>
          <a:xfrm>
            <a:off x="7093691" y="5065316"/>
            <a:ext cx="4269626" cy="646331"/>
          </a:xfrm>
          <a:prstGeom prst="rect">
            <a:avLst/>
          </a:prstGeom>
        </p:spPr>
        <p:txBody>
          <a:bodyPr wrap="square">
            <a:spAutoFit/>
          </a:bodyPr>
          <a:lstStyle/>
          <a:p>
            <a:r>
              <a:rPr lang="en-GB" dirty="0">
                <a:hlinkClick r:id="rId3"/>
              </a:rPr>
              <a:t>https://www.nutrition.org.uk/nutritioninthenews/headlines.html</a:t>
            </a:r>
            <a:endParaRPr lang="en-GB" dirty="0"/>
          </a:p>
        </p:txBody>
      </p:sp>
    </p:spTree>
    <p:extLst>
      <p:ext uri="{BB962C8B-B14F-4D97-AF65-F5344CB8AC3E}">
        <p14:creationId xmlns:p14="http://schemas.microsoft.com/office/powerpoint/2010/main" val="32613614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Fact or fiction? </a:t>
            </a:r>
          </a:p>
        </p:txBody>
      </p:sp>
      <p:sp>
        <p:nvSpPr>
          <p:cNvPr id="3" name="Text Placeholder 2"/>
          <p:cNvSpPr>
            <a:spLocks noGrp="1"/>
          </p:cNvSpPr>
          <p:nvPr>
            <p:ph type="body" sz="quarter" idx="10"/>
          </p:nvPr>
        </p:nvSpPr>
        <p:spPr>
          <a:xfrm>
            <a:off x="609600" y="1537208"/>
            <a:ext cx="11123613" cy="4070350"/>
          </a:xfrm>
        </p:spPr>
        <p:txBody>
          <a:bodyPr>
            <a:noAutofit/>
          </a:bodyPr>
          <a:lstStyle/>
          <a:p>
            <a:r>
              <a:rPr lang="en-GB" sz="2200" dirty="0"/>
              <a:t>Is the evidence provided testimonials or personal opinion?</a:t>
            </a:r>
          </a:p>
          <a:p>
            <a:r>
              <a:rPr lang="en-GB" sz="2200" dirty="0" smtClean="0"/>
              <a:t>Does </a:t>
            </a:r>
            <a:r>
              <a:rPr lang="en-GB" sz="2200" dirty="0"/>
              <a:t>it sound too good to be true? Is it suggesting a simple fix?</a:t>
            </a:r>
          </a:p>
          <a:p>
            <a:r>
              <a:rPr lang="en-GB" sz="2200" dirty="0"/>
              <a:t>Is the source of the information, such as a book author or blogger, trying to sell an unbalanced diet plan or a product like dietary supplements?</a:t>
            </a:r>
          </a:p>
          <a:p>
            <a:r>
              <a:rPr lang="en-GB" sz="2200" dirty="0"/>
              <a:t>Do they give an opinion from a general trusted source – e.g. charity/health organisation, government, educational organisation – who aren’t promoting or selling any products </a:t>
            </a:r>
          </a:p>
          <a:p>
            <a:r>
              <a:rPr lang="en-GB" sz="2200" dirty="0"/>
              <a:t>Does it suggest conflict with status quo? If so, does it also present opposite view? </a:t>
            </a:r>
          </a:p>
          <a:p>
            <a:r>
              <a:rPr lang="en-GB" sz="2200" dirty="0">
                <a:solidFill>
                  <a:srgbClr val="0070C0"/>
                </a:solidFill>
              </a:rPr>
              <a:t>Look out for the word ‘new’ </a:t>
            </a:r>
            <a:r>
              <a:rPr lang="en-GB" sz="2200" dirty="0"/>
              <a:t>(this can mean the information is preliminary in nature)</a:t>
            </a:r>
          </a:p>
          <a:p>
            <a:r>
              <a:rPr lang="en-GB" sz="2200" dirty="0">
                <a:solidFill>
                  <a:srgbClr val="0070C0"/>
                </a:solidFill>
              </a:rPr>
              <a:t>Ignore the headline </a:t>
            </a:r>
            <a:r>
              <a:rPr lang="en-GB" sz="2200" dirty="0"/>
              <a:t>- as you read the details of an article, you often find a different story emerges. The real story is usually at the end!</a:t>
            </a:r>
          </a:p>
          <a:p>
            <a:endParaRPr lang="en-GB" sz="2200" dirty="0"/>
          </a:p>
        </p:txBody>
      </p:sp>
    </p:spTree>
    <p:extLst>
      <p:ext uri="{BB962C8B-B14F-4D97-AF65-F5344CB8AC3E}">
        <p14:creationId xmlns:p14="http://schemas.microsoft.com/office/powerpoint/2010/main" val="27335878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15207"/>
            <a:ext cx="8398374" cy="624819"/>
          </a:xfrm>
        </p:spPr>
        <p:txBody>
          <a:bodyPr/>
          <a:lstStyle/>
          <a:p>
            <a:r>
              <a:rPr lang="en-GB" dirty="0"/>
              <a:t>Further information</a:t>
            </a:r>
          </a:p>
        </p:txBody>
      </p:sp>
      <p:sp>
        <p:nvSpPr>
          <p:cNvPr id="3" name="Text Placeholder 2"/>
          <p:cNvSpPr>
            <a:spLocks noGrp="1"/>
          </p:cNvSpPr>
          <p:nvPr>
            <p:ph type="body" sz="quarter" idx="10"/>
          </p:nvPr>
        </p:nvSpPr>
        <p:spPr>
          <a:xfrm>
            <a:off x="475489" y="1755549"/>
            <a:ext cx="4145280" cy="4070350"/>
          </a:xfrm>
          <a:solidFill>
            <a:schemeClr val="accent1">
              <a:lumMod val="20000"/>
              <a:lumOff val="80000"/>
            </a:schemeClr>
          </a:solidFill>
          <a:ln>
            <a:solidFill>
              <a:schemeClr val="accent6">
                <a:lumMod val="50000"/>
              </a:schemeClr>
            </a:solidFill>
          </a:ln>
        </p:spPr>
        <p:txBody>
          <a:bodyPr>
            <a:normAutofit/>
          </a:bodyPr>
          <a:lstStyle/>
          <a:p>
            <a:pPr algn="ctr">
              <a:defRPr/>
            </a:pPr>
            <a:r>
              <a:rPr lang="en-US" b="1" dirty="0">
                <a:solidFill>
                  <a:srgbClr val="0070C0"/>
                </a:solidFill>
              </a:rPr>
              <a:t>Websites</a:t>
            </a:r>
          </a:p>
          <a:p>
            <a:pPr>
              <a:defRPr/>
            </a:pPr>
            <a:endParaRPr lang="en-US" b="1" dirty="0"/>
          </a:p>
          <a:p>
            <a:pPr>
              <a:defRPr/>
            </a:pPr>
            <a:r>
              <a:rPr lang="fr-FR" dirty="0"/>
              <a:t>British Nutrition </a:t>
            </a:r>
            <a:r>
              <a:rPr lang="fr-FR" dirty="0" err="1"/>
              <a:t>Foundation</a:t>
            </a:r>
            <a:r>
              <a:rPr lang="fr-FR" dirty="0"/>
              <a:t> (BNF)</a:t>
            </a:r>
          </a:p>
          <a:p>
            <a:pPr fontAlgn="auto">
              <a:spcAft>
                <a:spcPts val="0"/>
              </a:spcAft>
              <a:defRPr/>
            </a:pPr>
            <a:r>
              <a:rPr lang="fr-FR" dirty="0" err="1"/>
              <a:t>Sense</a:t>
            </a:r>
            <a:r>
              <a:rPr lang="fr-FR" dirty="0"/>
              <a:t> about Science</a:t>
            </a:r>
          </a:p>
          <a:p>
            <a:pPr fontAlgn="auto">
              <a:spcAft>
                <a:spcPts val="0"/>
              </a:spcAft>
              <a:defRPr/>
            </a:pPr>
            <a:r>
              <a:rPr lang="fr-FR" dirty="0"/>
              <a:t>NHS – </a:t>
            </a:r>
            <a:r>
              <a:rPr lang="fr-FR" dirty="0" err="1"/>
              <a:t>Behind</a:t>
            </a:r>
            <a:r>
              <a:rPr lang="fr-FR" dirty="0"/>
              <a:t> the Headlines</a:t>
            </a:r>
          </a:p>
          <a:p>
            <a:endParaRPr lang="en-GB" dirty="0"/>
          </a:p>
        </p:txBody>
      </p:sp>
      <p:sp>
        <p:nvSpPr>
          <p:cNvPr id="4" name="Text Placeholder 2">
            <a:extLst>
              <a:ext uri="{FF2B5EF4-FFF2-40B4-BE49-F238E27FC236}">
                <a16:creationId xmlns:a16="http://schemas.microsoft.com/office/drawing/2014/main" id="{F7495B43-81FF-4E13-BD71-113B89804A93}"/>
              </a:ext>
            </a:extLst>
          </p:cNvPr>
          <p:cNvSpPr txBox="1">
            <a:spLocks/>
          </p:cNvSpPr>
          <p:nvPr/>
        </p:nvSpPr>
        <p:spPr bwMode="auto">
          <a:xfrm>
            <a:off x="5730240" y="1560576"/>
            <a:ext cx="6160771" cy="4460297"/>
          </a:xfrm>
          <a:prstGeom prst="rect">
            <a:avLst/>
          </a:prstGeom>
          <a:solidFill>
            <a:schemeClr val="accent1">
              <a:lumMod val="20000"/>
              <a:lumOff val="80000"/>
            </a:schemeClr>
          </a:solidFill>
          <a:ln>
            <a:solidFill>
              <a:schemeClr val="accent6">
                <a:lumMod val="50000"/>
              </a:schemeClr>
            </a:solidFill>
          </a:ln>
        </p:spPr>
        <p:txBody>
          <a:bodyPr vert="horz" wrap="square" numCol="1" anchorCtr="0" compatLnSpc="1">
            <a:prstTxWarp prst="textNoShape">
              <a:avLst/>
            </a:prstTxWarp>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altLang="en-US" sz="1900" b="1" dirty="0">
                <a:solidFill>
                  <a:srgbClr val="0070C0"/>
                </a:solidFill>
              </a:rPr>
              <a:t>BNF Resources (www.nutrition.org.uk)</a:t>
            </a:r>
          </a:p>
          <a:p>
            <a:r>
              <a:rPr lang="en-GB" sz="1900" dirty="0">
                <a:solidFill>
                  <a:srgbClr val="0070C0"/>
                </a:solidFill>
              </a:rPr>
              <a:t>Webinars: </a:t>
            </a:r>
          </a:p>
          <a:p>
            <a:r>
              <a:rPr lang="en-GB" sz="1900" dirty="0"/>
              <a:t>Personalised nutrition - is it all in the gut? </a:t>
            </a:r>
          </a:p>
          <a:p>
            <a:r>
              <a:rPr lang="en-GB" sz="1900" dirty="0"/>
              <a:t>Plant-based diets - it's not just fruit and veg</a:t>
            </a:r>
            <a:endParaRPr lang="en-US" altLang="en-US" sz="1900" dirty="0"/>
          </a:p>
          <a:p>
            <a:r>
              <a:rPr lang="en-US" altLang="en-US" sz="1900" dirty="0">
                <a:solidFill>
                  <a:srgbClr val="0070C0"/>
                </a:solidFill>
              </a:rPr>
              <a:t>Facts Behind the headlines</a:t>
            </a:r>
          </a:p>
          <a:p>
            <a:r>
              <a:rPr lang="en-US" altLang="en-US" sz="1900" dirty="0"/>
              <a:t>Regular updates on the evidence behind recent media stories</a:t>
            </a:r>
          </a:p>
          <a:p>
            <a:r>
              <a:rPr lang="en-US" altLang="en-US" sz="1900" dirty="0">
                <a:solidFill>
                  <a:srgbClr val="0070C0"/>
                </a:solidFill>
              </a:rPr>
              <a:t>Website factsheets</a:t>
            </a:r>
          </a:p>
          <a:p>
            <a:r>
              <a:rPr lang="en-US" altLang="en-US" sz="1900" dirty="0"/>
              <a:t>Plant-based diets</a:t>
            </a:r>
          </a:p>
          <a:p>
            <a:r>
              <a:rPr lang="en-GB" sz="1900" dirty="0"/>
              <a:t>Healthy eating for vegans and vegetarians </a:t>
            </a:r>
            <a:endParaRPr lang="en-US" altLang="en-US" sz="1900" dirty="0"/>
          </a:p>
          <a:p>
            <a:r>
              <a:rPr lang="en-US" altLang="en-US" sz="1900" dirty="0">
                <a:solidFill>
                  <a:srgbClr val="0070C0"/>
                </a:solidFill>
              </a:rPr>
              <a:t>Blogs</a:t>
            </a:r>
          </a:p>
          <a:p>
            <a:r>
              <a:rPr lang="en-GB" sz="1900" dirty="0"/>
              <a:t>Should we all be going meat free? </a:t>
            </a:r>
            <a:endParaRPr lang="en-US" altLang="en-US" sz="1900" dirty="0"/>
          </a:p>
        </p:txBody>
      </p:sp>
    </p:spTree>
    <p:extLst>
      <p:ext uri="{BB962C8B-B14F-4D97-AF65-F5344CB8AC3E}">
        <p14:creationId xmlns:p14="http://schemas.microsoft.com/office/powerpoint/2010/main" val="1065710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few recent examples…</a:t>
            </a:r>
          </a:p>
        </p:txBody>
      </p:sp>
      <p:sp>
        <p:nvSpPr>
          <p:cNvPr id="3" name="Text Placeholder 2"/>
          <p:cNvSpPr>
            <a:spLocks noGrp="1"/>
          </p:cNvSpPr>
          <p:nvPr>
            <p:ph type="body" sz="quarter" idx="10"/>
          </p:nvPr>
        </p:nvSpPr>
        <p:spPr>
          <a:xfrm>
            <a:off x="460889" y="1732007"/>
            <a:ext cx="6960577" cy="835107"/>
          </a:xfrm>
        </p:spPr>
        <p:txBody>
          <a:bodyPr>
            <a:normAutofit/>
          </a:bodyPr>
          <a:lstStyle/>
          <a:p>
            <a:r>
              <a:rPr lang="en-GB" sz="2400" b="1" dirty="0">
                <a:solidFill>
                  <a:srgbClr val="0070C0"/>
                </a:solidFill>
              </a:rPr>
              <a:t>Ultra-processed foods </a:t>
            </a:r>
            <a:r>
              <a:rPr lang="en-GB" sz="2400" dirty="0">
                <a:solidFill>
                  <a:srgbClr val="0070C0"/>
                </a:solidFill>
              </a:rPr>
              <a:t>– are they as harmful as the headlines suggest?</a:t>
            </a:r>
          </a:p>
          <a:p>
            <a:endParaRPr lang="en-GB" sz="2400" dirty="0"/>
          </a:p>
        </p:txBody>
      </p:sp>
      <p:sp>
        <p:nvSpPr>
          <p:cNvPr id="10" name="Text Placeholder 2"/>
          <p:cNvSpPr txBox="1">
            <a:spLocks/>
          </p:cNvSpPr>
          <p:nvPr/>
        </p:nvSpPr>
        <p:spPr>
          <a:xfrm>
            <a:off x="1960133" y="1719442"/>
            <a:ext cx="5542612" cy="40954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0177" y="1048153"/>
            <a:ext cx="2795194" cy="2841222"/>
          </a:xfrm>
          <a:prstGeom prst="rect">
            <a:avLst/>
          </a:prstGeom>
          <a:ln>
            <a:solidFill>
              <a:schemeClr val="accent1"/>
            </a:solidFill>
          </a:ln>
        </p:spPr>
      </p:pic>
      <p:pic>
        <p:nvPicPr>
          <p:cNvPr id="12" name="Picture 11">
            <a:extLst>
              <a:ext uri="{FF2B5EF4-FFF2-40B4-BE49-F238E27FC236}">
                <a16:creationId xmlns:a16="http://schemas.microsoft.com/office/drawing/2014/main" id="{76E56D0A-9CA9-48D0-B9D8-E891996D8F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701" t="8673" r="40460" b="60881"/>
          <a:stretch/>
        </p:blipFill>
        <p:spPr>
          <a:xfrm>
            <a:off x="4350502" y="4833937"/>
            <a:ext cx="3096317" cy="1267448"/>
          </a:xfrm>
          <a:prstGeom prst="rect">
            <a:avLst/>
          </a:prstGeom>
        </p:spPr>
      </p:pic>
      <p:pic>
        <p:nvPicPr>
          <p:cNvPr id="13" name="Picture 12">
            <a:extLst>
              <a:ext uri="{FF2B5EF4-FFF2-40B4-BE49-F238E27FC236}">
                <a16:creationId xmlns:a16="http://schemas.microsoft.com/office/drawing/2014/main" id="{260D2F8F-66D7-4D86-9D6B-D5CD90F506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6605" t="61122" r="41103" b="18378"/>
          <a:stretch/>
        </p:blipFill>
        <p:spPr>
          <a:xfrm>
            <a:off x="376527" y="4970280"/>
            <a:ext cx="3424392" cy="933703"/>
          </a:xfrm>
          <a:prstGeom prst="rect">
            <a:avLst/>
          </a:prstGeom>
        </p:spPr>
      </p:pic>
      <p:pic>
        <p:nvPicPr>
          <p:cNvPr id="14" name="Picture 13">
            <a:extLst>
              <a:ext uri="{FF2B5EF4-FFF2-40B4-BE49-F238E27FC236}">
                <a16:creationId xmlns:a16="http://schemas.microsoft.com/office/drawing/2014/main" id="{4182412E-CDD8-4218-95C9-43AA187D2CC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7575" t="10919" r="55062" b="79710"/>
          <a:stretch/>
        </p:blipFill>
        <p:spPr>
          <a:xfrm>
            <a:off x="585360" y="4542634"/>
            <a:ext cx="2294945" cy="442092"/>
          </a:xfrm>
          <a:prstGeom prst="rect">
            <a:avLst/>
          </a:prstGeom>
        </p:spPr>
      </p:pic>
      <p:pic>
        <p:nvPicPr>
          <p:cNvPr id="15" name="Picture 14">
            <a:extLst>
              <a:ext uri="{FF2B5EF4-FFF2-40B4-BE49-F238E27FC236}">
                <a16:creationId xmlns:a16="http://schemas.microsoft.com/office/drawing/2014/main" id="{335C79E6-CC50-4E5A-B515-511D815338F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7248" t="60370" r="40460" b="14291"/>
          <a:stretch/>
        </p:blipFill>
        <p:spPr>
          <a:xfrm rot="-600000">
            <a:off x="8189557" y="4386698"/>
            <a:ext cx="3549029" cy="1196058"/>
          </a:xfrm>
          <a:prstGeom prst="rect">
            <a:avLst/>
          </a:prstGeom>
          <a:solidFill>
            <a:schemeClr val="bg2">
              <a:lumMod val="90000"/>
            </a:schemeClr>
          </a:solidFill>
        </p:spPr>
      </p:pic>
      <p:sp>
        <p:nvSpPr>
          <p:cNvPr id="16" name="Text Placeholder 2">
            <a:extLst>
              <a:ext uri="{FF2B5EF4-FFF2-40B4-BE49-F238E27FC236}">
                <a16:creationId xmlns:a16="http://schemas.microsoft.com/office/drawing/2014/main" id="{4DC81B6D-F1D6-4518-9770-9E458DA27CA9}"/>
              </a:ext>
            </a:extLst>
          </p:cNvPr>
          <p:cNvSpPr txBox="1">
            <a:spLocks/>
          </p:cNvSpPr>
          <p:nvPr/>
        </p:nvSpPr>
        <p:spPr>
          <a:xfrm>
            <a:off x="460888" y="3285573"/>
            <a:ext cx="6960577" cy="12076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400" b="1" dirty="0">
                <a:solidFill>
                  <a:schemeClr val="accent2">
                    <a:lumMod val="50000"/>
                  </a:schemeClr>
                </a:solidFill>
              </a:rPr>
              <a:t>Personalised nutrition </a:t>
            </a:r>
            <a:r>
              <a:rPr lang="en-GB" sz="2400" dirty="0">
                <a:solidFill>
                  <a:schemeClr val="accent2">
                    <a:lumMod val="50000"/>
                  </a:schemeClr>
                </a:solidFill>
              </a:rPr>
              <a:t>– are population guidelines ineffective? </a:t>
            </a:r>
          </a:p>
          <a:p>
            <a:endParaRPr lang="en-GB" sz="2400" dirty="0"/>
          </a:p>
        </p:txBody>
      </p:sp>
      <p:sp>
        <p:nvSpPr>
          <p:cNvPr id="17" name="Text Placeholder 2">
            <a:extLst>
              <a:ext uri="{FF2B5EF4-FFF2-40B4-BE49-F238E27FC236}">
                <a16:creationId xmlns:a16="http://schemas.microsoft.com/office/drawing/2014/main" id="{FF6BBA18-A788-4607-A809-D9FAA585339A}"/>
              </a:ext>
            </a:extLst>
          </p:cNvPr>
          <p:cNvSpPr txBox="1">
            <a:spLocks/>
          </p:cNvSpPr>
          <p:nvPr/>
        </p:nvSpPr>
        <p:spPr>
          <a:xfrm>
            <a:off x="447637" y="2547014"/>
            <a:ext cx="6960577" cy="7677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400" b="1" dirty="0">
                <a:solidFill>
                  <a:schemeClr val="accent6">
                    <a:lumMod val="50000"/>
                  </a:schemeClr>
                </a:solidFill>
              </a:rPr>
              <a:t>Diet trends </a:t>
            </a:r>
            <a:r>
              <a:rPr lang="en-GB" sz="2400" dirty="0">
                <a:solidFill>
                  <a:schemeClr val="accent6">
                    <a:lumMod val="50000"/>
                  </a:schemeClr>
                </a:solidFill>
              </a:rPr>
              <a:t>– from fad diets to low carb and plant based diets….</a:t>
            </a:r>
          </a:p>
          <a:p>
            <a:endParaRPr lang="en-GB" sz="2400" dirty="0"/>
          </a:p>
        </p:txBody>
      </p:sp>
    </p:spTree>
    <p:extLst>
      <p:ext uri="{BB962C8B-B14F-4D97-AF65-F5344CB8AC3E}">
        <p14:creationId xmlns:p14="http://schemas.microsoft.com/office/powerpoint/2010/main" val="306087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Food – a fact of life </a:t>
            </a:r>
            <a:r>
              <a:rPr lang="en-US" dirty="0" smtClean="0"/>
              <a:t>resources</a:t>
            </a:r>
            <a:endParaRPr lang="en-GB" dirty="0"/>
          </a:p>
        </p:txBody>
      </p:sp>
      <p:sp>
        <p:nvSpPr>
          <p:cNvPr id="3" name="Text Placeholder 2"/>
          <p:cNvSpPr>
            <a:spLocks noGrp="1"/>
          </p:cNvSpPr>
          <p:nvPr>
            <p:ph type="body" sz="quarter" idx="10"/>
          </p:nvPr>
        </p:nvSpPr>
        <p:spPr/>
        <p:txBody>
          <a:bodyPr>
            <a:normAutofit fontScale="92500" lnSpcReduction="10000"/>
          </a:bodyPr>
          <a:lstStyle/>
          <a:p>
            <a:pPr marL="342900" indent="-342900">
              <a:buFont typeface="Arial" panose="020B0604020202020204" pitchFamily="34" charset="0"/>
              <a:buChar char="•"/>
            </a:pPr>
            <a:r>
              <a:rPr lang="en-US" dirty="0" smtClean="0">
                <a:hlinkClick r:id="rId3"/>
              </a:rPr>
              <a:t>5-7 Healthy eating</a:t>
            </a:r>
            <a:endParaRPr lang="en-US" dirty="0" smtClean="0"/>
          </a:p>
          <a:p>
            <a:pPr marL="342900" indent="-342900">
              <a:buFont typeface="Arial" panose="020B0604020202020204" pitchFamily="34" charset="0"/>
              <a:buChar char="•"/>
            </a:pPr>
            <a:r>
              <a:rPr lang="en-US" dirty="0" smtClean="0">
                <a:hlinkClick r:id="rId4"/>
              </a:rPr>
              <a:t>7-11 Heathy eating</a:t>
            </a:r>
            <a:endParaRPr lang="en-US" dirty="0" smtClean="0">
              <a:hlinkClick r:id="rId5"/>
            </a:endParaRPr>
          </a:p>
          <a:p>
            <a:pPr marL="342900" indent="-342900">
              <a:buFont typeface="Arial" panose="020B0604020202020204" pitchFamily="34" charset="0"/>
              <a:buChar char="•"/>
            </a:pPr>
            <a:r>
              <a:rPr lang="en-US" dirty="0" smtClean="0">
                <a:hlinkClick r:id="rId6"/>
              </a:rPr>
              <a:t>11-14 Healthy eating</a:t>
            </a:r>
            <a:endParaRPr lang="en-US" dirty="0" smtClean="0"/>
          </a:p>
          <a:p>
            <a:pPr marL="342900" indent="-342900">
              <a:buFont typeface="Arial" panose="020B0604020202020204" pitchFamily="34" charset="0"/>
              <a:buChar char="•"/>
            </a:pPr>
            <a:r>
              <a:rPr lang="en-US" dirty="0" smtClean="0">
                <a:hlinkClick r:id="rId7"/>
              </a:rPr>
              <a:t>14-16 Healthy eating</a:t>
            </a:r>
            <a:endParaRPr lang="en-US" dirty="0" smtClean="0"/>
          </a:p>
          <a:p>
            <a:pPr marL="342900" indent="-342900">
              <a:buFont typeface="Arial" panose="020B0604020202020204" pitchFamily="34" charset="0"/>
              <a:buChar char="•"/>
            </a:pPr>
            <a:r>
              <a:rPr lang="en-US" dirty="0" smtClean="0">
                <a:hlinkClick r:id="rId8"/>
              </a:rPr>
              <a:t>The </a:t>
            </a:r>
            <a:r>
              <a:rPr lang="en-US" dirty="0" err="1" smtClean="0">
                <a:hlinkClick r:id="rId8"/>
              </a:rPr>
              <a:t>Eatwell</a:t>
            </a:r>
            <a:r>
              <a:rPr lang="en-US" dirty="0" smtClean="0">
                <a:hlinkClick r:id="rId8"/>
              </a:rPr>
              <a:t> Guide</a:t>
            </a:r>
            <a:endParaRPr lang="en-US" dirty="0">
              <a:hlinkClick r:id="rId5"/>
            </a:endParaRPr>
          </a:p>
          <a:p>
            <a:pPr marL="342900" indent="-342900">
              <a:buFont typeface="Arial" panose="020B0604020202020204" pitchFamily="34" charset="0"/>
              <a:buChar char="•"/>
            </a:pPr>
            <a:r>
              <a:rPr lang="en-US" dirty="0" smtClean="0">
                <a:hlinkClick r:id="rId5"/>
              </a:rPr>
              <a:t>Factors affecting food choice</a:t>
            </a:r>
            <a:endParaRPr lang="en-US" dirty="0" smtClean="0"/>
          </a:p>
          <a:p>
            <a:pPr marL="342900" indent="-342900">
              <a:buFont typeface="Arial" panose="020B0604020202020204" pitchFamily="34" charset="0"/>
              <a:buChar char="•"/>
            </a:pPr>
            <a:r>
              <a:rPr lang="en-GB" dirty="0" smtClean="0">
                <a:hlinkClick r:id="rId9"/>
              </a:rPr>
              <a:t>11-14 Food route journals to engage pupils</a:t>
            </a:r>
            <a:r>
              <a:rPr lang="en-US" dirty="0" smtClean="0"/>
              <a:t> </a:t>
            </a:r>
          </a:p>
          <a:p>
            <a:pPr marL="342900" indent="-342900">
              <a:buFont typeface="Arial" panose="020B0604020202020204" pitchFamily="34" charset="0"/>
              <a:buChar char="•"/>
            </a:pPr>
            <a:r>
              <a:rPr lang="en-GB" dirty="0" smtClean="0">
                <a:hlinkClick r:id="rId10"/>
              </a:rPr>
              <a:t>14-16 Food route journals to engage pupils</a:t>
            </a:r>
            <a:endParaRPr lang="en-GB" dirty="0" smtClean="0"/>
          </a:p>
          <a:p>
            <a:pPr marL="342900" indent="-342900">
              <a:buFont typeface="Arial" panose="020B0604020202020204" pitchFamily="34" charset="0"/>
              <a:buChar char="•"/>
            </a:pPr>
            <a:r>
              <a:rPr lang="en-US" dirty="0" smtClean="0">
                <a:hlinkClick r:id="rId11"/>
              </a:rPr>
              <a:t>Healthy eating and nutrition FFL webinar recordings</a:t>
            </a:r>
            <a:endParaRPr lang="en-GB" dirty="0" smtClean="0"/>
          </a:p>
          <a:p>
            <a:pPr marL="342900" indent="-342900">
              <a:buFont typeface="Arial" panose="020B0604020202020204" pitchFamily="34" charset="0"/>
              <a:buChar char="•"/>
            </a:pPr>
            <a:endParaRPr lang="en-US" dirty="0"/>
          </a:p>
          <a:p>
            <a:r>
              <a:rPr lang="en-US" sz="2800" dirty="0" smtClean="0">
                <a:hlinkClick r:id="rId12"/>
              </a:rPr>
              <a:t>www.foodafactoflife.org.uk</a:t>
            </a:r>
            <a:r>
              <a:rPr lang="en-US" sz="2800" dirty="0" smtClean="0"/>
              <a:t> </a:t>
            </a:r>
            <a:endParaRPr lang="en-GB" sz="2800" dirty="0"/>
          </a:p>
        </p:txBody>
      </p:sp>
      <p:pic>
        <p:nvPicPr>
          <p:cNvPr id="5" name="Picture Placeholder 4"/>
          <p:cNvPicPr>
            <a:picLocks noGrp="1" noChangeAspect="1"/>
          </p:cNvPicPr>
          <p:nvPr>
            <p:ph type="pic" sz="quarter" idx="11"/>
          </p:nvPr>
        </p:nvPicPr>
        <p:blipFill>
          <a:blip r:embed="rId13"/>
          <a:srcRect l="3162" r="3162"/>
          <a:stretch>
            <a:fillRect/>
          </a:stretch>
        </p:blipFill>
        <p:spPr>
          <a:xfrm>
            <a:off x="8326196" y="1590975"/>
            <a:ext cx="3548304" cy="3778136"/>
          </a:xfrm>
          <a:prstGeom prst="rect">
            <a:avLst/>
          </a:prstGeom>
        </p:spPr>
      </p:pic>
      <p:sp>
        <p:nvSpPr>
          <p:cNvPr id="6" name="TextBox 5"/>
          <p:cNvSpPr txBox="1"/>
          <p:nvPr/>
        </p:nvSpPr>
        <p:spPr>
          <a:xfrm>
            <a:off x="8611252" y="5497352"/>
            <a:ext cx="4065087"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hlinkClick r:id="rId14"/>
              </a:rPr>
              <a:t>Interactive </a:t>
            </a:r>
            <a:r>
              <a:rPr lang="en-US" dirty="0" err="1" smtClean="0">
                <a:latin typeface="Arial" panose="020B0604020202020204" pitchFamily="34" charset="0"/>
                <a:cs typeface="Arial" panose="020B0604020202020204" pitchFamily="34" charset="0"/>
                <a:hlinkClick r:id="rId14"/>
              </a:rPr>
              <a:t>Eatwell</a:t>
            </a:r>
            <a:r>
              <a:rPr lang="en-US" dirty="0" smtClean="0">
                <a:latin typeface="Arial" panose="020B0604020202020204" pitchFamily="34" charset="0"/>
                <a:cs typeface="Arial" panose="020B0604020202020204" pitchFamily="34" charset="0"/>
                <a:hlinkClick r:id="rId14"/>
              </a:rPr>
              <a:t> Challenge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2733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Ultra-processed foods and health</a:t>
            </a:r>
            <a:br>
              <a:rPr lang="en-US" dirty="0"/>
            </a:br>
            <a:r>
              <a:rPr lang="en-US" dirty="0"/>
              <a:t>What are the facts behind the headlines?</a:t>
            </a:r>
            <a:endParaRPr lang="en-GB" dirty="0"/>
          </a:p>
        </p:txBody>
      </p:sp>
      <p:sp>
        <p:nvSpPr>
          <p:cNvPr id="4" name="Text Placeholder 3"/>
          <p:cNvSpPr txBox="1">
            <a:spLocks/>
          </p:cNvSpPr>
          <p:nvPr/>
        </p:nvSpPr>
        <p:spPr>
          <a:xfrm>
            <a:off x="7590382" y="3762593"/>
            <a:ext cx="1502660" cy="8453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dirty="0"/>
              <a:t>Weight gain?</a:t>
            </a:r>
            <a:endParaRPr lang="en-GB" dirty="0"/>
          </a:p>
        </p:txBody>
      </p:sp>
      <p:sp>
        <p:nvSpPr>
          <p:cNvPr id="5" name="Text Placeholder 3"/>
          <p:cNvSpPr txBox="1">
            <a:spLocks/>
          </p:cNvSpPr>
          <p:nvPr/>
        </p:nvSpPr>
        <p:spPr>
          <a:xfrm>
            <a:off x="2623293" y="3748362"/>
            <a:ext cx="1882008" cy="623227"/>
          </a:xfrm>
          <a:prstGeom prst="rect">
            <a:avLst/>
          </a:prstGeom>
        </p:spPr>
        <p:txBody>
          <a:bodyPr/>
          <a:lstStyle>
            <a:lvl1pPr marL="0" indent="0" algn="l" defTabSz="914400" rtl="0" eaLnBrk="1" latinLnBrk="0" hangingPunct="1">
              <a:lnSpc>
                <a:spcPct val="90000"/>
              </a:lnSpc>
              <a:spcBef>
                <a:spcPts val="1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dirty="0"/>
              <a:t>Depression?</a:t>
            </a:r>
            <a:endParaRPr lang="en-GB" dirty="0"/>
          </a:p>
        </p:txBody>
      </p:sp>
      <p:sp>
        <p:nvSpPr>
          <p:cNvPr id="6" name="Text Placeholder 3"/>
          <p:cNvSpPr txBox="1">
            <a:spLocks/>
          </p:cNvSpPr>
          <p:nvPr/>
        </p:nvSpPr>
        <p:spPr>
          <a:xfrm>
            <a:off x="5292792" y="2426677"/>
            <a:ext cx="1502660" cy="467182"/>
          </a:xfrm>
          <a:prstGeom prst="rect">
            <a:avLst/>
          </a:prstGeom>
        </p:spPr>
        <p:txBody>
          <a:bodyPr/>
          <a:lstStyle>
            <a:lvl1pPr marL="0" indent="0" algn="l" defTabSz="914400" rtl="0" eaLnBrk="1" latinLnBrk="0" hangingPunct="1">
              <a:lnSpc>
                <a:spcPct val="90000"/>
              </a:lnSpc>
              <a:spcBef>
                <a:spcPts val="1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dirty="0"/>
              <a:t>IBS?</a:t>
            </a:r>
            <a:endParaRPr lang="en-GB" dirty="0"/>
          </a:p>
        </p:txBody>
      </p:sp>
      <p:sp>
        <p:nvSpPr>
          <p:cNvPr id="7" name="Text Placeholder 3"/>
          <p:cNvSpPr txBox="1">
            <a:spLocks/>
          </p:cNvSpPr>
          <p:nvPr/>
        </p:nvSpPr>
        <p:spPr>
          <a:xfrm>
            <a:off x="6588458" y="5150715"/>
            <a:ext cx="1502660" cy="482013"/>
          </a:xfrm>
          <a:prstGeom prst="rect">
            <a:avLst/>
          </a:prstGeom>
        </p:spPr>
        <p:txBody>
          <a:bodyPr/>
          <a:lstStyle>
            <a:lvl1pPr marL="0" indent="0" algn="l" defTabSz="914400" rtl="0" eaLnBrk="1" latinLnBrk="0" hangingPunct="1">
              <a:lnSpc>
                <a:spcPct val="90000"/>
              </a:lnSpc>
              <a:spcBef>
                <a:spcPts val="1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dirty="0"/>
              <a:t>Cancers?</a:t>
            </a:r>
            <a:endParaRPr lang="en-GB" dirty="0"/>
          </a:p>
        </p:txBody>
      </p:sp>
      <p:sp>
        <p:nvSpPr>
          <p:cNvPr id="8" name="Text Placeholder 3"/>
          <p:cNvSpPr txBox="1">
            <a:spLocks/>
          </p:cNvSpPr>
          <p:nvPr/>
        </p:nvSpPr>
        <p:spPr>
          <a:xfrm>
            <a:off x="3477066" y="4969031"/>
            <a:ext cx="1646297" cy="845379"/>
          </a:xfrm>
          <a:prstGeom prst="rect">
            <a:avLst/>
          </a:prstGeom>
        </p:spPr>
        <p:txBody>
          <a:bodyPr/>
          <a:lstStyle>
            <a:lvl1pPr marL="0" indent="0" algn="l" defTabSz="914400" rtl="0" eaLnBrk="1" latinLnBrk="0" hangingPunct="1">
              <a:lnSpc>
                <a:spcPct val="90000"/>
              </a:lnSpc>
              <a:spcBef>
                <a:spcPts val="1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dirty="0"/>
              <a:t>High blood pressure?</a:t>
            </a:r>
            <a:endParaRPr lang="en-GB" dirty="0"/>
          </a:p>
        </p:txBody>
      </p:sp>
      <p:sp>
        <p:nvSpPr>
          <p:cNvPr id="9" name="Text Placeholder 3"/>
          <p:cNvSpPr txBox="1">
            <a:spLocks/>
          </p:cNvSpPr>
          <p:nvPr/>
        </p:nvSpPr>
        <p:spPr>
          <a:xfrm>
            <a:off x="3343312" y="2378592"/>
            <a:ext cx="1502660" cy="845379"/>
          </a:xfrm>
          <a:prstGeom prst="rect">
            <a:avLst/>
          </a:prstGeom>
        </p:spPr>
        <p:txBody>
          <a:bodyPr/>
          <a:lstStyle>
            <a:lvl1pPr marL="0" indent="0" algn="l" defTabSz="914400" rtl="0" eaLnBrk="1" latinLnBrk="0" hangingPunct="1">
              <a:lnSpc>
                <a:spcPct val="90000"/>
              </a:lnSpc>
              <a:spcBef>
                <a:spcPts val="1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dirty="0"/>
              <a:t>Heart disease?</a:t>
            </a:r>
            <a:endParaRPr lang="en-GB" dirty="0"/>
          </a:p>
        </p:txBody>
      </p:sp>
      <p:sp>
        <p:nvSpPr>
          <p:cNvPr id="10" name="Text Placeholder 3"/>
          <p:cNvSpPr txBox="1">
            <a:spLocks/>
          </p:cNvSpPr>
          <p:nvPr/>
        </p:nvSpPr>
        <p:spPr>
          <a:xfrm>
            <a:off x="7410683" y="2426677"/>
            <a:ext cx="1502660" cy="845379"/>
          </a:xfrm>
          <a:prstGeom prst="rect">
            <a:avLst/>
          </a:prstGeom>
        </p:spPr>
        <p:txBody>
          <a:bodyPr/>
          <a:lstStyle>
            <a:lvl1pPr marL="0" indent="0" algn="l" defTabSz="914400" rtl="0" eaLnBrk="1" latinLnBrk="0" hangingPunct="1">
              <a:lnSpc>
                <a:spcPct val="90000"/>
              </a:lnSpc>
              <a:spcBef>
                <a:spcPts val="1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dirty="0"/>
              <a:t>Early death?</a:t>
            </a:r>
            <a:endParaRPr lang="en-GB" dirty="0"/>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5972" y="3237285"/>
            <a:ext cx="2550969" cy="1543867"/>
          </a:xfrm>
          <a:prstGeom prst="rect">
            <a:avLst/>
          </a:prstGeom>
        </p:spPr>
      </p:pic>
      <p:pic>
        <p:nvPicPr>
          <p:cNvPr id="12" name="Picture 11">
            <a:extLst>
              <a:ext uri="{FF2B5EF4-FFF2-40B4-BE49-F238E27FC236}">
                <a16:creationId xmlns:a16="http://schemas.microsoft.com/office/drawing/2014/main" id="{EFCBC1BD-0AB7-4E5C-8771-3A880E100D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5811" y="3615482"/>
            <a:ext cx="4023601" cy="2514751"/>
          </a:xfrm>
          <a:prstGeom prst="rect">
            <a:avLst/>
          </a:prstGeom>
        </p:spPr>
      </p:pic>
    </p:spTree>
    <p:extLst>
      <p:ext uri="{BB962C8B-B14F-4D97-AF65-F5344CB8AC3E}">
        <p14:creationId xmlns:p14="http://schemas.microsoft.com/office/powerpoint/2010/main" val="37472431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close up of a sign&#10;&#10;Description generated with very high confidence">
            <a:extLst>
              <a:ext uri="{FF2B5EF4-FFF2-40B4-BE49-F238E27FC236}">
                <a16:creationId xmlns:a16="http://schemas.microsoft.com/office/drawing/2014/main" id="{0778093F-569B-48F2-AD8A-56A8F9EBAB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670" y="4042268"/>
            <a:ext cx="6016643" cy="1350425"/>
          </a:xfrm>
          <a:prstGeom prst="rect">
            <a:avLst/>
          </a:prstGeom>
          <a:ln w="76200">
            <a:solidFill>
              <a:schemeClr val="accent6"/>
            </a:solidFill>
          </a:ln>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2850" y="2753801"/>
            <a:ext cx="6211873" cy="931515"/>
          </a:xfrm>
          <a:prstGeom prst="rect">
            <a:avLst/>
          </a:prstGeom>
        </p:spPr>
      </p:pic>
      <p:pic>
        <p:nvPicPr>
          <p:cNvPr id="9" name="Picture 8"/>
          <p:cNvPicPr>
            <a:picLocks noChangeAspect="1"/>
          </p:cNvPicPr>
          <p:nvPr/>
        </p:nvPicPr>
        <p:blipFill>
          <a:blip r:embed="rId5"/>
          <a:stretch>
            <a:fillRect/>
          </a:stretch>
        </p:blipFill>
        <p:spPr>
          <a:xfrm>
            <a:off x="1755848" y="5207040"/>
            <a:ext cx="7105650" cy="838200"/>
          </a:xfrm>
          <a:prstGeom prst="rect">
            <a:avLst/>
          </a:prstGeom>
          <a:ln w="76200">
            <a:solidFill>
              <a:schemeClr val="accent6"/>
            </a:solidFill>
          </a:ln>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78257" y="2641674"/>
            <a:ext cx="2259433" cy="1521371"/>
          </a:xfrm>
          <a:prstGeom prst="rect">
            <a:avLst/>
          </a:prstGeom>
        </p:spPr>
      </p:pic>
      <p:pic>
        <p:nvPicPr>
          <p:cNvPr id="3" name="Picture 2"/>
          <p:cNvPicPr>
            <a:picLocks noChangeAspect="1"/>
          </p:cNvPicPr>
          <p:nvPr/>
        </p:nvPicPr>
        <p:blipFill rotWithShape="1">
          <a:blip r:embed="rId7"/>
          <a:srcRect l="26235" t="57388" r="26581" b="31878"/>
          <a:stretch/>
        </p:blipFill>
        <p:spPr>
          <a:xfrm>
            <a:off x="262762" y="1815225"/>
            <a:ext cx="6126657" cy="784042"/>
          </a:xfrm>
          <a:prstGeom prst="rect">
            <a:avLst/>
          </a:prstGeom>
        </p:spPr>
      </p:pic>
      <p:pic>
        <p:nvPicPr>
          <p:cNvPr id="5" name="Picture 4"/>
          <p:cNvPicPr>
            <a:picLocks noChangeAspect="1"/>
          </p:cNvPicPr>
          <p:nvPr/>
        </p:nvPicPr>
        <p:blipFill rotWithShape="1">
          <a:blip r:embed="rId8"/>
          <a:srcRect l="23554" t="27430" r="44300" b="57635"/>
          <a:stretch/>
        </p:blipFill>
        <p:spPr>
          <a:xfrm>
            <a:off x="7617126" y="1611027"/>
            <a:ext cx="4173028" cy="1090587"/>
          </a:xfrm>
          <a:prstGeom prst="rect">
            <a:avLst/>
          </a:prstGeom>
        </p:spPr>
      </p:pic>
      <p:sp>
        <p:nvSpPr>
          <p:cNvPr id="8" name="Title 1"/>
          <p:cNvSpPr>
            <a:spLocks noGrp="1"/>
          </p:cNvSpPr>
          <p:nvPr>
            <p:ph type="title"/>
          </p:nvPr>
        </p:nvSpPr>
        <p:spPr>
          <a:xfrm>
            <a:off x="609600" y="837127"/>
            <a:ext cx="8398374" cy="624819"/>
          </a:xfrm>
        </p:spPr>
        <p:txBody>
          <a:bodyPr/>
          <a:lstStyle/>
          <a:p>
            <a:r>
              <a:rPr lang="en-GB" dirty="0"/>
              <a:t>Risk of death</a:t>
            </a:r>
          </a:p>
        </p:txBody>
      </p:sp>
      <p:sp>
        <p:nvSpPr>
          <p:cNvPr id="11" name="Thought Bubble: Cloud 10">
            <a:extLst>
              <a:ext uri="{FF2B5EF4-FFF2-40B4-BE49-F238E27FC236}">
                <a16:creationId xmlns:a16="http://schemas.microsoft.com/office/drawing/2014/main" id="{E7469260-7506-4BB9-9362-46E5AA1A61C4}"/>
              </a:ext>
            </a:extLst>
          </p:cNvPr>
          <p:cNvSpPr/>
          <p:nvPr/>
        </p:nvSpPr>
        <p:spPr>
          <a:xfrm>
            <a:off x="8202658" y="3219558"/>
            <a:ext cx="3870063" cy="2209737"/>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Are the findings as alarming as the headlines suggest?</a:t>
            </a:r>
          </a:p>
        </p:txBody>
      </p:sp>
    </p:spTree>
    <p:extLst>
      <p:ext uri="{BB962C8B-B14F-4D97-AF65-F5344CB8AC3E}">
        <p14:creationId xmlns:p14="http://schemas.microsoft.com/office/powerpoint/2010/main" val="402117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D86D-B465-4B7E-A696-A694CB8D6000}"/>
              </a:ext>
            </a:extLst>
          </p:cNvPr>
          <p:cNvSpPr>
            <a:spLocks noGrp="1"/>
          </p:cNvSpPr>
          <p:nvPr>
            <p:ph type="title"/>
          </p:nvPr>
        </p:nvSpPr>
        <p:spPr>
          <a:xfrm>
            <a:off x="282764" y="903446"/>
            <a:ext cx="7678744" cy="565708"/>
          </a:xfrm>
        </p:spPr>
        <p:txBody>
          <a:bodyPr>
            <a:normAutofit fontScale="90000"/>
          </a:bodyPr>
          <a:lstStyle/>
          <a:p>
            <a:r>
              <a:rPr lang="en-US" dirty="0"/>
              <a:t>Definition: the NOVA classification</a:t>
            </a:r>
            <a:endParaRPr lang="en-GB" b="0" dirty="0"/>
          </a:p>
        </p:txBody>
      </p:sp>
      <p:graphicFrame>
        <p:nvGraphicFramePr>
          <p:cNvPr id="5" name="Table 5">
            <a:extLst>
              <a:ext uri="{FF2B5EF4-FFF2-40B4-BE49-F238E27FC236}">
                <a16:creationId xmlns:a16="http://schemas.microsoft.com/office/drawing/2014/main" id="{04D76270-FC90-4E17-99FC-13B5A28297CC}"/>
              </a:ext>
            </a:extLst>
          </p:cNvPr>
          <p:cNvGraphicFramePr>
            <a:graphicFrameLocks noGrp="1"/>
          </p:cNvGraphicFramePr>
          <p:nvPr>
            <p:extLst>
              <p:ext uri="{D42A27DB-BD31-4B8C-83A1-F6EECF244321}">
                <p14:modId xmlns:p14="http://schemas.microsoft.com/office/powerpoint/2010/main" val="1109915831"/>
              </p:ext>
            </p:extLst>
          </p:nvPr>
        </p:nvGraphicFramePr>
        <p:xfrm>
          <a:off x="282764" y="1765838"/>
          <a:ext cx="11584116" cy="4130040"/>
        </p:xfrm>
        <a:graphic>
          <a:graphicData uri="http://schemas.openxmlformats.org/drawingml/2006/table">
            <a:tbl>
              <a:tblPr firstRow="1" bandRow="1">
                <a:tableStyleId>{E8B1032C-EA38-4F05-BA0D-38AFFFC7BED3}</a:tableStyleId>
              </a:tblPr>
              <a:tblGrid>
                <a:gridCol w="2674998">
                  <a:extLst>
                    <a:ext uri="{9D8B030D-6E8A-4147-A177-3AD203B41FA5}">
                      <a16:colId xmlns:a16="http://schemas.microsoft.com/office/drawing/2014/main" val="1573348844"/>
                    </a:ext>
                  </a:extLst>
                </a:gridCol>
                <a:gridCol w="8909118">
                  <a:extLst>
                    <a:ext uri="{9D8B030D-6E8A-4147-A177-3AD203B41FA5}">
                      <a16:colId xmlns:a16="http://schemas.microsoft.com/office/drawing/2014/main" val="4201849024"/>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kern="1200" dirty="0"/>
                        <a:t>1. Unprocessed or minimally processed foods </a:t>
                      </a:r>
                      <a:endParaRPr lang="en-GB" sz="1900" kern="1200" dirty="0">
                        <a:solidFill>
                          <a:schemeClr val="dk1"/>
                        </a:solidFill>
                        <a:latin typeface="+mn-lt"/>
                        <a:ea typeface="+mn-ea"/>
                        <a:cs typeface="+mn-cs"/>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900" b="0" kern="1200" dirty="0"/>
                        <a:t>Natural products which may have been processed in some way (e.g.</a:t>
                      </a:r>
                      <a:r>
                        <a:rPr lang="en-GB" sz="1900" b="0" kern="1200" baseline="0" dirty="0"/>
                        <a:t> drying, roasting, pasteurization, fermentation, freezing)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900" b="0" kern="1200" dirty="0"/>
                        <a:t>No sugar, salts, fats or oils added (</a:t>
                      </a:r>
                      <a:r>
                        <a:rPr lang="en-GB" sz="1900" b="0" kern="1200" baseline="0" dirty="0"/>
                        <a:t>e.g.</a:t>
                      </a:r>
                      <a:r>
                        <a:rPr lang="en-GB" sz="1900" b="0" kern="1200" dirty="0"/>
                        <a:t> fruits/veg, grains, meat, milk)</a:t>
                      </a:r>
                      <a:endParaRPr lang="en-GB" sz="1900" b="0" kern="1200" dirty="0">
                        <a:solidFill>
                          <a:schemeClr val="dk1"/>
                        </a:solidFill>
                        <a:latin typeface="+mn-lt"/>
                        <a:ea typeface="+mn-ea"/>
                        <a:cs typeface="+mn-cs"/>
                      </a:endParaRPr>
                    </a:p>
                  </a:txBody>
                  <a:tcPr/>
                </a:tc>
                <a:extLst>
                  <a:ext uri="{0D108BD9-81ED-4DB2-BD59-A6C34878D82A}">
                    <a16:rowId xmlns:a16="http://schemas.microsoft.com/office/drawing/2014/main" val="2890339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1" dirty="0"/>
                        <a:t>2. Processed culinary ingredients </a:t>
                      </a:r>
                    </a:p>
                    <a:p>
                      <a:endParaRPr lang="en-GB" sz="1900"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900" dirty="0"/>
                        <a:t>Ingredients derived from Group 1 foods</a:t>
                      </a:r>
                      <a:r>
                        <a:rPr lang="en-GB" sz="1900" baseline="0" dirty="0"/>
                        <a:t> or from </a:t>
                      </a:r>
                      <a:r>
                        <a:rPr lang="en-GB" sz="1900" dirty="0"/>
                        <a:t>nature</a:t>
                      </a:r>
                      <a:r>
                        <a:rPr lang="en-GB" sz="1900" baseline="0" dirty="0"/>
                        <a:t> by certain processes (e.g. salt, sugar, honey, veg oil, butter)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900" baseline="0" dirty="0"/>
                        <a:t>U</a:t>
                      </a:r>
                      <a:r>
                        <a:rPr lang="en-GB" sz="1900" dirty="0"/>
                        <a:t>sually used in combination with foods from Group</a:t>
                      </a:r>
                      <a:r>
                        <a:rPr lang="en-GB" sz="1900" baseline="0" dirty="0"/>
                        <a:t> 1</a:t>
                      </a:r>
                      <a:endParaRPr lang="en-GB" sz="1900" dirty="0"/>
                    </a:p>
                  </a:txBody>
                  <a:tcPr/>
                </a:tc>
                <a:extLst>
                  <a:ext uri="{0D108BD9-81ED-4DB2-BD59-A6C34878D82A}">
                    <a16:rowId xmlns:a16="http://schemas.microsoft.com/office/drawing/2014/main" val="2071714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1" dirty="0"/>
                        <a:t>3. Processed foods</a:t>
                      </a:r>
                    </a:p>
                    <a:p>
                      <a:endParaRPr lang="en-GB" sz="1900"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900" dirty="0"/>
                        <a:t>‘Relatively simple’ products made by adding ingredients from Group 2 to Group 1 – usually 2-3 ingredients (e.g. veg in brine, fruits in syrup, cheese, cured meats &amp; bacon, freshly made bread, salted/sugared nuts or seeds)</a:t>
                      </a:r>
                    </a:p>
                  </a:txBody>
                  <a:tcPr/>
                </a:tc>
                <a:extLst>
                  <a:ext uri="{0D108BD9-81ED-4DB2-BD59-A6C34878D82A}">
                    <a16:rowId xmlns:a16="http://schemas.microsoft.com/office/drawing/2014/main" val="8397164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1" dirty="0"/>
                        <a:t>4. Ultra-processed food and drink products</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900" dirty="0"/>
                        <a:t>Described as ‘industrial formulations’ with 5 or more ingredients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900" dirty="0"/>
                        <a:t>This also includes foods from Group 3 which have had ‘cosmetic/sensory additives’ added (e.g. mass produced bread, breakfast cereals, sweets, fizzy drinks, fish fingers, chicken nuggets, instant soups, ready meals)</a:t>
                      </a:r>
                    </a:p>
                  </a:txBody>
                  <a:tcPr/>
                </a:tc>
                <a:extLst>
                  <a:ext uri="{0D108BD9-81ED-4DB2-BD59-A6C34878D82A}">
                    <a16:rowId xmlns:a16="http://schemas.microsoft.com/office/drawing/2014/main" val="4264821031"/>
                  </a:ext>
                </a:extLst>
              </a:tr>
            </a:tbl>
          </a:graphicData>
        </a:graphic>
      </p:graphicFrame>
    </p:spTree>
    <p:extLst>
      <p:ext uri="{BB962C8B-B14F-4D97-AF65-F5344CB8AC3E}">
        <p14:creationId xmlns:p14="http://schemas.microsoft.com/office/powerpoint/2010/main" val="14397478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5831" y="434050"/>
            <a:ext cx="5596075" cy="5127606"/>
          </a:xfrm>
          <a:prstGeom prst="rect">
            <a:avLst/>
          </a:prstGeom>
          <a:ln>
            <a:solidFill>
              <a:schemeClr val="accent1"/>
            </a:solidFill>
          </a:ln>
        </p:spPr>
      </p:pic>
      <p:pic>
        <p:nvPicPr>
          <p:cNvPr id="6" name="Picture 5"/>
          <p:cNvPicPr>
            <a:picLocks noChangeAspect="1"/>
          </p:cNvPicPr>
          <p:nvPr/>
        </p:nvPicPr>
        <p:blipFill>
          <a:blip r:embed="rId3"/>
          <a:stretch>
            <a:fillRect/>
          </a:stretch>
        </p:blipFill>
        <p:spPr>
          <a:xfrm>
            <a:off x="4560521" y="1201376"/>
            <a:ext cx="5119809" cy="4922309"/>
          </a:xfrm>
          <a:prstGeom prst="rect">
            <a:avLst/>
          </a:prstGeom>
          <a:ln>
            <a:solidFill>
              <a:schemeClr val="accent1"/>
            </a:solidFill>
          </a:ln>
        </p:spPr>
      </p:pic>
    </p:spTree>
    <p:extLst>
      <p:ext uri="{BB962C8B-B14F-4D97-AF65-F5344CB8AC3E}">
        <p14:creationId xmlns:p14="http://schemas.microsoft.com/office/powerpoint/2010/main" val="23631127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a:cs typeface="Arial"/>
              </a:rPr>
              <a:t>Early death - study findings</a:t>
            </a:r>
            <a:endParaRPr lang="en-GB" dirty="0"/>
          </a:p>
        </p:txBody>
      </p:sp>
      <p:sp>
        <p:nvSpPr>
          <p:cNvPr id="3" name="Text Placeholder 2"/>
          <p:cNvSpPr>
            <a:spLocks noGrp="1"/>
          </p:cNvSpPr>
          <p:nvPr>
            <p:ph type="body" sz="quarter" idx="10"/>
          </p:nvPr>
        </p:nvSpPr>
        <p:spPr/>
        <p:txBody>
          <a:bodyPr/>
          <a:lstStyle/>
          <a:p>
            <a:endParaRPr lang="en-GB" dirty="0"/>
          </a:p>
        </p:txBody>
      </p:sp>
      <p:sp>
        <p:nvSpPr>
          <p:cNvPr id="4" name="Text Placeholder 2"/>
          <p:cNvSpPr txBox="1">
            <a:spLocks/>
          </p:cNvSpPr>
          <p:nvPr/>
        </p:nvSpPr>
        <p:spPr>
          <a:xfrm>
            <a:off x="313478" y="1687235"/>
            <a:ext cx="5586989" cy="4446148"/>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2000" kern="1200" baseline="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r>
              <a:rPr lang="en-US" sz="2400" b="1" dirty="0"/>
              <a:t>SUN prospective cohort study</a:t>
            </a:r>
          </a:p>
          <a:p>
            <a:r>
              <a:rPr lang="en-US" sz="2400" dirty="0"/>
              <a:t>~20,000 participants </a:t>
            </a:r>
            <a:r>
              <a:rPr lang="en-US" sz="2400" dirty="0">
                <a:solidFill>
                  <a:schemeClr val="tx1"/>
                </a:solidFill>
              </a:rPr>
              <a:t>aged 20-91 years </a:t>
            </a:r>
          </a:p>
          <a:p>
            <a:pPr algn="ctr"/>
            <a:r>
              <a:rPr lang="en-US" sz="2400" b="1" dirty="0">
                <a:cs typeface="Arial"/>
              </a:rPr>
              <a:t>&gt;4 servings of ultra-processed foods a day associated with +62% risk all-cause mortality over the next 10 years </a:t>
            </a:r>
            <a:endParaRPr lang="en-US" sz="2400" b="1" dirty="0"/>
          </a:p>
          <a:p>
            <a:pPr algn="ctr"/>
            <a:r>
              <a:rPr lang="en-US" sz="2400" b="1" dirty="0">
                <a:cs typeface="Arial"/>
              </a:rPr>
              <a:t>+18% risk with each additional serving</a:t>
            </a:r>
          </a:p>
          <a:p>
            <a:pPr algn="ctr"/>
            <a:endParaRPr lang="en-GB" sz="2400" dirty="0">
              <a:solidFill>
                <a:schemeClr val="tx1"/>
              </a:solidFill>
              <a:cs typeface="Arial"/>
            </a:endParaRPr>
          </a:p>
          <a:p>
            <a:pPr marL="285750" indent="-285750">
              <a:buFont typeface="Arial" panose="020B0604020202020204" pitchFamily="34" charset="0"/>
              <a:buChar char="•"/>
            </a:pPr>
            <a:r>
              <a:rPr lang="en-GB" sz="2400" dirty="0"/>
              <a:t>Sample not representative of general population</a:t>
            </a:r>
          </a:p>
          <a:p>
            <a:pPr marL="285750" indent="-285750">
              <a:buFont typeface="Arial" panose="020B0604020202020204" pitchFamily="34" charset="0"/>
              <a:buChar char="•"/>
            </a:pPr>
            <a:r>
              <a:rPr lang="en-US" sz="2400" dirty="0"/>
              <a:t>What is a serving? Different for different foods</a:t>
            </a:r>
          </a:p>
          <a:p>
            <a:pPr marL="342900" indent="-342900">
              <a:buFont typeface="Arial" panose="020B0604020202020204" pitchFamily="34" charset="0"/>
              <a:buChar char="•"/>
            </a:pPr>
            <a:endParaRPr lang="en-US" sz="2400" dirty="0"/>
          </a:p>
          <a:p>
            <a:endParaRPr lang="en-US" sz="2400" dirty="0"/>
          </a:p>
        </p:txBody>
      </p:sp>
      <p:sp>
        <p:nvSpPr>
          <p:cNvPr id="5" name="Text Placeholder 2"/>
          <p:cNvSpPr txBox="1">
            <a:spLocks/>
          </p:cNvSpPr>
          <p:nvPr/>
        </p:nvSpPr>
        <p:spPr>
          <a:xfrm>
            <a:off x="6146224" y="1695861"/>
            <a:ext cx="5586989" cy="4446148"/>
          </a:xfrm>
          <a:prstGeom prst="rect">
            <a:avLst/>
          </a:prstGeom>
          <a:ln/>
        </p:spPr>
        <p:style>
          <a:lnRef idx="1">
            <a:schemeClr val="accent1"/>
          </a:lnRef>
          <a:fillRef idx="2">
            <a:schemeClr val="accent1"/>
          </a:fillRef>
          <a:effectRef idx="1">
            <a:schemeClr val="accent1"/>
          </a:effectRef>
          <a:fontRef idx="minor">
            <a:schemeClr val="dk1"/>
          </a:fontRef>
        </p:style>
        <p:txBody>
          <a:bodyPr anchor="t"/>
          <a:lstStyle>
            <a:lvl1pPr marL="0" indent="0" algn="l" defTabSz="914400" rtl="0" eaLnBrk="1" latinLnBrk="0" hangingPunct="1">
              <a:lnSpc>
                <a:spcPct val="90000"/>
              </a:lnSpc>
              <a:spcBef>
                <a:spcPts val="1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dirty="0" err="1">
                <a:latin typeface="+mn-lt"/>
              </a:rPr>
              <a:t>NutriNet</a:t>
            </a:r>
            <a:r>
              <a:rPr lang="en-US" sz="2400" b="1" dirty="0">
                <a:latin typeface="+mn-lt"/>
              </a:rPr>
              <a:t>-Santé Study</a:t>
            </a:r>
          </a:p>
          <a:p>
            <a:r>
              <a:rPr lang="en-US" sz="2400" dirty="0">
                <a:latin typeface="+mn-lt"/>
              </a:rPr>
              <a:t>~45,000 adults aged 45+ years </a:t>
            </a:r>
          </a:p>
          <a:p>
            <a:pPr algn="ctr"/>
            <a:r>
              <a:rPr lang="en-US" sz="2400" b="1" dirty="0">
                <a:latin typeface="+mn-lt"/>
                <a:cs typeface="Arial"/>
              </a:rPr>
              <a:t>+10% in ultra-processed food consumption linked to +14% risk of mortality (mostly cancers and CVD)</a:t>
            </a:r>
          </a:p>
          <a:p>
            <a:pPr marL="342900" indent="-342900">
              <a:buFont typeface="Arial" panose="020B0604020202020204" pitchFamily="34" charset="0"/>
              <a:buChar char="•"/>
            </a:pPr>
            <a:endParaRPr lang="en-US" sz="2400" dirty="0">
              <a:latin typeface="+mn-lt"/>
              <a:cs typeface="Arial"/>
            </a:endParaRPr>
          </a:p>
          <a:p>
            <a:pPr marL="342900" indent="-342900">
              <a:buFont typeface="Arial" panose="020B0604020202020204" pitchFamily="34" charset="0"/>
              <a:buChar char="•"/>
            </a:pPr>
            <a:r>
              <a:rPr lang="en-US" sz="2400" dirty="0">
                <a:latin typeface="+mn-lt"/>
                <a:cs typeface="Arial"/>
              </a:rPr>
              <a:t>French don’t eat much ultra-processed foods vs. other countries – around 14% diet</a:t>
            </a:r>
            <a:endParaRPr lang="en-US" sz="2400" dirty="0">
              <a:latin typeface="+mn-lt"/>
            </a:endParaRPr>
          </a:p>
          <a:p>
            <a:pPr marL="342900" indent="-342900">
              <a:buFont typeface="Arial" panose="020B0604020202020204" pitchFamily="34" charset="0"/>
              <a:buChar char="•"/>
            </a:pPr>
            <a:r>
              <a:rPr lang="en-US" sz="2400" dirty="0">
                <a:latin typeface="+mn-lt"/>
              </a:rPr>
              <a:t>Participants could choose the 24-hr they recorded info</a:t>
            </a:r>
          </a:p>
        </p:txBody>
      </p:sp>
    </p:spTree>
    <p:extLst>
      <p:ext uri="{BB962C8B-B14F-4D97-AF65-F5344CB8AC3E}">
        <p14:creationId xmlns:p14="http://schemas.microsoft.com/office/powerpoint/2010/main" val="20498937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Cohort studies can’t show </a:t>
            </a:r>
            <a:r>
              <a:rPr lang="en-GB" u="sng" dirty="0"/>
              <a:t>causal </a:t>
            </a:r>
            <a:r>
              <a:rPr lang="en-GB" dirty="0"/>
              <a:t>associations</a:t>
            </a:r>
          </a:p>
        </p:txBody>
      </p:sp>
      <p:sp>
        <p:nvSpPr>
          <p:cNvPr id="3" name="Text Placeholder 2"/>
          <p:cNvSpPr>
            <a:spLocks noGrp="1"/>
          </p:cNvSpPr>
          <p:nvPr>
            <p:ph type="body" sz="quarter" idx="10"/>
          </p:nvPr>
        </p:nvSpPr>
        <p:spPr/>
        <p:txBody>
          <a:bodyPr/>
          <a:lstStyle/>
          <a:p>
            <a:endParaRPr lang="en-GB" dirty="0"/>
          </a:p>
        </p:txBody>
      </p:sp>
      <p:sp>
        <p:nvSpPr>
          <p:cNvPr id="4" name="Text Placeholder 2"/>
          <p:cNvSpPr txBox="1">
            <a:spLocks/>
          </p:cNvSpPr>
          <p:nvPr/>
        </p:nvSpPr>
        <p:spPr>
          <a:xfrm>
            <a:off x="7971506" y="2104103"/>
            <a:ext cx="3500284" cy="3293807"/>
          </a:xfrm>
          <a:prstGeom prst="rect">
            <a:avLst/>
          </a:prstGeom>
          <a:solidFill>
            <a:schemeClr val="accent6">
              <a:lumMod val="20000"/>
              <a:lumOff val="80000"/>
            </a:scheme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dirty="0" smtClean="0"/>
              <a:t>Confounding?</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854200"/>
            <a:ext cx="5364937" cy="3218962"/>
          </a:xfrm>
          <a:prstGeom prst="rect">
            <a:avLst/>
          </a:prstGeom>
        </p:spPr>
      </p:pic>
      <p:sp>
        <p:nvSpPr>
          <p:cNvPr id="6" name="Oval 5"/>
          <p:cNvSpPr/>
          <p:nvPr/>
        </p:nvSpPr>
        <p:spPr>
          <a:xfrm>
            <a:off x="8112617" y="4331586"/>
            <a:ext cx="1399637" cy="926508"/>
          </a:xfrm>
          <a:prstGeom prst="ellipse">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Carrying a lighter</a:t>
            </a:r>
          </a:p>
        </p:txBody>
      </p:sp>
      <p:sp>
        <p:nvSpPr>
          <p:cNvPr id="7" name="Oval 6"/>
          <p:cNvSpPr/>
          <p:nvPr/>
        </p:nvSpPr>
        <p:spPr>
          <a:xfrm>
            <a:off x="10249673" y="4408980"/>
            <a:ext cx="1182789" cy="849115"/>
          </a:xfrm>
          <a:prstGeom prst="ellipse">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Lung cancer</a:t>
            </a:r>
          </a:p>
        </p:txBody>
      </p:sp>
      <p:grpSp>
        <p:nvGrpSpPr>
          <p:cNvPr id="13" name="Group 12"/>
          <p:cNvGrpSpPr/>
          <p:nvPr/>
        </p:nvGrpSpPr>
        <p:grpSpPr>
          <a:xfrm>
            <a:off x="8777721" y="2495935"/>
            <a:ext cx="2002929" cy="1739044"/>
            <a:chOff x="8777721" y="2495935"/>
            <a:chExt cx="2002929" cy="1739044"/>
          </a:xfrm>
        </p:grpSpPr>
        <p:sp>
          <p:nvSpPr>
            <p:cNvPr id="8" name="Oval 7"/>
            <p:cNvSpPr/>
            <p:nvPr/>
          </p:nvSpPr>
          <p:spPr>
            <a:xfrm>
              <a:off x="8951815" y="2495935"/>
              <a:ext cx="1536750" cy="867659"/>
            </a:xfrm>
            <a:prstGeom prst="ellipse">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Smoking</a:t>
              </a:r>
            </a:p>
          </p:txBody>
        </p:sp>
        <p:sp>
          <p:nvSpPr>
            <p:cNvPr id="9" name="Up Arrow 8"/>
            <p:cNvSpPr/>
            <p:nvPr/>
          </p:nvSpPr>
          <p:spPr>
            <a:xfrm rot="1440000">
              <a:off x="8777721" y="3361119"/>
              <a:ext cx="240032" cy="853375"/>
            </a:xfrm>
            <a:prstGeom prst="upArrow">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Up Arrow 9"/>
            <p:cNvSpPr/>
            <p:nvPr/>
          </p:nvSpPr>
          <p:spPr>
            <a:xfrm rot="9360000" flipH="1">
              <a:off x="10565494" y="3304827"/>
              <a:ext cx="215156" cy="930152"/>
            </a:xfrm>
            <a:prstGeom prst="upArrow">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002844" y="5282385"/>
            <a:ext cx="4707239" cy="769441"/>
          </a:xfrm>
          <a:prstGeom prst="rect">
            <a:avLst/>
          </a:prstGeom>
          <a:solidFill>
            <a:schemeClr val="accent6">
              <a:lumMod val="20000"/>
              <a:lumOff val="80000"/>
            </a:schemeClr>
          </a:solidFill>
        </p:spPr>
        <p:txBody>
          <a:bodyPr wrap="square" rtlCol="0">
            <a:spAutoFit/>
          </a:bodyPr>
          <a:lstStyle/>
          <a:p>
            <a:pPr algn="ctr"/>
            <a:r>
              <a:rPr lang="en-GB" sz="2200" i="1" dirty="0"/>
              <a:t>Both studies found people who ate lots of UPFs had healthier lifestyles…  </a:t>
            </a:r>
          </a:p>
        </p:txBody>
      </p:sp>
      <p:sp>
        <p:nvSpPr>
          <p:cNvPr id="12" name="Up Arrow 11"/>
          <p:cNvSpPr/>
          <p:nvPr/>
        </p:nvSpPr>
        <p:spPr>
          <a:xfrm rot="5400000">
            <a:off x="9789231" y="4320463"/>
            <a:ext cx="240032" cy="713355"/>
          </a:xfrm>
          <a:prstGeom prst="up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686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behind the headlines.potx" id="{0673AEE0-6501-41D0-9A54-A7EA1789AF83}" vid="{F41501EB-B46A-4081-982C-EBF0A70888FB}"/>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behind the headlines.potx" id="{0673AEE0-6501-41D0-9A54-A7EA1789AF83}" vid="{75B429F1-2AB8-4804-9AA2-B8B2F1C3FB82}"/>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behind the headlines.potx" id="{0673AEE0-6501-41D0-9A54-A7EA1789AF83}" vid="{9ECAFAE5-36C3-4C9C-ADAE-FEF82854244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education behind the headlines (1)</Template>
  <TotalTime>6688</TotalTime>
  <Words>2355</Words>
  <Application>Microsoft Office PowerPoint</Application>
  <PresentationFormat>Widescreen</PresentationFormat>
  <Paragraphs>272</Paragraphs>
  <Slides>30</Slides>
  <Notes>26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30</vt:i4>
      </vt:variant>
    </vt:vector>
  </HeadingPairs>
  <TitlesOfParts>
    <vt:vector size="36" baseType="lpstr">
      <vt:lpstr>Arial</vt:lpstr>
      <vt:lpstr>Calibri</vt:lpstr>
      <vt:lpstr>Verdana</vt:lpstr>
      <vt:lpstr>Custom Design</vt:lpstr>
      <vt:lpstr>1_Custom Design</vt:lpstr>
      <vt:lpstr>2_Custom Design</vt:lpstr>
      <vt:lpstr>PowerPoint Presentation</vt:lpstr>
      <vt:lpstr>Conflicting soundbites &amp; headlines </vt:lpstr>
      <vt:lpstr>A few recent examples…</vt:lpstr>
      <vt:lpstr>Ultra-processed foods and health What are the facts behind the headlines?</vt:lpstr>
      <vt:lpstr>Risk of death</vt:lpstr>
      <vt:lpstr>Definition: the NOVA classification</vt:lpstr>
      <vt:lpstr>PowerPoint Presentation</vt:lpstr>
      <vt:lpstr>Early death - study findings</vt:lpstr>
      <vt:lpstr>Cohort studies can’t show causal associations</vt:lpstr>
      <vt:lpstr>Unprocessed vs. ultra-processed diets</vt:lpstr>
      <vt:lpstr>Are the findings as alarming as they seem? The BNF view</vt:lpstr>
      <vt:lpstr>Dietary approaches to health and weight loss: facts behind the headlines </vt:lpstr>
      <vt:lpstr>Vegan, plant-based or low carb?</vt:lpstr>
      <vt:lpstr>Plant-based diets</vt:lpstr>
      <vt:lpstr>Plant-based diets</vt:lpstr>
      <vt:lpstr>Low carb diets - conflicting headlines</vt:lpstr>
      <vt:lpstr>Main findings of these two studies</vt:lpstr>
      <vt:lpstr>PURE findings: definition of ‘low carb’</vt:lpstr>
      <vt:lpstr>ARIC findings: definition of ‘low carb’ &amp; type of carb</vt:lpstr>
      <vt:lpstr>Healthier dietary patterns: BNF view</vt:lpstr>
      <vt:lpstr>Is personalised nutrition the model of the future?</vt:lpstr>
      <vt:lpstr>What’s the evidence?</vt:lpstr>
      <vt:lpstr>Food4Me</vt:lpstr>
      <vt:lpstr>PowerPoint Presentation</vt:lpstr>
      <vt:lpstr>Role of personalised nutrition: BNF view</vt:lpstr>
      <vt:lpstr>How BNF appraises the evidence </vt:lpstr>
      <vt:lpstr>How can we help people navigate the media?</vt:lpstr>
      <vt:lpstr>Fact or fiction? </vt:lpstr>
      <vt:lpstr>Further information</vt:lpstr>
      <vt:lpstr>Food – a fact of life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stanner</dc:creator>
  <cp:lastModifiedBy>Frances Meek</cp:lastModifiedBy>
  <cp:revision>35</cp:revision>
  <dcterms:created xsi:type="dcterms:W3CDTF">2020-01-10T11:33:13Z</dcterms:created>
  <dcterms:modified xsi:type="dcterms:W3CDTF">2020-01-29T15:50:52Z</dcterms:modified>
</cp:coreProperties>
</file>