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3" r:id="rId2"/>
  </p:sldMasterIdLst>
  <p:sldIdLst>
    <p:sldId id="258" r:id="rId3"/>
    <p:sldId id="263" r:id="rId4"/>
    <p:sldId id="257" r:id="rId5"/>
    <p:sldId id="264" r:id="rId6"/>
    <p:sldId id="261" r:id="rId7"/>
    <p:sldId id="262" r:id="rId8"/>
    <p:sldId id="297" r:id="rId9"/>
    <p:sldId id="298" r:id="rId10"/>
    <p:sldId id="300" r:id="rId11"/>
    <p:sldId id="301" r:id="rId12"/>
    <p:sldId id="296" r:id="rId13"/>
    <p:sldId id="303" r:id="rId14"/>
    <p:sldId id="304" r:id="rId15"/>
    <p:sldId id="306" r:id="rId16"/>
    <p:sldId id="310" r:id="rId17"/>
    <p:sldId id="307" r:id="rId18"/>
    <p:sldId id="313" r:id="rId19"/>
    <p:sldId id="314" r:id="rId20"/>
    <p:sldId id="315" r:id="rId21"/>
    <p:sldId id="316" r:id="rId22"/>
    <p:sldId id="309" r:id="rId23"/>
    <p:sldId id="311" r:id="rId24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5" autoAdjust="0"/>
    <p:restoredTop sz="90929"/>
  </p:normalViewPr>
  <p:slideViewPr>
    <p:cSldViewPr>
      <p:cViewPr varScale="1">
        <p:scale>
          <a:sx n="76" d="100"/>
          <a:sy n="76" d="100"/>
        </p:scale>
        <p:origin x="12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81810F-0423-48E4-ADEB-F2615D93DF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2A408D-63C2-40C5-B331-C56860B11C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587FBB-D825-44A9-B077-80CAFD3444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BA112C5-391C-41F4-BCE3-EC4B8E11D6F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45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71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697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105BE-42DE-3240-893D-289268EFF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E6E609-A911-0245-A9AB-D20E16501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0F6D3-E883-D043-BF75-6068AFCD3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8954-D7D4-914C-A6CE-D26392A5DAF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E7C85-3489-AD45-B266-DC5DE0D6B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39BBD-D382-844C-A253-14AE1CB81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A36E-4779-1346-9A70-A47B6E853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20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58883-7176-B347-AF22-D1CC0201D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74068-1016-F54D-8956-7693F730C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8D92D-B2D5-7E4F-B6F9-C266C53AF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8954-D7D4-914C-A6CE-D26392A5DAF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5C5E-1E88-9B4F-8564-53EFBB63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FF662-C91D-834E-B2F7-8BB74DCD7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A36E-4779-1346-9A70-A47B6E853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49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2C80-31F7-6D48-A6E1-4A5D0BD41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364B9-1B27-4148-B978-E23CC7A9C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35530-BE1A-6246-A4CB-2D5200880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8954-D7D4-914C-A6CE-D26392A5DAF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09AA8-0EA2-984F-8022-5D469840E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ECB05-EBFA-F840-81CE-0C3A80852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A36E-4779-1346-9A70-A47B6E853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31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14561-7A3F-304F-BAB1-C856187A3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4F7A2-E797-5E41-97BF-26E203DAD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25A82-D30F-334E-8982-FA3A016D0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98A23A-6D32-2443-8278-B8F58D0A3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8954-D7D4-914C-A6CE-D26392A5DAF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166077-19DD-1C4C-A2A5-B2BB5E85B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D24B0-59C9-3545-BAB9-F85AB7F7C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A36E-4779-1346-9A70-A47B6E853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5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6F6C8-EF36-0449-9254-9D6591BB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92047-8574-D448-B6DD-39EE2D500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88E96-A815-8C4A-B10C-38B188055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557F6F-3C2D-F144-A2B7-3CF847B317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170E79-6F0A-944C-BB60-55FE66A139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9567BB-6B52-5247-A199-35DA16A70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8954-D7D4-914C-A6CE-D26392A5DAF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3D5774-C405-5A4A-93BD-B1A63597A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19D650-84C0-814C-B6FE-1075E6402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A36E-4779-1346-9A70-A47B6E853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62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05C4A-B1D2-444E-A4C3-B129C0D52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4152D8-E21F-3E4A-8AB1-D05525C2F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8954-D7D4-914C-A6CE-D26392A5DAF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A1CFF-152B-BB44-8ADC-4C35A09F6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C2886-A030-1C4A-B09C-23262DEF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A36E-4779-1346-9A70-A47B6E853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78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A791CC-D8C2-EE4A-B7EF-405632987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8954-D7D4-914C-A6CE-D26392A5DAF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584279-879E-484C-8A58-FB493D1F9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7F224-8BAD-6B42-9EF9-3DD91A15E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A36E-4779-1346-9A70-A47B6E853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87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51955-6499-7243-AC98-FDA7490ED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E1A4B-40A5-4748-B6BE-CC3F42321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82B5C-0982-8248-BB0D-13A0D6BDA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B9AD8-F468-DE40-BB8E-FB943179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8954-D7D4-914C-A6CE-D26392A5DAF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2CF7E-9F09-3D4F-894B-BD3034D64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313E5-B30D-934B-98B4-DFB066EFF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A36E-4779-1346-9A70-A47B6E853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35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479" y="1628800"/>
            <a:ext cx="7886700" cy="79208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65304"/>
            <a:ext cx="7886700" cy="3600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989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3A76C-D246-5945-8EA9-9F945CE17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F2EBCE-D16D-EF4F-A713-E175515B48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DAEB5-8E16-EE43-85DF-4E6FAAF67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02ADD-F47D-8849-B804-8AACE3392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8954-D7D4-914C-A6CE-D26392A5DAF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92016-0CCD-3443-BB6F-196EC8BC7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E19F0-7DE2-6444-9312-76E0B0A76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A36E-4779-1346-9A70-A47B6E853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19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1F4DC-E60C-3B4D-BFD7-B4917B6EF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E53722-FA12-544B-8067-58C8048BE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0FDCA-C5FC-1941-872E-AD3341317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8954-D7D4-914C-A6CE-D26392A5DAF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D3939-B2CE-134D-BFD8-C8DABC2B0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0442E-7B13-2347-95D2-EBF26353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A36E-4779-1346-9A70-A47B6E853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8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9C0109-72FC-F444-9961-D9D307F3FC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D4EBD0-1674-064A-9D47-80AE72321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BDA99-8AC8-1941-A279-072667176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8954-D7D4-914C-A6CE-D26392A5DAF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D9EA5-0054-1D40-BB8A-023DCF831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010C9-EEC4-154B-88E1-3E1D733C3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A36E-4779-1346-9A70-A47B6E853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63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92989" y="274638"/>
            <a:ext cx="5562600" cy="714040"/>
          </a:xfrm>
        </p:spPr>
        <p:txBody>
          <a:bodyPr/>
          <a:lstStyle>
            <a:lvl1pPr algn="l">
              <a:defRPr b="1" i="0">
                <a:solidFill>
                  <a:srgbClr val="33977A"/>
                </a:solidFill>
                <a:latin typeface="Aller"/>
                <a:cs typeface="Aller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pic>
        <p:nvPicPr>
          <p:cNvPr id="6" name="Picture 5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10" y="274638"/>
            <a:ext cx="1500064" cy="770032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V="1">
            <a:off x="457200" y="1264229"/>
            <a:ext cx="8229600" cy="5773"/>
          </a:xfrm>
          <a:prstGeom prst="line">
            <a:avLst/>
          </a:prstGeom>
          <a:ln>
            <a:solidFill>
              <a:srgbClr val="4287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60202"/>
            <a:ext cx="8229600" cy="457073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428625" indent="-428625" rtl="0">
              <a:lnSpc>
                <a:spcPct val="100000"/>
              </a:lnSpc>
              <a:buFont typeface="Arial"/>
              <a:buChar char="•"/>
              <a:defRPr lang="en-GB" sz="3600" b="0" i="0" u="none" strike="noStrike" baseline="0" smtClean="0">
                <a:solidFill>
                  <a:srgbClr val="33977A"/>
                </a:solidFill>
              </a:defRPr>
            </a:lvl1pPr>
          </a:lstStyle>
          <a:p>
            <a:pPr rtl="0"/>
            <a:r>
              <a:rPr lang="en-GB" sz="3000" b="0" i="0" u="none" strike="noStrike" baseline="30000" dirty="0">
                <a:solidFill>
                  <a:srgbClr val="49BCA3"/>
                </a:solidFill>
                <a:latin typeface="Aller"/>
              </a:rPr>
              <a:t> </a:t>
            </a:r>
            <a:r>
              <a:rPr lang="en-GB" sz="3000" b="0" i="0" u="none" strike="noStrike" baseline="30000" dirty="0" err="1">
                <a:solidFill>
                  <a:srgbClr val="49BCA3"/>
                </a:solidFill>
                <a:latin typeface="Aller"/>
              </a:rPr>
              <a:t>Copywiwnfsi</a:t>
            </a:r>
            <a:endParaRPr lang="en-GB" sz="3000" b="0" i="0" u="none" strike="noStrike" baseline="30000" dirty="0">
              <a:solidFill>
                <a:srgbClr val="49BCA3"/>
              </a:solidFill>
              <a:latin typeface="Aller"/>
            </a:endParaRPr>
          </a:p>
          <a:p>
            <a:pPr rtl="0"/>
            <a:r>
              <a:rPr lang="en-GB" sz="3000" b="0" i="0" u="none" strike="noStrike" baseline="30000" dirty="0">
                <a:solidFill>
                  <a:srgbClr val="49BCA3"/>
                </a:solidFill>
                <a:latin typeface="Aller"/>
              </a:rPr>
              <a:t> </a:t>
            </a:r>
            <a:r>
              <a:rPr lang="en-GB" sz="3000" b="0" i="0" u="none" strike="noStrike" baseline="30000" dirty="0" err="1">
                <a:solidFill>
                  <a:srgbClr val="49BCA3"/>
                </a:solidFill>
                <a:latin typeface="Aller"/>
              </a:rPr>
              <a:t>Copunfsisssn</a:t>
            </a:r>
            <a:endParaRPr lang="en-GB" sz="3000" b="0" i="0" u="none" strike="noStrike" baseline="30000" dirty="0">
              <a:solidFill>
                <a:srgbClr val="49BCA3"/>
              </a:solidFill>
              <a:latin typeface="Aller"/>
            </a:endParaRPr>
          </a:p>
          <a:p>
            <a:pPr rtl="0"/>
            <a:r>
              <a:rPr lang="en-GB" sz="3000" b="0" i="0" u="none" strike="noStrike" baseline="30000" dirty="0">
                <a:solidFill>
                  <a:srgbClr val="49BCA3"/>
                </a:solidFill>
                <a:latin typeface="Aller"/>
              </a:rPr>
              <a:t> </a:t>
            </a:r>
            <a:r>
              <a:rPr lang="en-GB" sz="3000" b="0" i="0" u="none" strike="noStrike" baseline="30000" dirty="0" err="1">
                <a:solidFill>
                  <a:srgbClr val="49BCA3"/>
                </a:solidFill>
                <a:latin typeface="Aller"/>
              </a:rPr>
              <a:t>Copundiand</a:t>
            </a:r>
            <a:endParaRPr lang="en-GB" sz="3000" b="0" i="0" u="none" strike="noStrike" baseline="30000" dirty="0">
              <a:solidFill>
                <a:srgbClr val="49BCA3"/>
              </a:solidFill>
              <a:latin typeface="Aller"/>
            </a:endParaRPr>
          </a:p>
          <a:p>
            <a:pPr rtl="0"/>
            <a:endParaRPr lang="en-GB" sz="3000" b="0" i="0" u="none" strike="noStrike" baseline="30000" dirty="0">
              <a:solidFill>
                <a:srgbClr val="49BCA3"/>
              </a:solidFill>
              <a:latin typeface="Aller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57199" y="6358057"/>
            <a:ext cx="3977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>
                <a:solidFill>
                  <a:srgbClr val="33977A"/>
                </a:solidFill>
                <a:latin typeface="Aller"/>
                <a:cs typeface="Aller"/>
              </a:rPr>
              <a:t>Food</a:t>
            </a:r>
            <a:r>
              <a:rPr lang="en-US" sz="900" b="0" i="0" baseline="0" dirty="0">
                <a:solidFill>
                  <a:srgbClr val="33977A"/>
                </a:solidFill>
                <a:latin typeface="Aller"/>
                <a:cs typeface="Aller"/>
              </a:rPr>
              <a:t> Provenance</a:t>
            </a:r>
            <a:r>
              <a:rPr lang="en-US" sz="900" b="0" i="0" dirty="0">
                <a:solidFill>
                  <a:srgbClr val="33977A"/>
                </a:solidFill>
                <a:latin typeface="Aller"/>
                <a:cs typeface="Aller"/>
              </a:rPr>
              <a:t>, Activity</a:t>
            </a:r>
            <a:r>
              <a:rPr lang="en-US" sz="900" b="0" i="0" baseline="0" dirty="0">
                <a:solidFill>
                  <a:srgbClr val="33977A"/>
                </a:solidFill>
                <a:latin typeface="Aller"/>
                <a:cs typeface="Aller"/>
              </a:rPr>
              <a:t> Session 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457199" y="6200307"/>
            <a:ext cx="8229600" cy="5773"/>
          </a:xfrm>
          <a:prstGeom prst="line">
            <a:avLst/>
          </a:prstGeom>
          <a:ln w="19050" cmpd="sng">
            <a:solidFill>
              <a:srgbClr val="4287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91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990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28888"/>
            <a:ext cx="7886700" cy="792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64904"/>
            <a:ext cx="3867150" cy="3600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64904"/>
            <a:ext cx="3867150" cy="3600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63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628888"/>
            <a:ext cx="7886700" cy="792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2276872"/>
            <a:ext cx="3868737" cy="720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3006725"/>
            <a:ext cx="3868737" cy="3182937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2276952"/>
            <a:ext cx="3887788" cy="720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06725"/>
            <a:ext cx="3887788" cy="31829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953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71389"/>
            <a:ext cx="7886700" cy="792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83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97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3469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868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wheatintolerance.co.uk/wheat_crop.jpg" TargetMode="External"/><Relationship Id="rId20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23" Type="http://schemas.openxmlformats.org/officeDocument/2006/relationships/image" Target="../media/image6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wheatintolerance.co.uk/wheat_harvest.jpg" TargetMode="External"/><Relationship Id="rId22" Type="http://schemas.openxmlformats.org/officeDocument/2006/relationships/image" Target="../media/image5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3">
            <a:extLst>
              <a:ext uri="{FF2B5EF4-FFF2-40B4-BE49-F238E27FC236}">
                <a16:creationId xmlns:a16="http://schemas.microsoft.com/office/drawing/2014/main" id="{16F2E070-69A2-4848-93B7-1515DCC4595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0" y="0"/>
            <a:ext cx="11658600" cy="12192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bg1"/>
              </a:gs>
              <a:gs pos="100000">
                <a:srgbClr val="0099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27" name="Picture 10" descr="Click to download larger image">
            <a:hlinkClick r:id="rId14"/>
            <a:extLst>
              <a:ext uri="{FF2B5EF4-FFF2-40B4-BE49-F238E27FC236}">
                <a16:creationId xmlns:a16="http://schemas.microsoft.com/office/drawing/2014/main" id="{F88DEEA4-4121-47ED-9A14-592F6B20D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1" descr="Click to download larger image">
            <a:hlinkClick r:id="rId16"/>
            <a:extLst>
              <a:ext uri="{FF2B5EF4-FFF2-40B4-BE49-F238E27FC236}">
                <a16:creationId xmlns:a16="http://schemas.microsoft.com/office/drawing/2014/main" id="{1360506C-976B-4792-B323-095AC7E55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9" name="Object 12">
            <a:extLst>
              <a:ext uri="{FF2B5EF4-FFF2-40B4-BE49-F238E27FC236}">
                <a16:creationId xmlns:a16="http://schemas.microsoft.com/office/drawing/2014/main" id="{CA95836A-DFAE-4CDB-B980-C9ED0A2F6F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5813" y="234950"/>
          <a:ext cx="763587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Photo Editor Photo" r:id="rId18" imgW="1047619" imgH="1123810" progId="MSPhotoEd.3">
                  <p:embed/>
                </p:oleObj>
              </mc:Choice>
              <mc:Fallback>
                <p:oleObj name="Photo Editor Photo" r:id="rId18" imgW="1047619" imgH="1123810" progId="MSPhotoEd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813" y="234950"/>
                        <a:ext cx="763587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13">
            <a:extLst>
              <a:ext uri="{FF2B5EF4-FFF2-40B4-BE49-F238E27FC236}">
                <a16:creationId xmlns:a16="http://schemas.microsoft.com/office/drawing/2014/main" id="{BA4D6202-7B75-4998-903C-412F034FB0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0" y="228600"/>
          <a:ext cx="762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Photo Editor Photo" r:id="rId20" imgW="1257476" imgH="1257476" progId="MSPhotoEd.3">
                  <p:embed/>
                </p:oleObj>
              </mc:Choice>
              <mc:Fallback>
                <p:oleObj name="Photo Editor Photo" r:id="rId20" imgW="1257476" imgH="1257476" progId="MSPhotoEd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28600"/>
                        <a:ext cx="762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14" descr="nabim logo">
            <a:extLst>
              <a:ext uri="{FF2B5EF4-FFF2-40B4-BE49-F238E27FC236}">
                <a16:creationId xmlns:a16="http://schemas.microsoft.com/office/drawing/2014/main" id="{DA28269E-6792-4193-85D2-CABDA3246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105400"/>
            <a:ext cx="19812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4">
            <a:extLst>
              <a:ext uri="{FF2B5EF4-FFF2-40B4-BE49-F238E27FC236}">
                <a16:creationId xmlns:a16="http://schemas.microsoft.com/office/drawing/2014/main" id="{24E64FBC-0BEE-4DEE-8867-1683F8EC3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228600"/>
            <a:ext cx="838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25">
            <a:extLst>
              <a:ext uri="{FF2B5EF4-FFF2-40B4-BE49-F238E27FC236}">
                <a16:creationId xmlns:a16="http://schemas.microsoft.com/office/drawing/2014/main" id="{1F9BBA4C-46B1-4C11-BA84-5A3F5A791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524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en-US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34" name="AutoShape 26">
            <a:extLst>
              <a:ext uri="{FF2B5EF4-FFF2-40B4-BE49-F238E27FC236}">
                <a16:creationId xmlns:a16="http://schemas.microsoft.com/office/drawing/2014/main" id="{094C75C7-634C-41C8-A40A-AB10DE50406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0" y="1371600"/>
            <a:ext cx="11582400" cy="1524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0099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" name="Oval 27">
            <a:extLst>
              <a:ext uri="{FF2B5EF4-FFF2-40B4-BE49-F238E27FC236}">
                <a16:creationId xmlns:a16="http://schemas.microsoft.com/office/drawing/2014/main" id="{965B497B-1CFF-487E-9211-3D388A6CF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914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6" name="Oval 28">
            <a:extLst>
              <a:ext uri="{FF2B5EF4-FFF2-40B4-BE49-F238E27FC236}">
                <a16:creationId xmlns:a16="http://schemas.microsoft.com/office/drawing/2014/main" id="{549C0228-4ACD-4AAC-9D03-11A3C4825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914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7" name="Oval 29">
            <a:extLst>
              <a:ext uri="{FF2B5EF4-FFF2-40B4-BE49-F238E27FC236}">
                <a16:creationId xmlns:a16="http://schemas.microsoft.com/office/drawing/2014/main" id="{5827A769-BBA9-4AAA-8461-13F12A09E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914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5C639A-3392-E54F-BBCA-054CCD75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20411-99EF-FB40-B611-8A24B6FC8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AC605-7745-774C-93D0-5D2771610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88954-D7D4-914C-A6CE-D26392A5DAF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51178-249E-4748-AE0D-DBE0824DDD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A6D3F-3486-1C4D-A0FF-03980330F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5A36E-4779-1346-9A70-A47B6E853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9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raph.org.uk/photo/3090441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appropedia.org/Original:Small_Scale_Maize_Milling_7" TargetMode="Externa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21611052@N02/6877184502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s://www.flickr.com/photos/rprata/4126611734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grabyourfork.blogspot.co.uk/2008/10/simple-malt-biscuits-recipe.html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21.jpeg"/><Relationship Id="rId9" Type="http://schemas.openxmlformats.org/officeDocument/2006/relationships/hyperlink" Target="https://www.flickr.com/photos/13071852@N00/4582550786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nasilemaklover.blogspot.com/2010/07/homemade-mini-chapati-indian-flatbread.html" TargetMode="External"/><Relationship Id="rId3" Type="http://schemas.openxmlformats.org/officeDocument/2006/relationships/hyperlink" Target="https://ell.stackexchange.com/questions/129320/bread-like-a-brick-name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Croissant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creativecommons.org/licenses/by-sa/3.0/" TargetMode="External"/><Relationship Id="rId9" Type="http://schemas.openxmlformats.org/officeDocument/2006/relationships/hyperlink" Target="https://creativecommons.org/licenses/by-nc-sa/3.0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7-11-years/activity-packs/fibre-february/" TargetMode="External"/><Relationship Id="rId2" Type="http://schemas.openxmlformats.org/officeDocument/2006/relationships/hyperlink" Target="http://www.foodafactoflife.org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abflour.co.uk/" TargetMode="External"/><Relationship Id="rId4" Type="http://schemas.openxmlformats.org/officeDocument/2006/relationships/hyperlink" Target="http://www.nabim.org.uk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570159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oking.stackexchange.com/questions/3906/what-is-the-difference-between-cracked-wheat-and-wheatgerm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F4A232-A1F9-48BE-9A17-2CFA786EF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71388"/>
            <a:ext cx="7886700" cy="3557811"/>
          </a:xfrm>
        </p:spPr>
        <p:txBody>
          <a:bodyPr/>
          <a:lstStyle/>
          <a:p>
            <a:pPr algn="l"/>
            <a:r>
              <a:rPr lang="en-GB" sz="4000" dirty="0">
                <a:solidFill>
                  <a:schemeClr val="accent5">
                    <a:lumMod val="50000"/>
                  </a:schemeClr>
                </a:solidFill>
              </a:rPr>
              <a:t>Your Daily Bread – Turning Wheat into Flour &amp; Much More </a:t>
            </a:r>
            <a:r>
              <a:rPr lang="en-GB" sz="4000" dirty="0" smtClean="0">
                <a:solidFill>
                  <a:schemeClr val="accent5">
                    <a:lumMod val="50000"/>
                  </a:schemeClr>
                </a:solidFill>
              </a:rPr>
              <a:t>(Primary)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National Food and Nutrition Education Conference 2020</a:t>
            </a:r>
            <a:br>
              <a:rPr lang="en-GB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Duncan Monroe</a:t>
            </a:r>
          </a:p>
        </p:txBody>
      </p:sp>
    </p:spTree>
    <p:extLst>
      <p:ext uri="{BB962C8B-B14F-4D97-AF65-F5344CB8AC3E}">
        <p14:creationId xmlns:p14="http://schemas.microsoft.com/office/powerpoint/2010/main" val="2211690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6E49E-CD46-4BFD-A461-34C2FD5E6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The Milling Process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D472EB-05B1-4DFF-8130-A37474F0CE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466B3-8EAC-4CA8-84AD-138777D01C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Traditional Milling - Stoneground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Modern Milling – Roller Mills, Gradual Reduction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61A117-1277-4CEE-A615-811778D1C6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 descr="A wooden table&#10;&#10;Description automatically generated">
            <a:extLst>
              <a:ext uri="{FF2B5EF4-FFF2-40B4-BE49-F238E27FC236}">
                <a16:creationId xmlns:a16="http://schemas.microsoft.com/office/drawing/2014/main" id="{C7D6CFE3-74D7-47ED-819C-614667EFCC4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77297" y="2420887"/>
            <a:ext cx="2342976" cy="1596153"/>
          </a:xfrm>
        </p:spPr>
      </p:pic>
      <p:pic>
        <p:nvPicPr>
          <p:cNvPr id="11" name="Picture 10" descr="A close up of a machine&#10;&#10;Description automatically generated">
            <a:extLst>
              <a:ext uri="{FF2B5EF4-FFF2-40B4-BE49-F238E27FC236}">
                <a16:creationId xmlns:a16="http://schemas.microsoft.com/office/drawing/2014/main" id="{D1B83BB4-0D24-4E6F-8E81-638E0453A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28017" y="4124063"/>
            <a:ext cx="2065599" cy="206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51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Milling diagram</a:t>
            </a:r>
            <a:endParaRPr lang="en-GB" sz="280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7796" y="1675227"/>
            <a:ext cx="3868406" cy="439419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95946" y="2072250"/>
            <a:ext cx="3105000" cy="3336647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33977A"/>
                </a:solidFill>
                <a:latin typeface="Aller"/>
                <a:ea typeface="+mj-ea"/>
                <a:cs typeface="Aller"/>
              </a:defRPr>
            </a:lvl1pPr>
          </a:lstStyle>
          <a:p>
            <a:pPr defTabSz="342900" fontAlgn="auto">
              <a:spcAft>
                <a:spcPts val="0"/>
              </a:spcAft>
            </a:pPr>
            <a:endParaRPr lang="en-GB" altLang="en-US" sz="2700" b="0" dirty="0"/>
          </a:p>
        </p:txBody>
      </p:sp>
    </p:spTree>
    <p:extLst>
      <p:ext uri="{BB962C8B-B14F-4D97-AF65-F5344CB8AC3E}">
        <p14:creationId xmlns:p14="http://schemas.microsoft.com/office/powerpoint/2010/main" val="358410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0562CF7-9F54-4188-BA09-EFBA5E7DB3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6600440-CDDC-41DB-9411-003D3EADFD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lose up of a building&#10;&#10;Description automatically generated">
            <a:extLst>
              <a:ext uri="{FF2B5EF4-FFF2-40B4-BE49-F238E27FC236}">
                <a16:creationId xmlns:a16="http://schemas.microsoft.com/office/drawing/2014/main" id="{7D97BC0B-E4B3-4354-9532-E6CC9776DAF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332656"/>
            <a:ext cx="8458200" cy="634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89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3CE5EDF5-2715-4D45-8559-5AC71F9ED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 Typical Large Mill Supplies</a:t>
            </a:r>
          </a:p>
        </p:txBody>
      </p:sp>
      <p:pic>
        <p:nvPicPr>
          <p:cNvPr id="10" name="Content Placeholder 9" descr="A large truck on a city street&#10;&#10;Description automatically generated">
            <a:extLst>
              <a:ext uri="{FF2B5EF4-FFF2-40B4-BE49-F238E27FC236}">
                <a16:creationId xmlns:a16="http://schemas.microsoft.com/office/drawing/2014/main" id="{92524AB7-4FBC-498B-8F90-398234784A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/>
        </p:blipFill>
        <p:spPr>
          <a:xfrm>
            <a:off x="628650" y="2937309"/>
            <a:ext cx="3867150" cy="2855044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7827CFF-3989-4A26-AE5A-6E19BF3F3E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100 tankers per week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28 tonnes per tanker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60,000 loaves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140,000 packets biscuits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5D19A5-C141-4733-9054-1C29C8E4AF3B}"/>
              </a:ext>
            </a:extLst>
          </p:cNvPr>
          <p:cNvSpPr txBox="1"/>
          <p:nvPr/>
        </p:nvSpPr>
        <p:spPr>
          <a:xfrm>
            <a:off x="4427984" y="5909638"/>
            <a:ext cx="45167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4" tooltip="https://creativecommons.org/licenses/by-nc-nd/3.0/"/>
              </a:rPr>
              <a:t>CC BY-NC-ND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086209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1AD80-160C-4584-B842-8E4C990DE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UK Millers Supply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1A7E4-5B6C-429C-94FE-BA03A7776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Bread Bakers</a:t>
            </a:r>
          </a:p>
          <a:p>
            <a:pPr lvl="1"/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Plant Bread</a:t>
            </a:r>
          </a:p>
          <a:p>
            <a:pPr lvl="1"/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Artisan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Biscuit Manufacturers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Food Manufacturers</a:t>
            </a:r>
          </a:p>
          <a:p>
            <a:pPr lvl="1"/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Pies</a:t>
            </a:r>
          </a:p>
          <a:p>
            <a:pPr lvl="1"/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Cakes</a:t>
            </a:r>
          </a:p>
          <a:p>
            <a:pPr lvl="1"/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Soups/Sauces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In-Store Bakeries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Home-Bakers</a:t>
            </a:r>
          </a:p>
          <a:p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35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A050A-88FA-41D8-AB24-BF54DAAF0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Types of Flour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504B3-3CA9-4EE5-81B5-ACE2DABB97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Strength</a:t>
            </a:r>
          </a:p>
        </p:txBody>
      </p:sp>
      <p:pic>
        <p:nvPicPr>
          <p:cNvPr id="9" name="Content Placeholder 8" descr="A close up of food on a plate&#10;&#10;Description automatically generated">
            <a:extLst>
              <a:ext uri="{FF2B5EF4-FFF2-40B4-BE49-F238E27FC236}">
                <a16:creationId xmlns:a16="http://schemas.microsoft.com/office/drawing/2014/main" id="{2052E7BC-AC11-42B5-980B-D7F3A16C46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7702" y="2996872"/>
            <a:ext cx="2393809" cy="1589639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ED7CED-867F-453F-811E-EB7AF3670F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27984" y="2312872"/>
            <a:ext cx="3887788" cy="720000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Bran Content</a:t>
            </a:r>
          </a:p>
        </p:txBody>
      </p:sp>
      <p:pic>
        <p:nvPicPr>
          <p:cNvPr id="12" name="Content Placeholder 11" descr="A plate full of food&#10;&#10;Description automatically generated">
            <a:extLst>
              <a:ext uri="{FF2B5EF4-FFF2-40B4-BE49-F238E27FC236}">
                <a16:creationId xmlns:a16="http://schemas.microsoft.com/office/drawing/2014/main" id="{1CA3DE6D-3DF0-442D-836A-45D9891771B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67702" y="4772213"/>
            <a:ext cx="2393809" cy="1645744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27B973-F42F-4000-9C92-800903D4F432}"/>
              </a:ext>
            </a:extLst>
          </p:cNvPr>
          <p:cNvSpPr txBox="1"/>
          <p:nvPr/>
        </p:nvSpPr>
        <p:spPr>
          <a:xfrm>
            <a:off x="395537" y="4746513"/>
            <a:ext cx="14934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6" tooltip="https://creativecommons.org/licenses/by-sa/3.0/"/>
              </a:rPr>
              <a:t>CC BY-SA</a:t>
            </a:r>
            <a:endParaRPr lang="en-GB" sz="9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6F4E97-183D-4065-8716-E98D68E9AF84}"/>
              </a:ext>
            </a:extLst>
          </p:cNvPr>
          <p:cNvSpPr txBox="1"/>
          <p:nvPr/>
        </p:nvSpPr>
        <p:spPr>
          <a:xfrm>
            <a:off x="467544" y="6754202"/>
            <a:ext cx="1584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7" tooltip="https://creativecommons.org/licenses/by-nc-nd/3.0/"/>
              </a:rPr>
              <a:t>C BY-NC-ND</a:t>
            </a:r>
            <a:endParaRPr lang="en-GB" sz="900" dirty="0"/>
          </a:p>
        </p:txBody>
      </p:sp>
      <p:pic>
        <p:nvPicPr>
          <p:cNvPr id="15" name="Picture 14" descr="A piece of bread&#10;&#10;Description automatically generated">
            <a:extLst>
              <a:ext uri="{FF2B5EF4-FFF2-40B4-BE49-F238E27FC236}">
                <a16:creationId xmlns:a16="http://schemas.microsoft.com/office/drawing/2014/main" id="{688E0B3F-4268-4EA8-9EBC-5DFE769E908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472298" y="3142095"/>
            <a:ext cx="2449289" cy="13498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F4FF0E-C690-4A96-AF5C-DFBD3F220F9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215" y="4799488"/>
            <a:ext cx="2395936" cy="1591194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440DFB1-D936-41ED-AFAA-4C302BB5D16D}"/>
              </a:ext>
            </a:extLst>
          </p:cNvPr>
          <p:cNvCxnSpPr/>
          <p:nvPr/>
        </p:nvCxnSpPr>
        <p:spPr>
          <a:xfrm>
            <a:off x="626577" y="3110303"/>
            <a:ext cx="0" cy="2952416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C3AD879-7E91-433A-A7FD-867D297F986E}"/>
              </a:ext>
            </a:extLst>
          </p:cNvPr>
          <p:cNvCxnSpPr/>
          <p:nvPr/>
        </p:nvCxnSpPr>
        <p:spPr>
          <a:xfrm>
            <a:off x="4139952" y="3192479"/>
            <a:ext cx="0" cy="2952416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850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60A61-64EF-44FD-A813-4385CCB15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UK Millers Supply – Each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7725D-8793-4F07-918A-B55B6A869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14,000 tonnes of flour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12 million loaves 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5 million packets of biscuits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4 million cakes and buns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2 million pizzas</a:t>
            </a:r>
          </a:p>
          <a:p>
            <a:pPr marL="0" indent="0"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A8D710-37E4-4005-A4EB-A738223623F7}"/>
              </a:ext>
            </a:extLst>
          </p:cNvPr>
          <p:cNvSpPr txBox="1"/>
          <p:nvPr/>
        </p:nvSpPr>
        <p:spPr>
          <a:xfrm>
            <a:off x="1475656" y="6148252"/>
            <a:ext cx="2996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Source: </a:t>
            </a:r>
            <a:r>
              <a:rPr lang="en-GB" sz="1400" dirty="0" err="1"/>
              <a:t>nabim</a:t>
            </a:r>
            <a:r>
              <a:rPr lang="en-GB" sz="1400" dirty="0"/>
              <a:t> Flour Milling in the UK</a:t>
            </a:r>
          </a:p>
        </p:txBody>
      </p:sp>
    </p:spTree>
    <p:extLst>
      <p:ext uri="{BB962C8B-B14F-4D97-AF65-F5344CB8AC3E}">
        <p14:creationId xmlns:p14="http://schemas.microsoft.com/office/powerpoint/2010/main" val="692061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0EDE4-BD27-4ADD-8271-072399561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Bread Baking - Ingredients</a:t>
            </a:r>
          </a:p>
        </p:txBody>
      </p:sp>
      <p:pic>
        <p:nvPicPr>
          <p:cNvPr id="5" name="Content Placeholder 4" descr="A wooden cutting board&#10;&#10;Description automatically generated">
            <a:extLst>
              <a:ext uri="{FF2B5EF4-FFF2-40B4-BE49-F238E27FC236}">
                <a16:creationId xmlns:a16="http://schemas.microsoft.com/office/drawing/2014/main" id="{B7693812-86EB-4C75-B9E1-407C7FAD9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086" y="2565400"/>
            <a:ext cx="4797827" cy="3600450"/>
          </a:xfrm>
        </p:spPr>
      </p:pic>
    </p:spTree>
    <p:extLst>
      <p:ext uri="{BB962C8B-B14F-4D97-AF65-F5344CB8AC3E}">
        <p14:creationId xmlns:p14="http://schemas.microsoft.com/office/powerpoint/2010/main" val="744005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17B35-7D86-48FD-99E0-2104B35B9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Bread Baking - Mixing</a:t>
            </a:r>
          </a:p>
        </p:txBody>
      </p:sp>
      <p:pic>
        <p:nvPicPr>
          <p:cNvPr id="5" name="Content Placeholder 4" descr="A picture containing indoor, pan, sitting, car&#10;&#10;Description automatically generated">
            <a:extLst>
              <a:ext uri="{FF2B5EF4-FFF2-40B4-BE49-F238E27FC236}">
                <a16:creationId xmlns:a16="http://schemas.microsoft.com/office/drawing/2014/main" id="{A4C38CE2-7811-4389-BC33-D88C9376D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71775" y="3015456"/>
            <a:ext cx="3600450" cy="2700337"/>
          </a:xfrm>
        </p:spPr>
      </p:pic>
    </p:spTree>
    <p:extLst>
      <p:ext uri="{BB962C8B-B14F-4D97-AF65-F5344CB8AC3E}">
        <p14:creationId xmlns:p14="http://schemas.microsoft.com/office/powerpoint/2010/main" val="3282934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4E846-199D-46B5-B583-C1B6DC536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Bread Baking - Proving</a:t>
            </a:r>
          </a:p>
        </p:txBody>
      </p:sp>
      <p:pic>
        <p:nvPicPr>
          <p:cNvPr id="5" name="Content Placeholder 4" descr="A picture containing indoor, food, sitting, cake&#10;&#10;Description automatically generated">
            <a:extLst>
              <a:ext uri="{FF2B5EF4-FFF2-40B4-BE49-F238E27FC236}">
                <a16:creationId xmlns:a16="http://schemas.microsoft.com/office/drawing/2014/main" id="{9B2092EA-0075-46DE-8515-15DF4F783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71775" y="3015456"/>
            <a:ext cx="3600450" cy="2700337"/>
          </a:xfrm>
        </p:spPr>
      </p:pic>
    </p:spTree>
    <p:extLst>
      <p:ext uri="{BB962C8B-B14F-4D97-AF65-F5344CB8AC3E}">
        <p14:creationId xmlns:p14="http://schemas.microsoft.com/office/powerpoint/2010/main" val="356697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5C302-11EA-4AD1-A107-3153AFFE9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“Give us this day our daily bread”</a:t>
            </a:r>
          </a:p>
        </p:txBody>
      </p:sp>
      <p:pic>
        <p:nvPicPr>
          <p:cNvPr id="5" name="Content Placeholder 4" descr="A close up of food&#10;&#10;Description automatically generated">
            <a:extLst>
              <a:ext uri="{FF2B5EF4-FFF2-40B4-BE49-F238E27FC236}">
                <a16:creationId xmlns:a16="http://schemas.microsoft.com/office/drawing/2014/main" id="{CB6EED8D-22B6-45E7-9D94-2E6114A76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1935" y="2940652"/>
            <a:ext cx="2808312" cy="225275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1C2830-CDCD-4CEB-B78C-04F136F13379}"/>
              </a:ext>
            </a:extLst>
          </p:cNvPr>
          <p:cNvSpPr txBox="1"/>
          <p:nvPr/>
        </p:nvSpPr>
        <p:spPr>
          <a:xfrm>
            <a:off x="827584" y="5193410"/>
            <a:ext cx="2808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4" tooltip="https://creativecommons.org/licenses/by-sa/3.0/"/>
              </a:rPr>
              <a:t>A</a:t>
            </a:r>
            <a:endParaRPr lang="en-GB" sz="900" dirty="0"/>
          </a:p>
        </p:txBody>
      </p:sp>
      <p:pic>
        <p:nvPicPr>
          <p:cNvPr id="4" name="Picture 3" descr="A close up of food&#10;&#10;Description automatically generated">
            <a:extLst>
              <a:ext uri="{FF2B5EF4-FFF2-40B4-BE49-F238E27FC236}">
                <a16:creationId xmlns:a16="http://schemas.microsoft.com/office/drawing/2014/main" id="{15A5BB98-0A25-424B-9AD3-51DB093DCB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364596" y="2524813"/>
            <a:ext cx="2951820" cy="1967880"/>
          </a:xfrm>
          <a:prstGeom prst="rect">
            <a:avLst/>
          </a:prstGeom>
        </p:spPr>
      </p:pic>
      <p:pic>
        <p:nvPicPr>
          <p:cNvPr id="10" name="Picture 9" descr="A close up of a sandwich on a plate&#10;&#10;Description automatically generated">
            <a:extLst>
              <a:ext uri="{FF2B5EF4-FFF2-40B4-BE49-F238E27FC236}">
                <a16:creationId xmlns:a16="http://schemas.microsoft.com/office/drawing/2014/main" id="{5C888597-4681-4561-BC83-3C72041C947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385840" y="4228656"/>
            <a:ext cx="3059832" cy="22948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BB6063-D5A1-4AD9-A8C9-78833C47BAC4}"/>
              </a:ext>
            </a:extLst>
          </p:cNvPr>
          <p:cNvSpPr txBox="1"/>
          <p:nvPr/>
        </p:nvSpPr>
        <p:spPr>
          <a:xfrm>
            <a:off x="3385840" y="6678246"/>
            <a:ext cx="30598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9" tooltip="https://creativecommons.org/licenses/by-nc-sa/3.0/"/>
              </a:rPr>
              <a:t>C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462650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D4122-6548-498A-BF26-66565E917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79" y="1628800"/>
            <a:ext cx="7886700" cy="792088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Bread Baking – A Loaf</a:t>
            </a:r>
          </a:p>
        </p:txBody>
      </p:sp>
      <p:pic>
        <p:nvPicPr>
          <p:cNvPr id="5" name="Content Placeholder 4" descr="A piece of bread on a grill&#10;&#10;Description automatically generated">
            <a:extLst>
              <a:ext uri="{FF2B5EF4-FFF2-40B4-BE49-F238E27FC236}">
                <a16:creationId xmlns:a16="http://schemas.microsoft.com/office/drawing/2014/main" id="{06D45EF2-157C-40C3-89D3-498222E61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71775" y="3015456"/>
            <a:ext cx="3600450" cy="2700337"/>
          </a:xfrm>
        </p:spPr>
      </p:pic>
    </p:spTree>
    <p:extLst>
      <p:ext uri="{BB962C8B-B14F-4D97-AF65-F5344CB8AC3E}">
        <p14:creationId xmlns:p14="http://schemas.microsoft.com/office/powerpoint/2010/main" val="759374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B4695-BA11-485D-97A6-3690A49CD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Teaching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CC8D7-8628-4ADF-B1FF-55106D33D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hlinkClick r:id="rId2"/>
              </a:rPr>
              <a:t>www.foodafactoflife.org.uk</a:t>
            </a:r>
            <a:endParaRPr lang="en-GB" b="1" dirty="0" smtClean="0"/>
          </a:p>
          <a:p>
            <a:pPr lvl="1"/>
            <a:r>
              <a:rPr lang="en-US" dirty="0" smtClean="0"/>
              <a:t>New </a:t>
            </a:r>
            <a:r>
              <a:rPr lang="en-US" b="1" dirty="0" smtClean="0">
                <a:hlinkClick r:id="rId3"/>
              </a:rPr>
              <a:t>Fibre February </a:t>
            </a:r>
            <a:r>
              <a:rPr lang="en-US" dirty="0" smtClean="0"/>
              <a:t>resources</a:t>
            </a:r>
            <a:endParaRPr lang="en-GB" dirty="0"/>
          </a:p>
          <a:p>
            <a:r>
              <a:rPr lang="en-GB" b="1" dirty="0" smtClean="0">
                <a:hlinkClick r:id="rId4"/>
              </a:rPr>
              <a:t>www.nabim.org.uk</a:t>
            </a:r>
            <a:endParaRPr lang="en-GB" b="1" dirty="0" smtClean="0"/>
          </a:p>
          <a:p>
            <a:r>
              <a:rPr lang="en-GB" b="1" dirty="0" smtClean="0">
                <a:hlinkClick r:id="rId5"/>
              </a:rPr>
              <a:t>fabflour.co.uk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20673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9A14953-2426-40F4-8855-8FBF60BEE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Thank You</a:t>
            </a:r>
          </a:p>
        </p:txBody>
      </p:sp>
      <p:pic>
        <p:nvPicPr>
          <p:cNvPr id="5" name="Content Placeholder 4" descr="A picture containing indoor, sitting, bread, table&#10;&#10;Description automatically generated">
            <a:extLst>
              <a:ext uri="{FF2B5EF4-FFF2-40B4-BE49-F238E27FC236}">
                <a16:creationId xmlns:a16="http://schemas.microsoft.com/office/drawing/2014/main" id="{A45BBB2E-E303-402E-A5C0-6DAF67F90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2636888"/>
            <a:ext cx="3852465" cy="3600450"/>
          </a:xfrm>
        </p:spPr>
      </p:pic>
    </p:spTree>
    <p:extLst>
      <p:ext uri="{BB962C8B-B14F-4D97-AF65-F5344CB8AC3E}">
        <p14:creationId xmlns:p14="http://schemas.microsoft.com/office/powerpoint/2010/main" val="2222327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3FF8F850-D9ED-43D6-A09B-289AB8DE50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6588" y="1628775"/>
            <a:ext cx="7886700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Agenda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2A7AAB63-15D7-4D03-AED8-21294116E3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8650" y="2565400"/>
            <a:ext cx="78867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Wheat</a:t>
            </a:r>
          </a:p>
          <a:p>
            <a:pPr eaLnBrk="1" hangingPunct="1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Milling</a:t>
            </a:r>
          </a:p>
          <a:p>
            <a:pPr eaLnBrk="1" hangingPunct="1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Baking</a:t>
            </a:r>
          </a:p>
          <a:p>
            <a:pPr eaLnBrk="1" hangingPunct="1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The Size of the Industry</a:t>
            </a:r>
          </a:p>
          <a:p>
            <a:pPr eaLnBrk="1" hangingPunct="1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References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68E79-7E47-42C4-A917-0EC0473D0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973" y="1457325"/>
            <a:ext cx="5463347" cy="778703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Flour Mill, Kirkcaldy</a:t>
            </a:r>
          </a:p>
        </p:txBody>
      </p:sp>
      <p:pic>
        <p:nvPicPr>
          <p:cNvPr id="5" name="Content Placeholder 4" descr="A picture containing outdoor, grass, old, mountain&#10;&#10;Description automatically generated">
            <a:extLst>
              <a:ext uri="{FF2B5EF4-FFF2-40B4-BE49-F238E27FC236}">
                <a16:creationId xmlns:a16="http://schemas.microsoft.com/office/drawing/2014/main" id="{E7C760EE-E71A-4464-85AA-45FF766D9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22" y="2263487"/>
            <a:ext cx="8199650" cy="4432877"/>
          </a:xfrm>
        </p:spPr>
      </p:pic>
    </p:spTree>
    <p:extLst>
      <p:ext uri="{BB962C8B-B14F-4D97-AF65-F5344CB8AC3E}">
        <p14:creationId xmlns:p14="http://schemas.microsoft.com/office/powerpoint/2010/main" val="260877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3EB2F-2843-4944-AFE1-01935E92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Wheat</a:t>
            </a:r>
          </a:p>
        </p:txBody>
      </p:sp>
      <p:pic>
        <p:nvPicPr>
          <p:cNvPr id="8" name="Content Placeholder 7" descr="A pile of hay&#10;&#10;Description automatically generated">
            <a:extLst>
              <a:ext uri="{FF2B5EF4-FFF2-40B4-BE49-F238E27FC236}">
                <a16:creationId xmlns:a16="http://schemas.microsoft.com/office/drawing/2014/main" id="{937C40DA-5477-4EE4-B43F-2FE68759B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71662" y="2565400"/>
            <a:ext cx="5400675" cy="3600450"/>
          </a:xfrm>
        </p:spPr>
      </p:pic>
    </p:spTree>
    <p:extLst>
      <p:ext uri="{BB962C8B-B14F-4D97-AF65-F5344CB8AC3E}">
        <p14:creationId xmlns:p14="http://schemas.microsoft.com/office/powerpoint/2010/main" val="4117322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57E85F-3797-4A14-9567-580445D5F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Wheat is Hardy &amp; Versatile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2966FD-1809-496F-9828-24BC704760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Very durable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Grown across the globe, excluding tropical and sub-tropical regions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Winter Wheat &amp; Spring Wheat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Easy to handle and transport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Easy to store</a:t>
            </a:r>
          </a:p>
        </p:txBody>
      </p:sp>
      <p:pic>
        <p:nvPicPr>
          <p:cNvPr id="8" name="Content Placeholder 7" descr="A picture containing sitting, table, brown, black&#10;&#10;Description automatically generated">
            <a:extLst>
              <a:ext uri="{FF2B5EF4-FFF2-40B4-BE49-F238E27FC236}">
                <a16:creationId xmlns:a16="http://schemas.microsoft.com/office/drawing/2014/main" id="{76B86FC0-4CC8-4E86-8EB2-17D6F6DDFC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154" y="2565400"/>
            <a:ext cx="2399242" cy="3598863"/>
          </a:xfrm>
        </p:spPr>
      </p:pic>
    </p:spTree>
    <p:extLst>
      <p:ext uri="{BB962C8B-B14F-4D97-AF65-F5344CB8AC3E}">
        <p14:creationId xmlns:p14="http://schemas.microsoft.com/office/powerpoint/2010/main" val="3477676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318CB-839D-4606-9604-522790EDE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Many Uses -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F6F38-A7B8-4DBD-91C4-D54D83FD1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Human Food – bread, biscuits, starch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Animal Food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Ethanol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Alcohol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Seed</a:t>
            </a:r>
          </a:p>
        </p:txBody>
      </p:sp>
    </p:spTree>
    <p:extLst>
      <p:ext uri="{BB962C8B-B14F-4D97-AF65-F5344CB8AC3E}">
        <p14:creationId xmlns:p14="http://schemas.microsoft.com/office/powerpoint/2010/main" val="2281946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243EF-1F2F-40D8-A1DB-20564EAF4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Wheat Grain</a:t>
            </a:r>
          </a:p>
        </p:txBody>
      </p:sp>
      <p:pic>
        <p:nvPicPr>
          <p:cNvPr id="5" name="Content Placeholder 4" descr="A close up of an animal&#10;&#10;Description automatically generated">
            <a:extLst>
              <a:ext uri="{FF2B5EF4-FFF2-40B4-BE49-F238E27FC236}">
                <a16:creationId xmlns:a16="http://schemas.microsoft.com/office/drawing/2014/main" id="{C6F1BE99-DAB4-46FF-803A-011398834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11842" y="2565400"/>
            <a:ext cx="2520315" cy="36004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8A64B-344F-4336-8CB1-8F2EAAC1E2B6}"/>
              </a:ext>
            </a:extLst>
          </p:cNvPr>
          <p:cNvSpPr txBox="1"/>
          <p:nvPr/>
        </p:nvSpPr>
        <p:spPr>
          <a:xfrm>
            <a:off x="3311842" y="6165850"/>
            <a:ext cx="25203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3" tooltip="http://cooking.stackexchange.com/questions/3906/what-is-the-difference-between-cracked-wheat-and-wheatgerm"/>
              </a:rPr>
              <a:t>This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552180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99CA2-D67E-4757-A77C-CF69D31BE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What Makes Wheat Different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5E3AE-9BAE-4B15-BBEE-81B67440D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It has a crease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It contains gluten</a:t>
            </a:r>
          </a:p>
        </p:txBody>
      </p:sp>
    </p:spTree>
    <p:extLst>
      <p:ext uri="{BB962C8B-B14F-4D97-AF65-F5344CB8AC3E}">
        <p14:creationId xmlns:p14="http://schemas.microsoft.com/office/powerpoint/2010/main" val="1852727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rade Policy.pot [Compatibility Mode]" id="{3CCC1A7A-4166-4AE6-A231-1C940959DE87}" vid="{0383A412-053C-4D84-A6FD-B4710C3D582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242</Words>
  <Application>Microsoft Office PowerPoint</Application>
  <PresentationFormat>On-screen Show (4:3)</PresentationFormat>
  <Paragraphs>74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Aller</vt:lpstr>
      <vt:lpstr>Arial</vt:lpstr>
      <vt:lpstr>Arial Narrow</vt:lpstr>
      <vt:lpstr>Calibri</vt:lpstr>
      <vt:lpstr>Calibri Light</vt:lpstr>
      <vt:lpstr>Times New Roman</vt:lpstr>
      <vt:lpstr>Office Theme</vt:lpstr>
      <vt:lpstr>1_Office Theme</vt:lpstr>
      <vt:lpstr>Photo Editor Photo</vt:lpstr>
      <vt:lpstr>Your Daily Bread – Turning Wheat into Flour &amp; Much More (Primary)  National Food and Nutrition Education Conference 2020  Duncan Monroe</vt:lpstr>
      <vt:lpstr>“Give us this day our daily bread”</vt:lpstr>
      <vt:lpstr>Agenda</vt:lpstr>
      <vt:lpstr>Flour Mill, Kirkcaldy</vt:lpstr>
      <vt:lpstr>Wheat</vt:lpstr>
      <vt:lpstr>Wheat is Hardy &amp; Versatile</vt:lpstr>
      <vt:lpstr>Many Uses - Energy</vt:lpstr>
      <vt:lpstr>Wheat Grain</vt:lpstr>
      <vt:lpstr>What Makes Wheat Different</vt:lpstr>
      <vt:lpstr>The Milling Process</vt:lpstr>
      <vt:lpstr>Milling diagram</vt:lpstr>
      <vt:lpstr>PowerPoint Presentation</vt:lpstr>
      <vt:lpstr>A Typical Large Mill Supplies</vt:lpstr>
      <vt:lpstr>UK Millers Supply</vt:lpstr>
      <vt:lpstr>Types of Flour</vt:lpstr>
      <vt:lpstr>UK Millers Supply – Each Day</vt:lpstr>
      <vt:lpstr>Bread Baking - Ingredients</vt:lpstr>
      <vt:lpstr>Bread Baking - Mixing</vt:lpstr>
      <vt:lpstr>Bread Baking - Proving</vt:lpstr>
      <vt:lpstr>Bread Baking – A Loaf</vt:lpstr>
      <vt:lpstr>Teaching Resources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 to Field</dc:title>
  <dc:creator>Duncan Monroe</dc:creator>
  <cp:lastModifiedBy>Frances Meek</cp:lastModifiedBy>
  <cp:revision>37</cp:revision>
  <dcterms:created xsi:type="dcterms:W3CDTF">2020-01-22T15:24:47Z</dcterms:created>
  <dcterms:modified xsi:type="dcterms:W3CDTF">2020-01-30T12:41:45Z</dcterms:modified>
</cp:coreProperties>
</file>