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738" r:id="rId3"/>
    <p:sldMasterId id="2147483683" r:id="rId4"/>
    <p:sldMasterId id="2147483722" r:id="rId5"/>
    <p:sldMasterId id="2147483741" r:id="rId6"/>
    <p:sldMasterId id="2147483743" r:id="rId7"/>
  </p:sldMasterIdLst>
  <p:notesMasterIdLst>
    <p:notesMasterId r:id="rId41"/>
  </p:notesMasterIdLst>
  <p:sldIdLst>
    <p:sldId id="256" r:id="rId8"/>
    <p:sldId id="288" r:id="rId9"/>
    <p:sldId id="257" r:id="rId10"/>
    <p:sldId id="261" r:id="rId11"/>
    <p:sldId id="285" r:id="rId12"/>
    <p:sldId id="278" r:id="rId13"/>
    <p:sldId id="279" r:id="rId14"/>
    <p:sldId id="272" r:id="rId15"/>
    <p:sldId id="273" r:id="rId16"/>
    <p:sldId id="289" r:id="rId17"/>
    <p:sldId id="274" r:id="rId18"/>
    <p:sldId id="275" r:id="rId19"/>
    <p:sldId id="291" r:id="rId20"/>
    <p:sldId id="292" r:id="rId21"/>
    <p:sldId id="286" r:id="rId22"/>
    <p:sldId id="290" r:id="rId23"/>
    <p:sldId id="294" r:id="rId24"/>
    <p:sldId id="293" r:id="rId25"/>
    <p:sldId id="277" r:id="rId26"/>
    <p:sldId id="265" r:id="rId27"/>
    <p:sldId id="282" r:id="rId28"/>
    <p:sldId id="287" r:id="rId29"/>
    <p:sldId id="271" r:id="rId30"/>
    <p:sldId id="263" r:id="rId31"/>
    <p:sldId id="283" r:id="rId32"/>
    <p:sldId id="262" r:id="rId33"/>
    <p:sldId id="280" r:id="rId34"/>
    <p:sldId id="284" r:id="rId35"/>
    <p:sldId id="267" r:id="rId36"/>
    <p:sldId id="270" r:id="rId37"/>
    <p:sldId id="268" r:id="rId38"/>
    <p:sldId id="269" r:id="rId39"/>
    <p:sldId id="2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71571" autoAdjust="0"/>
  </p:normalViewPr>
  <p:slideViewPr>
    <p:cSldViewPr snapToGrid="0" snapToObjects="1">
      <p:cViewPr varScale="1">
        <p:scale>
          <a:sx n="82" d="100"/>
          <a:sy n="82" d="100"/>
        </p:scale>
        <p:origin x="1650" y="96"/>
      </p:cViewPr>
      <p:guideLst>
        <p:guide orient="horz" pos="2160"/>
        <p:guide pos="3840"/>
      </p:guideLst>
    </p:cSldViewPr>
  </p:slideViewPr>
  <p:notesTextViewPr>
    <p:cViewPr>
      <p:scale>
        <a:sx n="1" d="1"/>
        <a:sy n="1" d="1"/>
      </p:scale>
      <p:origin x="0" y="0"/>
    </p:cViewPr>
  </p:notesTextViewPr>
  <p:sorterViewPr>
    <p:cViewPr>
      <p:scale>
        <a:sx n="100" d="100"/>
        <a:sy n="100" d="100"/>
      </p:scale>
      <p:origin x="0" y="-6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5418007200178"/>
          <c:y val="4.2659078053348704E-2"/>
          <c:w val="0.55996002324998806"/>
          <c:h val="0.93743335218842194"/>
        </c:manualLayout>
      </c:layout>
      <c:barChart>
        <c:barDir val="bar"/>
        <c:grouping val="clustered"/>
        <c:varyColors val="0"/>
        <c:ser>
          <c:idx val="0"/>
          <c:order val="0"/>
          <c:tx>
            <c:strRef>
              <c:f>Sheet1!$B$1</c:f>
              <c:strCache>
                <c:ptCount val="1"/>
                <c:pt idx="0">
                  <c:v>Apr/May-19</c:v>
                </c:pt>
              </c:strCache>
            </c:strRef>
          </c:tx>
          <c:spPr>
            <a:solidFill>
              <a:schemeClr val="tx2"/>
            </a:solidFill>
            <a:ln w="76200">
              <a:solidFill>
                <a:schemeClr val="tx2"/>
              </a:solidFill>
            </a:ln>
            <a:effectLst/>
          </c:spPr>
          <c:invertIfNegative val="0"/>
          <c:dLbls>
            <c:spPr>
              <a:noFill/>
              <a:ln>
                <a:noFill/>
              </a:ln>
              <a:effectLst/>
            </c:spPr>
            <c:txPr>
              <a:bodyPr rot="0" vert="horz"/>
              <a:lstStyle/>
              <a:p>
                <a:pPr>
                  <a:defRPr sz="1200" baseline="0">
                    <a:solidFill>
                      <a:schemeClr val="accent4">
                        <a:lumMod val="50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Food websites</c:v>
                </c:pt>
                <c:pt idx="1">
                  <c:v>Cookery books</c:v>
                </c:pt>
                <c:pt idx="2">
                  <c:v>I tend to come up with them myself</c:v>
                </c:pt>
                <c:pt idx="3">
                  <c:v>TV</c:v>
                </c:pt>
                <c:pt idx="4">
                  <c:v>Social Media</c:v>
                </c:pt>
                <c:pt idx="5">
                  <c:v>Food magazines</c:v>
                </c:pt>
                <c:pt idx="6">
                  <c:v>Friends</c:v>
                </c:pt>
                <c:pt idx="7">
                  <c:v>Parents</c:v>
                </c:pt>
                <c:pt idx="8">
                  <c:v>You Tube</c:v>
                </c:pt>
                <c:pt idx="9">
                  <c:v>Other family member(s)</c:v>
                </c:pt>
                <c:pt idx="10">
                  <c:v>In-store leaflets</c:v>
                </c:pt>
                <c:pt idx="11">
                  <c:v>Restaurants</c:v>
                </c:pt>
                <c:pt idx="12">
                  <c:v>Celeb chefs</c:v>
                </c:pt>
              </c:strCache>
            </c:strRef>
          </c:cat>
          <c:val>
            <c:numRef>
              <c:f>Sheet1!$B$2:$B$14</c:f>
              <c:numCache>
                <c:formatCode>0%</c:formatCode>
                <c:ptCount val="13"/>
                <c:pt idx="0">
                  <c:v>0.43390000000000001</c:v>
                </c:pt>
                <c:pt idx="1">
                  <c:v>0.39779999999999999</c:v>
                </c:pt>
                <c:pt idx="2">
                  <c:v>0.19209999999999999</c:v>
                </c:pt>
                <c:pt idx="3">
                  <c:v>0.18290000000000001</c:v>
                </c:pt>
                <c:pt idx="4">
                  <c:v>0.17349999999999999</c:v>
                </c:pt>
                <c:pt idx="5">
                  <c:v>0.1547</c:v>
                </c:pt>
                <c:pt idx="6">
                  <c:v>0.1368</c:v>
                </c:pt>
                <c:pt idx="7">
                  <c:v>0.13250000000000001</c:v>
                </c:pt>
                <c:pt idx="8">
                  <c:v>0.1215</c:v>
                </c:pt>
                <c:pt idx="9">
                  <c:v>0.1205</c:v>
                </c:pt>
                <c:pt idx="10">
                  <c:v>0.1174</c:v>
                </c:pt>
                <c:pt idx="11">
                  <c:v>0.1111</c:v>
                </c:pt>
                <c:pt idx="12">
                  <c:v>0.10589999999999999</c:v>
                </c:pt>
              </c:numCache>
            </c:numRef>
          </c:val>
          <c:extLst>
            <c:ext xmlns:c16="http://schemas.microsoft.com/office/drawing/2014/chart" uri="{C3380CC4-5D6E-409C-BE32-E72D297353CC}">
              <c16:uniqueId val="{00000000-9F69-4561-9481-17CA4BA00148}"/>
            </c:ext>
          </c:extLst>
        </c:ser>
        <c:dLbls>
          <c:showLegendKey val="0"/>
          <c:showVal val="1"/>
          <c:showCatName val="0"/>
          <c:showSerName val="0"/>
          <c:showPercent val="0"/>
          <c:showBubbleSize val="0"/>
        </c:dLbls>
        <c:gapWidth val="60"/>
        <c:overlap val="100"/>
        <c:axId val="192194920"/>
        <c:axId val="96372752"/>
      </c:barChart>
      <c:catAx>
        <c:axId val="192194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baseline="0">
                <a:solidFill>
                  <a:srgbClr val="575756"/>
                </a:solidFill>
              </a:defRPr>
            </a:pPr>
            <a:endParaRPr lang="en-US"/>
          </a:p>
        </c:txPr>
        <c:crossAx val="96372752"/>
        <c:crosses val="autoZero"/>
        <c:auto val="1"/>
        <c:lblAlgn val="ctr"/>
        <c:lblOffset val="100"/>
        <c:noMultiLvlLbl val="0"/>
      </c:catAx>
      <c:valAx>
        <c:axId val="96372752"/>
        <c:scaling>
          <c:orientation val="minMax"/>
        </c:scaling>
        <c:delete val="1"/>
        <c:axPos val="t"/>
        <c:numFmt formatCode="0%" sourceLinked="1"/>
        <c:majorTickMark val="none"/>
        <c:minorTickMark val="none"/>
        <c:tickLblPos val="none"/>
        <c:crossAx val="192194920"/>
        <c:crosses val="autoZero"/>
        <c:crossBetween val="between"/>
      </c:valAx>
      <c:spPr>
        <a:noFill/>
        <a:ln w="25400">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36814616599506E-2"/>
          <c:y val="0.16659111103893243"/>
          <c:w val="0.95663457373535321"/>
          <c:h val="0.73392022346524244"/>
        </c:manualLayout>
      </c:layout>
      <c:lineChart>
        <c:grouping val="standard"/>
        <c:varyColors val="0"/>
        <c:ser>
          <c:idx val="0"/>
          <c:order val="0"/>
          <c:tx>
            <c:strRef>
              <c:f>Sheet1!$A$2</c:f>
              <c:strCache>
                <c:ptCount val="1"/>
                <c:pt idx="0">
                  <c:v>It’s important to know how to cook as it affects what you eat</c:v>
                </c:pt>
              </c:strCache>
            </c:strRef>
          </c:tx>
          <c:spPr>
            <a:ln w="50800" cap="rnd">
              <a:solidFill>
                <a:srgbClr val="0070C0"/>
              </a:solidFill>
              <a:round/>
            </a:ln>
            <a:effectLst/>
          </c:spPr>
          <c:marker>
            <c:symbol val="none"/>
          </c:marker>
          <c:dLbls>
            <c:dLbl>
              <c:idx val="0"/>
              <c:layout>
                <c:manualLayout>
                  <c:x val="-2.3956229303802291E-2"/>
                  <c:y val="-2.0625062350793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2E-450F-A756-F406C5398D6D}"/>
                </c:ext>
              </c:extLst>
            </c:dLbl>
            <c:dLbl>
              <c:idx val="1"/>
              <c:layout>
                <c:manualLayout>
                  <c:x val="-2.5984615226513279E-2"/>
                  <c:y val="-2.651793730816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2E-450F-A756-F406C5398D6D}"/>
                </c:ext>
              </c:extLst>
            </c:dLbl>
            <c:dLbl>
              <c:idx val="2"/>
              <c:layout>
                <c:manualLayout>
                  <c:x val="-1.7707192745349189E-2"/>
                  <c:y val="-2.946437478684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2E-450F-A756-F406C5398D6D}"/>
                </c:ext>
              </c:extLst>
            </c:dLbl>
            <c:dLbl>
              <c:idx val="3"/>
              <c:layout>
                <c:manualLayout>
                  <c:x val="3.5273861725905677E-3"/>
                  <c:y val="-2.3571499829477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2E-450F-A756-F406C5398D6D}"/>
                </c:ext>
              </c:extLst>
            </c:dLbl>
            <c:dLbl>
              <c:idx val="4"/>
              <c:layout>
                <c:manualLayout>
                  <c:x val="0"/>
                  <c:y val="-1.767862487210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2E-450F-A756-F406C5398D6D}"/>
                </c:ext>
              </c:extLst>
            </c:dLbl>
            <c:dLbl>
              <c:idx val="5"/>
              <c:layout>
                <c:manualLayout>
                  <c:x val="-1.1757953908636376E-3"/>
                  <c:y val="-5.8928749573694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2E-450F-A756-F406C5398D6D}"/>
                </c:ext>
              </c:extLst>
            </c:dLbl>
            <c:dLbl>
              <c:idx val="6"/>
              <c:layout>
                <c:manualLayout>
                  <c:x val="-1.1757953908635514E-2"/>
                  <c:y val="8.839312436054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2E-450F-A756-F406C5398D6D}"/>
                </c:ext>
              </c:extLst>
            </c:dLbl>
            <c:dLbl>
              <c:idx val="7"/>
              <c:layout>
                <c:manualLayout>
                  <c:x val="-2.3515907817271888E-3"/>
                  <c:y val="-5.8928749573694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2E-450F-A756-F406C5398D6D}"/>
                </c:ext>
              </c:extLst>
            </c:dLbl>
            <c:dLbl>
              <c:idx val="9"/>
              <c:layout>
                <c:manualLayout>
                  <c:x val="-1.6854610307615009E-2"/>
                  <c:y val="-8.83931243605423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2E-450F-A756-F406C5398D6D}"/>
                </c:ext>
              </c:extLst>
            </c:dLbl>
            <c:dLbl>
              <c:idx val="10"/>
              <c:layout>
                <c:manualLayout>
                  <c:x val="-1.2933749299499238E-2"/>
                  <c:y val="-5.8927589558939193E-3"/>
                </c:manualLayout>
              </c:layout>
              <c:showLegendKey val="0"/>
              <c:showVal val="1"/>
              <c:showCatName val="0"/>
              <c:showSerName val="0"/>
              <c:showPercent val="0"/>
              <c:showBubbleSize val="0"/>
              <c:extLst>
                <c:ext xmlns:c15="http://schemas.microsoft.com/office/drawing/2012/chart" uri="{CE6537A1-D6FC-4f65-9D91-7224C49458BB}">
                  <c15:layout>
                    <c:manualLayout>
                      <c:w val="3.5297377633723814E-2"/>
                      <c:h val="4.6568560352087673E-2"/>
                    </c:manualLayout>
                  </c15:layout>
                </c:ext>
                <c:ext xmlns:c16="http://schemas.microsoft.com/office/drawing/2014/chart" uri="{C3380CC4-5D6E-409C-BE32-E72D297353CC}">
                  <c16:uniqueId val="{00000009-902E-450F-A756-F406C5398D6D}"/>
                </c:ext>
              </c:extLst>
            </c:dLbl>
            <c:dLbl>
              <c:idx val="11"/>
              <c:layout>
                <c:manualLayout>
                  <c:x val="-2.1164317035543924E-2"/>
                  <c:y val="-5.8928749573694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2E-450F-A756-F406C5398D6D}"/>
                </c:ext>
              </c:extLst>
            </c:dLbl>
            <c:dLbl>
              <c:idx val="12"/>
              <c:layout>
                <c:manualLayout>
                  <c:x val="0"/>
                  <c:y val="-2.9464374786847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2E-450F-A756-F406C5398D6D}"/>
                </c:ext>
              </c:extLst>
            </c:dLbl>
            <c:dLbl>
              <c:idx val="13"/>
              <c:layout>
                <c:manualLayout>
                  <c:x val="0"/>
                  <c:y val="8.839312436054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2E-450F-A756-F406C5398D6D}"/>
                </c:ext>
              </c:extLst>
            </c:dLbl>
            <c:spPr>
              <a:noFill/>
              <a:ln>
                <a:noFill/>
              </a:ln>
              <a:effectLst/>
            </c:spPr>
            <c:txPr>
              <a:bodyPr rot="0" spcFirstLastPara="1" vertOverflow="ellipsis" vert="horz" wrap="square" anchor="ctr" anchorCtr="1"/>
              <a:lstStyle/>
              <a:p>
                <a:pPr>
                  <a:defRPr sz="1200" b="0" i="0" u="none" strike="noStrike" kern="1200" baseline="0">
                    <a:solidFill>
                      <a:schemeClr val="accent4">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Oct-15</c:v>
                </c:pt>
                <c:pt idx="1">
                  <c:v>Oct-16</c:v>
                </c:pt>
                <c:pt idx="2">
                  <c:v>Oct/Nov-17</c:v>
                </c:pt>
                <c:pt idx="3">
                  <c:v>Oct/Nov-18</c:v>
                </c:pt>
                <c:pt idx="4">
                  <c:v>Oct/Nov-19</c:v>
                </c:pt>
              </c:strCache>
            </c:strRef>
          </c:cat>
          <c:val>
            <c:numRef>
              <c:f>Sheet1!$B$2:$F$2</c:f>
              <c:numCache>
                <c:formatCode>0%</c:formatCode>
                <c:ptCount val="5"/>
                <c:pt idx="0">
                  <c:v>0.84</c:v>
                </c:pt>
                <c:pt idx="1">
                  <c:v>0.85</c:v>
                </c:pt>
                <c:pt idx="2">
                  <c:v>0.85</c:v>
                </c:pt>
                <c:pt idx="3">
                  <c:v>0.87</c:v>
                </c:pt>
                <c:pt idx="4">
                  <c:v>0.88639999999999997</c:v>
                </c:pt>
              </c:numCache>
            </c:numRef>
          </c:val>
          <c:smooth val="0"/>
          <c:extLst>
            <c:ext xmlns:c16="http://schemas.microsoft.com/office/drawing/2014/chart" uri="{C3380CC4-5D6E-409C-BE32-E72D297353CC}">
              <c16:uniqueId val="{0000000D-902E-450F-A756-F406C5398D6D}"/>
            </c:ext>
          </c:extLst>
        </c:ser>
        <c:ser>
          <c:idx val="1"/>
          <c:order val="1"/>
          <c:tx>
            <c:strRef>
              <c:f>Sheet1!$A$3</c:f>
              <c:strCache>
                <c:ptCount val="1"/>
                <c:pt idx="0">
                  <c:v>Enjoy experimenting with different recipes and foods</c:v>
                </c:pt>
              </c:strCache>
            </c:strRef>
          </c:tx>
          <c:spPr>
            <a:ln w="50800" cap="rnd">
              <a:solidFill>
                <a:srgbClr val="FF0000"/>
              </a:solidFill>
              <a:round/>
            </a:ln>
            <a:effectLst/>
          </c:spPr>
          <c:marker>
            <c:symbol val="none"/>
          </c:marker>
          <c:dLbls>
            <c:dLbl>
              <c:idx val="0"/>
              <c:layout>
                <c:manualLayout>
                  <c:x val="-2.3515907817271028E-2"/>
                  <c:y val="-5.8928749573694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02E-450F-A756-F406C5398D6D}"/>
                </c:ext>
              </c:extLst>
            </c:dLbl>
            <c:dLbl>
              <c:idx val="1"/>
              <c:layout>
                <c:manualLayout>
                  <c:x val="-2.5085178043659784E-2"/>
                  <c:y val="5.89287495736934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02E-450F-A756-F406C5398D6D}"/>
                </c:ext>
              </c:extLst>
            </c:dLbl>
            <c:dLbl>
              <c:idx val="2"/>
              <c:layout>
                <c:manualLayout>
                  <c:x val="-1.2104582093154658E-2"/>
                  <c:y val="2.0625062350793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02E-450F-A756-F406C5398D6D}"/>
                </c:ext>
              </c:extLst>
            </c:dLbl>
            <c:dLbl>
              <c:idx val="3"/>
              <c:layout>
                <c:manualLayout>
                  <c:x val="-5.8789769543177569E-3"/>
                  <c:y val="-2.946437478684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02E-450F-A756-F406C5398D6D}"/>
                </c:ext>
              </c:extLst>
            </c:dLbl>
            <c:dLbl>
              <c:idx val="4"/>
              <c:layout>
                <c:manualLayout>
                  <c:x val="0"/>
                  <c:y val="-2.0625062350793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02E-450F-A756-F406C5398D6D}"/>
                </c:ext>
              </c:extLst>
            </c:dLbl>
            <c:dLbl>
              <c:idx val="6"/>
              <c:layout>
                <c:manualLayout>
                  <c:x val="-1.09287867022911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02E-450F-A756-F406C5398D6D}"/>
                </c:ext>
              </c:extLst>
            </c:dLbl>
            <c:dLbl>
              <c:idx val="7"/>
              <c:layout>
                <c:manualLayout>
                  <c:x val="-2.3515907817271888E-3"/>
                  <c:y val="-1.178574991473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02E-450F-A756-F406C5398D6D}"/>
                </c:ext>
              </c:extLst>
            </c:dLbl>
            <c:dLbl>
              <c:idx val="9"/>
              <c:layout>
                <c:manualLayout>
                  <c:x val="-1.881272625381690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02E-450F-A756-F406C5398D6D}"/>
                </c:ext>
              </c:extLst>
            </c:dLbl>
            <c:dLbl>
              <c:idx val="10"/>
              <c:layout>
                <c:manualLayout>
                  <c:x val="-1.881272625381682E-2"/>
                  <c:y val="-1.1785749914738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02E-450F-A756-F406C5398D6D}"/>
                </c:ext>
              </c:extLst>
            </c:dLbl>
            <c:dLbl>
              <c:idx val="11"/>
              <c:layout>
                <c:manualLayout>
                  <c:x val="-1.9988521644680374E-2"/>
                  <c:y val="8.8393124360541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02E-450F-A756-F406C5398D6D}"/>
                </c:ext>
              </c:extLst>
            </c:dLbl>
            <c:spPr>
              <a:noFill/>
              <a:ln>
                <a:noFill/>
              </a:ln>
              <a:effectLst/>
            </c:spPr>
            <c:txPr>
              <a:bodyPr rot="0" spcFirstLastPara="1" vertOverflow="ellipsis" vert="horz" wrap="square" anchor="ctr" anchorCtr="1"/>
              <a:lstStyle/>
              <a:p>
                <a:pPr>
                  <a:defRPr sz="1200" b="0" i="0" u="none" strike="noStrike" kern="1200" baseline="0">
                    <a:solidFill>
                      <a:schemeClr val="accent4">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Oct-15</c:v>
                </c:pt>
                <c:pt idx="1">
                  <c:v>Oct-16</c:v>
                </c:pt>
                <c:pt idx="2">
                  <c:v>Oct/Nov-17</c:v>
                </c:pt>
                <c:pt idx="3">
                  <c:v>Oct/Nov-18</c:v>
                </c:pt>
                <c:pt idx="4">
                  <c:v>Oct/Nov-19</c:v>
                </c:pt>
              </c:strCache>
            </c:strRef>
          </c:cat>
          <c:val>
            <c:numRef>
              <c:f>Sheet1!$B$3:$F$3</c:f>
              <c:numCache>
                <c:formatCode>0%</c:formatCode>
                <c:ptCount val="5"/>
                <c:pt idx="0">
                  <c:v>0.6</c:v>
                </c:pt>
                <c:pt idx="1">
                  <c:v>0.57999999999999996</c:v>
                </c:pt>
                <c:pt idx="2">
                  <c:v>0.57999999999999996</c:v>
                </c:pt>
                <c:pt idx="3">
                  <c:v>0.57999999999999996</c:v>
                </c:pt>
                <c:pt idx="4">
                  <c:v>0.61</c:v>
                </c:pt>
              </c:numCache>
            </c:numRef>
          </c:val>
          <c:smooth val="0"/>
          <c:extLst>
            <c:ext xmlns:c16="http://schemas.microsoft.com/office/drawing/2014/chart" uri="{C3380CC4-5D6E-409C-BE32-E72D297353CC}">
              <c16:uniqueId val="{00000018-902E-450F-A756-F406C5398D6D}"/>
            </c:ext>
          </c:extLst>
        </c:ser>
        <c:ser>
          <c:idx val="2"/>
          <c:order val="2"/>
          <c:tx>
            <c:strRef>
              <c:f>Sheet1!$A$4</c:f>
              <c:strCache>
                <c:ptCount val="1"/>
                <c:pt idx="0">
                  <c:v>Intending to increase the number of meals I cook from scratch at home</c:v>
                </c:pt>
              </c:strCache>
            </c:strRef>
          </c:tx>
          <c:spPr>
            <a:ln w="50800" cap="rnd">
              <a:solidFill>
                <a:srgbClr val="FFC000"/>
              </a:solidFill>
              <a:round/>
            </a:ln>
            <a:effectLst/>
          </c:spPr>
          <c:marker>
            <c:symbol val="none"/>
          </c:marker>
          <c:dLbls>
            <c:dLbl>
              <c:idx val="0"/>
              <c:layout>
                <c:manualLayout>
                  <c:x val="-1.76369308629532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02E-450F-A756-F406C5398D6D}"/>
                </c:ext>
              </c:extLst>
            </c:dLbl>
            <c:dLbl>
              <c:idx val="1"/>
              <c:layout>
                <c:manualLayout>
                  <c:x val="-2.7043293989861682E-2"/>
                  <c:y val="2.94643747868472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02E-450F-A756-F406C5398D6D}"/>
                </c:ext>
              </c:extLst>
            </c:dLbl>
            <c:dLbl>
              <c:idx val="2"/>
              <c:layout>
                <c:manualLayout>
                  <c:x val="-1.5285340081226168E-2"/>
                  <c:y val="5.89287495736945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02E-450F-A756-F406C5398D6D}"/>
                </c:ext>
              </c:extLst>
            </c:dLbl>
            <c:dLbl>
              <c:idx val="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02E-450F-A756-F406C5398D6D}"/>
                </c:ext>
              </c:extLst>
            </c:dLbl>
            <c:dLbl>
              <c:idx val="6"/>
              <c:layout>
                <c:manualLayout>
                  <c:x val="-7.054772345181394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02E-450F-A756-F406C5398D6D}"/>
                </c:ext>
              </c:extLst>
            </c:dLbl>
            <c:dLbl>
              <c:idx val="9"/>
              <c:layout>
                <c:manualLayout>
                  <c:x val="-1.6461135472089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02E-450F-A756-F406C5398D6D}"/>
                </c:ext>
              </c:extLst>
            </c:dLbl>
            <c:dLbl>
              <c:idx val="10"/>
              <c:layout>
                <c:manualLayout>
                  <c:x val="-1.528534008122634E-2"/>
                  <c:y val="-1.080347928579606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02E-450F-A756-F406C5398D6D}"/>
                </c:ext>
              </c:extLst>
            </c:dLbl>
            <c:dLbl>
              <c:idx val="11"/>
              <c:layout>
                <c:manualLayout>
                  <c:x val="-1.76369308629532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02E-450F-A756-F406C5398D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Oct-15</c:v>
                </c:pt>
                <c:pt idx="1">
                  <c:v>Oct-16</c:v>
                </c:pt>
                <c:pt idx="2">
                  <c:v>Oct/Nov-17</c:v>
                </c:pt>
                <c:pt idx="3">
                  <c:v>Oct/Nov-18</c:v>
                </c:pt>
                <c:pt idx="4">
                  <c:v>Oct/Nov-19</c:v>
                </c:pt>
              </c:strCache>
            </c:strRef>
          </c:cat>
          <c:val>
            <c:numRef>
              <c:f>Sheet1!$B$4:$F$4</c:f>
              <c:numCache>
                <c:formatCode>0%</c:formatCode>
                <c:ptCount val="5"/>
                <c:pt idx="0">
                  <c:v>0.42130000000000001</c:v>
                </c:pt>
                <c:pt idx="1">
                  <c:v>0.43990000000000001</c:v>
                </c:pt>
                <c:pt idx="2">
                  <c:v>0.43009999999999998</c:v>
                </c:pt>
                <c:pt idx="3">
                  <c:v>0.49130000000000001</c:v>
                </c:pt>
                <c:pt idx="4">
                  <c:v>0.50839999999999996</c:v>
                </c:pt>
              </c:numCache>
            </c:numRef>
          </c:val>
          <c:smooth val="0"/>
          <c:extLst>
            <c:ext xmlns:c16="http://schemas.microsoft.com/office/drawing/2014/chart" uri="{C3380CC4-5D6E-409C-BE32-E72D297353CC}">
              <c16:uniqueId val="{00000021-902E-450F-A756-F406C5398D6D}"/>
            </c:ext>
          </c:extLst>
        </c:ser>
        <c:dLbls>
          <c:showLegendKey val="0"/>
          <c:showVal val="0"/>
          <c:showCatName val="0"/>
          <c:showSerName val="0"/>
          <c:showPercent val="0"/>
          <c:showBubbleSize val="0"/>
        </c:dLbls>
        <c:smooth val="0"/>
        <c:axId val="229687936"/>
        <c:axId val="229684800"/>
      </c:lineChart>
      <c:catAx>
        <c:axId val="2296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4">
                    <a:lumMod val="50000"/>
                  </a:schemeClr>
                </a:solidFill>
                <a:latin typeface="Arial" panose="020B0604020202020204" pitchFamily="34" charset="0"/>
                <a:ea typeface="+mn-ea"/>
                <a:cs typeface="Arial" panose="020B0604020202020204" pitchFamily="34" charset="0"/>
              </a:defRPr>
            </a:pPr>
            <a:endParaRPr lang="en-US"/>
          </a:p>
        </c:txPr>
        <c:crossAx val="229684800"/>
        <c:crosses val="autoZero"/>
        <c:auto val="1"/>
        <c:lblAlgn val="ctr"/>
        <c:lblOffset val="100"/>
        <c:noMultiLvlLbl val="0"/>
      </c:catAx>
      <c:valAx>
        <c:axId val="229684800"/>
        <c:scaling>
          <c:orientation val="minMax"/>
          <c:max val="1"/>
          <c:min val="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4">
                    <a:lumMod val="50000"/>
                  </a:schemeClr>
                </a:solidFill>
                <a:latin typeface="Arial" panose="020B0604020202020204" pitchFamily="34" charset="0"/>
                <a:ea typeface="+mn-ea"/>
                <a:cs typeface="Arial" panose="020B0604020202020204" pitchFamily="34" charset="0"/>
              </a:defRPr>
            </a:pPr>
            <a:endParaRPr lang="en-US"/>
          </a:p>
        </c:txPr>
        <c:crossAx val="229687936"/>
        <c:crosses val="autoZero"/>
        <c:crossBetween val="between"/>
        <c:majorUnit val="0.2"/>
      </c:valAx>
      <c:spPr>
        <a:noFill/>
        <a:ln>
          <a:noFill/>
        </a:ln>
        <a:effectLst/>
      </c:spPr>
    </c:plotArea>
    <c:legend>
      <c:legendPos val="r"/>
      <c:layout>
        <c:manualLayout>
          <c:xMode val="edge"/>
          <c:yMode val="edge"/>
          <c:x val="0.35271741590910416"/>
          <c:y val="1.1507810379348027E-2"/>
          <c:w val="0.58543537620221608"/>
          <c:h val="0.138488593574910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4">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15079730370095"/>
          <c:y val="3.697120097956888E-2"/>
          <c:w val="0.5408492026962991"/>
          <c:h val="0.93743335218842194"/>
        </c:manualLayout>
      </c:layout>
      <c:barChart>
        <c:barDir val="bar"/>
        <c:grouping val="clustered"/>
        <c:varyColors val="0"/>
        <c:ser>
          <c:idx val="0"/>
          <c:order val="0"/>
          <c:tx>
            <c:strRef>
              <c:f>Sheet1!$B$2</c:f>
              <c:strCache>
                <c:ptCount val="1"/>
                <c:pt idx="0">
                  <c:v>Column2</c:v>
                </c:pt>
              </c:strCache>
            </c:strRef>
          </c:tx>
          <c:spPr>
            <a:solidFill>
              <a:schemeClr val="accent5">
                <a:lumMod val="60000"/>
                <a:lumOff val="40000"/>
              </a:schemeClr>
            </a:solidFill>
            <a:ln w="76200">
              <a:solidFill>
                <a:schemeClr val="accent5">
                  <a:lumMod val="60000"/>
                  <a:lumOff val="40000"/>
                </a:schemeClr>
              </a:solidFill>
            </a:ln>
            <a:effectLst/>
          </c:spPr>
          <c:invertIfNegative val="0"/>
          <c:dLbls>
            <c:spPr>
              <a:noFill/>
              <a:ln>
                <a:noFill/>
              </a:ln>
              <a:effectLst/>
            </c:spPr>
            <c:txPr>
              <a:bodyPr rot="0" vert="horz"/>
              <a:lstStyle/>
              <a:p>
                <a:pPr>
                  <a:defRPr sz="140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Cost</c:v>
                </c:pt>
                <c:pt idx="1">
                  <c:v>Time to prepare</c:v>
                </c:pt>
                <c:pt idx="2">
                  <c:v>Convenience</c:v>
                </c:pt>
                <c:pt idx="3">
                  <c:v>Health content</c:v>
                </c:pt>
                <c:pt idx="4">
                  <c:v>Variety</c:v>
                </c:pt>
                <c:pt idx="5">
                  <c:v>Type of cuisine</c:v>
                </c:pt>
                <c:pt idx="6">
                  <c:v>Complexity of recipe</c:v>
                </c:pt>
                <c:pt idx="7">
                  <c:v>Dietery restrictions</c:v>
                </c:pt>
                <c:pt idx="8">
                  <c:v>Food provenance</c:v>
                </c:pt>
              </c:strCache>
            </c:strRef>
          </c:cat>
          <c:val>
            <c:numRef>
              <c:f>Sheet1!$B$3:$B$11</c:f>
              <c:numCache>
                <c:formatCode>0%</c:formatCode>
                <c:ptCount val="9"/>
                <c:pt idx="0">
                  <c:v>0.62</c:v>
                </c:pt>
                <c:pt idx="1">
                  <c:v>0.57379999999999998</c:v>
                </c:pt>
                <c:pt idx="2">
                  <c:v>0.51780000000000004</c:v>
                </c:pt>
                <c:pt idx="3">
                  <c:v>0.4657</c:v>
                </c:pt>
                <c:pt idx="4">
                  <c:v>0.4385</c:v>
                </c:pt>
                <c:pt idx="5">
                  <c:v>0.28960000000000002</c:v>
                </c:pt>
                <c:pt idx="6">
                  <c:v>0.26619999999999999</c:v>
                </c:pt>
                <c:pt idx="7">
                  <c:v>0.2167</c:v>
                </c:pt>
                <c:pt idx="8">
                  <c:v>0.20050000000000001</c:v>
                </c:pt>
              </c:numCache>
            </c:numRef>
          </c:val>
          <c:extLst>
            <c:ext xmlns:c16="http://schemas.microsoft.com/office/drawing/2014/chart" uri="{C3380CC4-5D6E-409C-BE32-E72D297353CC}">
              <c16:uniqueId val="{00000000-39E9-43E7-ACD9-C3C22FFEE188}"/>
            </c:ext>
          </c:extLst>
        </c:ser>
        <c:dLbls>
          <c:showLegendKey val="0"/>
          <c:showVal val="1"/>
          <c:showCatName val="0"/>
          <c:showSerName val="0"/>
          <c:showPercent val="0"/>
          <c:showBubbleSize val="0"/>
        </c:dLbls>
        <c:gapWidth val="60"/>
        <c:overlap val="100"/>
        <c:axId val="201138512"/>
        <c:axId val="201140472"/>
      </c:barChart>
      <c:catAx>
        <c:axId val="201138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baseline="0">
                <a:solidFill>
                  <a:schemeClr val="tx1"/>
                </a:solidFill>
              </a:defRPr>
            </a:pPr>
            <a:endParaRPr lang="en-US"/>
          </a:p>
        </c:txPr>
        <c:crossAx val="201140472"/>
        <c:crosses val="autoZero"/>
        <c:auto val="1"/>
        <c:lblAlgn val="ctr"/>
        <c:lblOffset val="100"/>
        <c:noMultiLvlLbl val="0"/>
      </c:catAx>
      <c:valAx>
        <c:axId val="201140472"/>
        <c:scaling>
          <c:orientation val="minMax"/>
          <c:max val="1"/>
        </c:scaling>
        <c:delete val="1"/>
        <c:axPos val="t"/>
        <c:numFmt formatCode="0%" sourceLinked="1"/>
        <c:majorTickMark val="out"/>
        <c:minorTickMark val="none"/>
        <c:tickLblPos val="nextTo"/>
        <c:crossAx val="20113851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2970D-4831-4BFF-BA95-D5FC8E244231}"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CE3AB49E-6AFC-49FC-80E4-2A55766B8029}">
      <dgm:prSet phldrT="[Text]"/>
      <dgm:spPr/>
      <dgm:t>
        <a:bodyPr/>
        <a:lstStyle/>
        <a:p>
          <a:r>
            <a:rPr lang="en-GB" dirty="0"/>
            <a:t>Parents</a:t>
          </a:r>
        </a:p>
      </dgm:t>
    </dgm:pt>
    <dgm:pt modelId="{A6B78743-4131-47C9-A779-6F52B49EBAD7}" type="parTrans" cxnId="{38E71386-8A25-4DC8-A02C-0C2575F3E739}">
      <dgm:prSet/>
      <dgm:spPr/>
      <dgm:t>
        <a:bodyPr/>
        <a:lstStyle/>
        <a:p>
          <a:endParaRPr lang="en-GB"/>
        </a:p>
      </dgm:t>
    </dgm:pt>
    <dgm:pt modelId="{793DE95B-BFBB-412A-A446-3E4E4602BF63}" type="sibTrans" cxnId="{38E71386-8A25-4DC8-A02C-0C2575F3E739}">
      <dgm:prSet/>
      <dgm:spPr/>
      <dgm:t>
        <a:bodyPr/>
        <a:lstStyle/>
        <a:p>
          <a:endParaRPr lang="en-GB"/>
        </a:p>
      </dgm:t>
    </dgm:pt>
    <dgm:pt modelId="{A4FB516E-C449-4E55-94D1-BF6879DA1A44}">
      <dgm:prSet phldrT="[Text]"/>
      <dgm:spPr/>
      <dgm:t>
        <a:bodyPr/>
        <a:lstStyle/>
        <a:p>
          <a:r>
            <a:rPr lang="en-GB" dirty="0"/>
            <a:t>Cookery books</a:t>
          </a:r>
        </a:p>
      </dgm:t>
    </dgm:pt>
    <dgm:pt modelId="{E164579B-1540-4032-B6CA-33069260CAC9}" type="parTrans" cxnId="{139C86C6-CA15-4BDA-B830-0D1AE63DFF79}">
      <dgm:prSet/>
      <dgm:spPr/>
      <dgm:t>
        <a:bodyPr/>
        <a:lstStyle/>
        <a:p>
          <a:endParaRPr lang="en-GB"/>
        </a:p>
      </dgm:t>
    </dgm:pt>
    <dgm:pt modelId="{B646B402-B234-48A3-96C5-79617D0043E7}" type="sibTrans" cxnId="{139C86C6-CA15-4BDA-B830-0D1AE63DFF79}">
      <dgm:prSet/>
      <dgm:spPr/>
      <dgm:t>
        <a:bodyPr/>
        <a:lstStyle/>
        <a:p>
          <a:endParaRPr lang="en-GB"/>
        </a:p>
      </dgm:t>
    </dgm:pt>
    <dgm:pt modelId="{EC74E3DA-E54D-4273-B340-7591BFC04D8D}">
      <dgm:prSet phldrT="[Text]"/>
      <dgm:spPr/>
      <dgm:t>
        <a:bodyPr/>
        <a:lstStyle/>
        <a:p>
          <a:r>
            <a:rPr lang="en-GB" dirty="0" smtClean="0"/>
            <a:t>Food websites</a:t>
          </a:r>
          <a:endParaRPr lang="en-GB" dirty="0"/>
        </a:p>
      </dgm:t>
    </dgm:pt>
    <dgm:pt modelId="{34CA2E74-59F3-4B0F-96A4-6712A7FCA101}" type="parTrans" cxnId="{266F2245-EBC0-41A4-AE4E-0A1D21AABCEA}">
      <dgm:prSet/>
      <dgm:spPr/>
      <dgm:t>
        <a:bodyPr/>
        <a:lstStyle/>
        <a:p>
          <a:endParaRPr lang="en-GB"/>
        </a:p>
      </dgm:t>
    </dgm:pt>
    <dgm:pt modelId="{7DF83027-A547-4E21-ADAC-96B1CD3284D3}" type="sibTrans" cxnId="{266F2245-EBC0-41A4-AE4E-0A1D21AABCEA}">
      <dgm:prSet/>
      <dgm:spPr/>
      <dgm:t>
        <a:bodyPr/>
        <a:lstStyle/>
        <a:p>
          <a:endParaRPr lang="en-GB"/>
        </a:p>
      </dgm:t>
    </dgm:pt>
    <dgm:pt modelId="{35ACCD54-BA80-46E1-99BF-76498B08CBF7}">
      <dgm:prSet/>
      <dgm:spPr/>
      <dgm:t>
        <a:bodyPr/>
        <a:lstStyle/>
        <a:p>
          <a:r>
            <a:rPr lang="en-GB" dirty="0" smtClean="0"/>
            <a:t>Come up with them myself</a:t>
          </a:r>
          <a:endParaRPr lang="en-GB" dirty="0"/>
        </a:p>
      </dgm:t>
    </dgm:pt>
    <dgm:pt modelId="{771156EC-3257-4FAA-8ACE-AF6AAADEBB44}" type="parTrans" cxnId="{CC1E9B35-A179-427C-BD02-24EADCAFF2D1}">
      <dgm:prSet/>
      <dgm:spPr/>
      <dgm:t>
        <a:bodyPr/>
        <a:lstStyle/>
        <a:p>
          <a:endParaRPr lang="en-GB"/>
        </a:p>
      </dgm:t>
    </dgm:pt>
    <dgm:pt modelId="{B0D59138-E582-4C93-A5A1-CF332928D946}" type="sibTrans" cxnId="{CC1E9B35-A179-427C-BD02-24EADCAFF2D1}">
      <dgm:prSet/>
      <dgm:spPr/>
      <dgm:t>
        <a:bodyPr/>
        <a:lstStyle/>
        <a:p>
          <a:endParaRPr lang="en-GB"/>
        </a:p>
      </dgm:t>
    </dgm:pt>
    <dgm:pt modelId="{2D9D5CFC-ABDF-4811-8DEA-EFC4234B2A3C}">
      <dgm:prSet/>
      <dgm:spPr/>
      <dgm:t>
        <a:bodyPr/>
        <a:lstStyle/>
        <a:p>
          <a:r>
            <a:rPr lang="en-GB" dirty="0"/>
            <a:t>Other family members</a:t>
          </a:r>
        </a:p>
      </dgm:t>
    </dgm:pt>
    <dgm:pt modelId="{8723A982-F51B-4ECD-A3D5-BB5058ED0E53}" type="parTrans" cxnId="{56B407A2-C3C9-4A8C-BCA1-7B8955648826}">
      <dgm:prSet/>
      <dgm:spPr/>
      <dgm:t>
        <a:bodyPr/>
        <a:lstStyle/>
        <a:p>
          <a:endParaRPr lang="en-GB"/>
        </a:p>
      </dgm:t>
    </dgm:pt>
    <dgm:pt modelId="{359F9A64-9CEA-4E78-BB15-4494BBC03467}" type="sibTrans" cxnId="{56B407A2-C3C9-4A8C-BCA1-7B8955648826}">
      <dgm:prSet/>
      <dgm:spPr/>
      <dgm:t>
        <a:bodyPr/>
        <a:lstStyle/>
        <a:p>
          <a:endParaRPr lang="en-GB"/>
        </a:p>
      </dgm:t>
    </dgm:pt>
    <dgm:pt modelId="{762CBE0B-F390-454B-BC05-9DEC2D400B17}" type="pres">
      <dgm:prSet presAssocID="{C2D2970D-4831-4BFF-BA95-D5FC8E244231}" presName="linearFlow" presStyleCnt="0">
        <dgm:presLayoutVars>
          <dgm:dir/>
          <dgm:resizeHandles val="exact"/>
        </dgm:presLayoutVars>
      </dgm:prSet>
      <dgm:spPr/>
    </dgm:pt>
    <dgm:pt modelId="{88B4C2C7-3AD5-43F3-BA21-E71796D26200}" type="pres">
      <dgm:prSet presAssocID="{CE3AB49E-6AFC-49FC-80E4-2A55766B8029}" presName="comp" presStyleCnt="0"/>
      <dgm:spPr/>
    </dgm:pt>
    <dgm:pt modelId="{BAB0C626-1213-426F-B1B3-5EFADBBB2D89}" type="pres">
      <dgm:prSet presAssocID="{CE3AB49E-6AFC-49FC-80E4-2A55766B8029}" presName="rect2" presStyleLbl="node1" presStyleIdx="0" presStyleCnt="5">
        <dgm:presLayoutVars>
          <dgm:bulletEnabled val="1"/>
        </dgm:presLayoutVars>
      </dgm:prSet>
      <dgm:spPr/>
      <dgm:t>
        <a:bodyPr/>
        <a:lstStyle/>
        <a:p>
          <a:endParaRPr lang="en-GB"/>
        </a:p>
      </dgm:t>
    </dgm:pt>
    <dgm:pt modelId="{A1E2CFE4-0BBA-4D2C-82B2-52761493FC3D}" type="pres">
      <dgm:prSet presAssocID="{CE3AB49E-6AFC-49FC-80E4-2A55766B8029}" presName="rect1" presStyleLbl="lnNod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98ECE88-36F2-42BC-ABEC-1CF4A2DA6A9F}" type="pres">
      <dgm:prSet presAssocID="{793DE95B-BFBB-412A-A446-3E4E4602BF63}" presName="sibTrans" presStyleCnt="0"/>
      <dgm:spPr/>
    </dgm:pt>
    <dgm:pt modelId="{61420117-2C31-472E-BF80-C9BD3E76B5FC}" type="pres">
      <dgm:prSet presAssocID="{A4FB516E-C449-4E55-94D1-BF6879DA1A44}" presName="comp" presStyleCnt="0"/>
      <dgm:spPr/>
    </dgm:pt>
    <dgm:pt modelId="{53EB6C0F-70BA-42CA-AFCF-9C7D45D8CEC4}" type="pres">
      <dgm:prSet presAssocID="{A4FB516E-C449-4E55-94D1-BF6879DA1A44}" presName="rect2" presStyleLbl="node1" presStyleIdx="1" presStyleCnt="5">
        <dgm:presLayoutVars>
          <dgm:bulletEnabled val="1"/>
        </dgm:presLayoutVars>
      </dgm:prSet>
      <dgm:spPr/>
      <dgm:t>
        <a:bodyPr/>
        <a:lstStyle/>
        <a:p>
          <a:endParaRPr lang="en-GB"/>
        </a:p>
      </dgm:t>
    </dgm:pt>
    <dgm:pt modelId="{CA2E6B2F-6270-4497-A6A7-362B0B7229C6}" type="pres">
      <dgm:prSet presAssocID="{A4FB516E-C449-4E55-94D1-BF6879DA1A44}" presName="rect1" presStyleLbl="lnNode1" presStyleIdx="1" presStyleCnt="5" custLinFactY="100000" custLinFactNeighborX="-401" custLinFactNeighborY="134879"/>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17000" r="-17000"/>
          </a:stretch>
        </a:blipFill>
      </dgm:spPr>
    </dgm:pt>
    <dgm:pt modelId="{3A3BC589-2434-4F1B-B24E-5CDBF7DECB2A}" type="pres">
      <dgm:prSet presAssocID="{B646B402-B234-48A3-96C5-79617D0043E7}" presName="sibTrans" presStyleCnt="0"/>
      <dgm:spPr/>
    </dgm:pt>
    <dgm:pt modelId="{78909086-BA3E-439B-89C2-4D4E103689B8}" type="pres">
      <dgm:prSet presAssocID="{EC74E3DA-E54D-4273-B340-7591BFC04D8D}" presName="comp" presStyleCnt="0"/>
      <dgm:spPr/>
    </dgm:pt>
    <dgm:pt modelId="{76D36A52-9CBD-4DA8-BD71-6A2A412C9050}" type="pres">
      <dgm:prSet presAssocID="{EC74E3DA-E54D-4273-B340-7591BFC04D8D}" presName="rect2" presStyleLbl="node1" presStyleIdx="2" presStyleCnt="5">
        <dgm:presLayoutVars>
          <dgm:bulletEnabled val="1"/>
        </dgm:presLayoutVars>
      </dgm:prSet>
      <dgm:spPr/>
      <dgm:t>
        <a:bodyPr/>
        <a:lstStyle/>
        <a:p>
          <a:endParaRPr lang="en-GB"/>
        </a:p>
      </dgm:t>
    </dgm:pt>
    <dgm:pt modelId="{2C75F1A1-812D-4A38-B08E-D6E08E812D4F}" type="pres">
      <dgm:prSet presAssocID="{EC74E3DA-E54D-4273-B340-7591BFC04D8D}" presName="rect1" presStyleLbl="lnNode1" presStyleIdx="2" presStyleCnt="5" custLinFactY="100000" custLinFactNeighborX="2970" custLinFactNeighborY="12960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A48A59DC-69F5-4E3C-B72F-4763CF49BBA0}" type="pres">
      <dgm:prSet presAssocID="{7DF83027-A547-4E21-ADAC-96B1CD3284D3}" presName="sibTrans" presStyleCnt="0"/>
      <dgm:spPr/>
    </dgm:pt>
    <dgm:pt modelId="{A4CAA5E6-ADA6-4903-90AD-D8E2B5977B8E}" type="pres">
      <dgm:prSet presAssocID="{35ACCD54-BA80-46E1-99BF-76498B08CBF7}" presName="comp" presStyleCnt="0"/>
      <dgm:spPr/>
    </dgm:pt>
    <dgm:pt modelId="{EF9761A9-4916-41D5-AAC6-225B156DE0BB}" type="pres">
      <dgm:prSet presAssocID="{35ACCD54-BA80-46E1-99BF-76498B08CBF7}" presName="rect2" presStyleLbl="node1" presStyleIdx="3" presStyleCnt="5">
        <dgm:presLayoutVars>
          <dgm:bulletEnabled val="1"/>
        </dgm:presLayoutVars>
      </dgm:prSet>
      <dgm:spPr/>
      <dgm:t>
        <a:bodyPr/>
        <a:lstStyle/>
        <a:p>
          <a:endParaRPr lang="en-GB"/>
        </a:p>
      </dgm:t>
    </dgm:pt>
    <dgm:pt modelId="{2B477253-1E49-4CEB-85EF-D8FCBD2B0779}" type="pres">
      <dgm:prSet presAssocID="{35ACCD54-BA80-46E1-99BF-76498B08CBF7}" presName="rect1" presStyleLbl="lnNode1" presStyleIdx="3" presStyleCnt="5" custLinFactX="-100000" custLinFactY="-15916" custLinFactNeighborX="-133019" custLinFactNeighborY="-100000"/>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a:p>
      </dgm:t>
    </dgm:pt>
    <dgm:pt modelId="{31ED47AA-579A-4126-BEE4-CD93D6A57332}" type="pres">
      <dgm:prSet presAssocID="{B0D59138-E582-4C93-A5A1-CF332928D946}" presName="sibTrans" presStyleCnt="0"/>
      <dgm:spPr/>
    </dgm:pt>
    <dgm:pt modelId="{F6B3DF01-E3BC-4C1D-AA0D-9B577C00B248}" type="pres">
      <dgm:prSet presAssocID="{2D9D5CFC-ABDF-4811-8DEA-EFC4234B2A3C}" presName="comp" presStyleCnt="0"/>
      <dgm:spPr/>
    </dgm:pt>
    <dgm:pt modelId="{E7421783-C8B1-4C11-83F8-A07864C31CEB}" type="pres">
      <dgm:prSet presAssocID="{2D9D5CFC-ABDF-4811-8DEA-EFC4234B2A3C}" presName="rect2" presStyleLbl="node1" presStyleIdx="4" presStyleCnt="5">
        <dgm:presLayoutVars>
          <dgm:bulletEnabled val="1"/>
        </dgm:presLayoutVars>
      </dgm:prSet>
      <dgm:spPr/>
      <dgm:t>
        <a:bodyPr/>
        <a:lstStyle/>
        <a:p>
          <a:endParaRPr lang="en-GB"/>
        </a:p>
      </dgm:t>
    </dgm:pt>
    <dgm:pt modelId="{B13155CD-D1EB-4B47-A230-FF8E2FF9FA56}" type="pres">
      <dgm:prSet presAssocID="{2D9D5CFC-ABDF-4811-8DEA-EFC4234B2A3C}" presName="rect1" presStyleLbl="lnNode1" presStyleIdx="4" presStyleCnt="5" custLinFactX="100000" custLinFactY="-149978" custLinFactNeighborX="135675" custLinFactNeighborY="-200000"/>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Lst>
  <dgm:cxnLst>
    <dgm:cxn modelId="{0945B4D1-4B24-4F12-8072-BDD5B70004CB}" type="presOf" srcId="{CE3AB49E-6AFC-49FC-80E4-2A55766B8029}" destId="{BAB0C626-1213-426F-B1B3-5EFADBBB2D89}" srcOrd="0" destOrd="0" presId="urn:microsoft.com/office/officeart/2008/layout/AlternatingPictureBlocks"/>
    <dgm:cxn modelId="{139C86C6-CA15-4BDA-B830-0D1AE63DFF79}" srcId="{C2D2970D-4831-4BFF-BA95-D5FC8E244231}" destId="{A4FB516E-C449-4E55-94D1-BF6879DA1A44}" srcOrd="1" destOrd="0" parTransId="{E164579B-1540-4032-B6CA-33069260CAC9}" sibTransId="{B646B402-B234-48A3-96C5-79617D0043E7}"/>
    <dgm:cxn modelId="{56B407A2-C3C9-4A8C-BCA1-7B8955648826}" srcId="{C2D2970D-4831-4BFF-BA95-D5FC8E244231}" destId="{2D9D5CFC-ABDF-4811-8DEA-EFC4234B2A3C}" srcOrd="4" destOrd="0" parTransId="{8723A982-F51B-4ECD-A3D5-BB5058ED0E53}" sibTransId="{359F9A64-9CEA-4E78-BB15-4494BBC03467}"/>
    <dgm:cxn modelId="{38E71386-8A25-4DC8-A02C-0C2575F3E739}" srcId="{C2D2970D-4831-4BFF-BA95-D5FC8E244231}" destId="{CE3AB49E-6AFC-49FC-80E4-2A55766B8029}" srcOrd="0" destOrd="0" parTransId="{A6B78743-4131-47C9-A779-6F52B49EBAD7}" sibTransId="{793DE95B-BFBB-412A-A446-3E4E4602BF63}"/>
    <dgm:cxn modelId="{1663BCE8-FBFD-4A49-BDF6-1CBD865C3359}" type="presOf" srcId="{EC74E3DA-E54D-4273-B340-7591BFC04D8D}" destId="{76D36A52-9CBD-4DA8-BD71-6A2A412C9050}" srcOrd="0" destOrd="0" presId="urn:microsoft.com/office/officeart/2008/layout/AlternatingPictureBlocks"/>
    <dgm:cxn modelId="{0AB6E8D5-3C6C-478E-AD46-A0E6DDD89D4A}" type="presOf" srcId="{C2D2970D-4831-4BFF-BA95-D5FC8E244231}" destId="{762CBE0B-F390-454B-BC05-9DEC2D400B17}" srcOrd="0" destOrd="0" presId="urn:microsoft.com/office/officeart/2008/layout/AlternatingPictureBlocks"/>
    <dgm:cxn modelId="{266F2245-EBC0-41A4-AE4E-0A1D21AABCEA}" srcId="{C2D2970D-4831-4BFF-BA95-D5FC8E244231}" destId="{EC74E3DA-E54D-4273-B340-7591BFC04D8D}" srcOrd="2" destOrd="0" parTransId="{34CA2E74-59F3-4B0F-96A4-6712A7FCA101}" sibTransId="{7DF83027-A547-4E21-ADAC-96B1CD3284D3}"/>
    <dgm:cxn modelId="{976A662B-4FED-463E-A5CA-59B6ABFA39CF}" type="presOf" srcId="{A4FB516E-C449-4E55-94D1-BF6879DA1A44}" destId="{53EB6C0F-70BA-42CA-AFCF-9C7D45D8CEC4}" srcOrd="0" destOrd="0" presId="urn:microsoft.com/office/officeart/2008/layout/AlternatingPictureBlocks"/>
    <dgm:cxn modelId="{CC1E9B35-A179-427C-BD02-24EADCAFF2D1}" srcId="{C2D2970D-4831-4BFF-BA95-D5FC8E244231}" destId="{35ACCD54-BA80-46E1-99BF-76498B08CBF7}" srcOrd="3" destOrd="0" parTransId="{771156EC-3257-4FAA-8ACE-AF6AAADEBB44}" sibTransId="{B0D59138-E582-4C93-A5A1-CF332928D946}"/>
    <dgm:cxn modelId="{90392AB9-871D-4F7B-AC05-7B1816AD9AE9}" type="presOf" srcId="{2D9D5CFC-ABDF-4811-8DEA-EFC4234B2A3C}" destId="{E7421783-C8B1-4C11-83F8-A07864C31CEB}" srcOrd="0" destOrd="0" presId="urn:microsoft.com/office/officeart/2008/layout/AlternatingPictureBlocks"/>
    <dgm:cxn modelId="{69DE7A1B-D86F-46A9-B69B-3CB7F4DC88C0}" type="presOf" srcId="{35ACCD54-BA80-46E1-99BF-76498B08CBF7}" destId="{EF9761A9-4916-41D5-AAC6-225B156DE0BB}" srcOrd="0" destOrd="0" presId="urn:microsoft.com/office/officeart/2008/layout/AlternatingPictureBlocks"/>
    <dgm:cxn modelId="{4857ED21-5990-4899-8497-912B1F37BB8D}" type="presParOf" srcId="{762CBE0B-F390-454B-BC05-9DEC2D400B17}" destId="{88B4C2C7-3AD5-43F3-BA21-E71796D26200}" srcOrd="0" destOrd="0" presId="urn:microsoft.com/office/officeart/2008/layout/AlternatingPictureBlocks"/>
    <dgm:cxn modelId="{EADCB100-2D57-4CF5-AEB9-A09509A70729}" type="presParOf" srcId="{88B4C2C7-3AD5-43F3-BA21-E71796D26200}" destId="{BAB0C626-1213-426F-B1B3-5EFADBBB2D89}" srcOrd="0" destOrd="0" presId="urn:microsoft.com/office/officeart/2008/layout/AlternatingPictureBlocks"/>
    <dgm:cxn modelId="{72F1D869-8761-4000-9E61-DA9521C2EEBA}" type="presParOf" srcId="{88B4C2C7-3AD5-43F3-BA21-E71796D26200}" destId="{A1E2CFE4-0BBA-4D2C-82B2-52761493FC3D}" srcOrd="1" destOrd="0" presId="urn:microsoft.com/office/officeart/2008/layout/AlternatingPictureBlocks"/>
    <dgm:cxn modelId="{42ACEC5D-DBEF-4D37-85F8-94FF8A5DD20E}" type="presParOf" srcId="{762CBE0B-F390-454B-BC05-9DEC2D400B17}" destId="{598ECE88-36F2-42BC-ABEC-1CF4A2DA6A9F}" srcOrd="1" destOrd="0" presId="urn:microsoft.com/office/officeart/2008/layout/AlternatingPictureBlocks"/>
    <dgm:cxn modelId="{5CE7EB74-2E58-4590-A46D-75E931E73EDF}" type="presParOf" srcId="{762CBE0B-F390-454B-BC05-9DEC2D400B17}" destId="{61420117-2C31-472E-BF80-C9BD3E76B5FC}" srcOrd="2" destOrd="0" presId="urn:microsoft.com/office/officeart/2008/layout/AlternatingPictureBlocks"/>
    <dgm:cxn modelId="{F17CF4AB-A34B-4714-AB6E-891A36EA0A75}" type="presParOf" srcId="{61420117-2C31-472E-BF80-C9BD3E76B5FC}" destId="{53EB6C0F-70BA-42CA-AFCF-9C7D45D8CEC4}" srcOrd="0" destOrd="0" presId="urn:microsoft.com/office/officeart/2008/layout/AlternatingPictureBlocks"/>
    <dgm:cxn modelId="{AE9EF016-9ED4-43AC-90BA-764C9B88F747}" type="presParOf" srcId="{61420117-2C31-472E-BF80-C9BD3E76B5FC}" destId="{CA2E6B2F-6270-4497-A6A7-362B0B7229C6}" srcOrd="1" destOrd="0" presId="urn:microsoft.com/office/officeart/2008/layout/AlternatingPictureBlocks"/>
    <dgm:cxn modelId="{71C05204-7F5B-4719-9607-05DE243406C3}" type="presParOf" srcId="{762CBE0B-F390-454B-BC05-9DEC2D400B17}" destId="{3A3BC589-2434-4F1B-B24E-5CDBF7DECB2A}" srcOrd="3" destOrd="0" presId="urn:microsoft.com/office/officeart/2008/layout/AlternatingPictureBlocks"/>
    <dgm:cxn modelId="{74546500-3BF4-4011-93E3-FF594C13845E}" type="presParOf" srcId="{762CBE0B-F390-454B-BC05-9DEC2D400B17}" destId="{78909086-BA3E-439B-89C2-4D4E103689B8}" srcOrd="4" destOrd="0" presId="urn:microsoft.com/office/officeart/2008/layout/AlternatingPictureBlocks"/>
    <dgm:cxn modelId="{EA50957A-7B96-4C6A-8B49-6CBE22B76D37}" type="presParOf" srcId="{78909086-BA3E-439B-89C2-4D4E103689B8}" destId="{76D36A52-9CBD-4DA8-BD71-6A2A412C9050}" srcOrd="0" destOrd="0" presId="urn:microsoft.com/office/officeart/2008/layout/AlternatingPictureBlocks"/>
    <dgm:cxn modelId="{3D790F6F-A8FA-4C50-8162-5CAF8F76E976}" type="presParOf" srcId="{78909086-BA3E-439B-89C2-4D4E103689B8}" destId="{2C75F1A1-812D-4A38-B08E-D6E08E812D4F}" srcOrd="1" destOrd="0" presId="urn:microsoft.com/office/officeart/2008/layout/AlternatingPictureBlocks"/>
    <dgm:cxn modelId="{212FF76F-01B8-493A-96F9-179F8859AC82}" type="presParOf" srcId="{762CBE0B-F390-454B-BC05-9DEC2D400B17}" destId="{A48A59DC-69F5-4E3C-B72F-4763CF49BBA0}" srcOrd="5" destOrd="0" presId="urn:microsoft.com/office/officeart/2008/layout/AlternatingPictureBlocks"/>
    <dgm:cxn modelId="{2C365738-D823-467F-974E-005676AAC6C2}" type="presParOf" srcId="{762CBE0B-F390-454B-BC05-9DEC2D400B17}" destId="{A4CAA5E6-ADA6-4903-90AD-D8E2B5977B8E}" srcOrd="6" destOrd="0" presId="urn:microsoft.com/office/officeart/2008/layout/AlternatingPictureBlocks"/>
    <dgm:cxn modelId="{F3145C80-917E-423D-BD42-B6E9B1CFBAE9}" type="presParOf" srcId="{A4CAA5E6-ADA6-4903-90AD-D8E2B5977B8E}" destId="{EF9761A9-4916-41D5-AAC6-225B156DE0BB}" srcOrd="0" destOrd="0" presId="urn:microsoft.com/office/officeart/2008/layout/AlternatingPictureBlocks"/>
    <dgm:cxn modelId="{3B3301EF-5B71-45C0-9DDB-F85DC828FD0A}" type="presParOf" srcId="{A4CAA5E6-ADA6-4903-90AD-D8E2B5977B8E}" destId="{2B477253-1E49-4CEB-85EF-D8FCBD2B0779}" srcOrd="1" destOrd="0" presId="urn:microsoft.com/office/officeart/2008/layout/AlternatingPictureBlocks"/>
    <dgm:cxn modelId="{EFBFEFAA-ED2A-4417-8296-A45906AFFC37}" type="presParOf" srcId="{762CBE0B-F390-454B-BC05-9DEC2D400B17}" destId="{31ED47AA-579A-4126-BEE4-CD93D6A57332}" srcOrd="7" destOrd="0" presId="urn:microsoft.com/office/officeart/2008/layout/AlternatingPictureBlocks"/>
    <dgm:cxn modelId="{668516CC-E351-4A79-A595-7311B01AD4DC}" type="presParOf" srcId="{762CBE0B-F390-454B-BC05-9DEC2D400B17}" destId="{F6B3DF01-E3BC-4C1D-AA0D-9B577C00B248}" srcOrd="8" destOrd="0" presId="urn:microsoft.com/office/officeart/2008/layout/AlternatingPictureBlocks"/>
    <dgm:cxn modelId="{B8DC5469-A505-4A43-91F8-40620A3E2BCD}" type="presParOf" srcId="{F6B3DF01-E3BC-4C1D-AA0D-9B577C00B248}" destId="{E7421783-C8B1-4C11-83F8-A07864C31CEB}" srcOrd="0" destOrd="0" presId="urn:microsoft.com/office/officeart/2008/layout/AlternatingPictureBlocks"/>
    <dgm:cxn modelId="{DC7E848C-B55A-4FAD-8F16-9DA9244D691C}" type="presParOf" srcId="{F6B3DF01-E3BC-4C1D-AA0D-9B577C00B248}" destId="{B13155CD-D1EB-4B47-A230-FF8E2FF9FA5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2237BA-59B3-4C6F-8BDC-A912608ED9C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862888A7-0E99-4C34-8190-A8E6E4E71431}">
      <dgm:prSet phldrT="[Text]" custT="1"/>
      <dgm:spPr/>
      <dgm:t>
        <a:bodyPr/>
        <a:lstStyle/>
        <a:p>
          <a:r>
            <a:rPr lang="en-GB" sz="1800" dirty="0" smtClean="0">
              <a:latin typeface="Arial" panose="020B0604020202020204" pitchFamily="34" charset="0"/>
              <a:cs typeface="Arial" panose="020B0604020202020204" pitchFamily="34" charset="0"/>
            </a:rPr>
            <a:t>Income  (59%)</a:t>
          </a:r>
          <a:endParaRPr lang="en-GB" sz="1800" dirty="0">
            <a:latin typeface="Arial" panose="020B0604020202020204" pitchFamily="34" charset="0"/>
            <a:cs typeface="Arial" panose="020B0604020202020204" pitchFamily="34" charset="0"/>
          </a:endParaRPr>
        </a:p>
      </dgm:t>
    </dgm:pt>
    <dgm:pt modelId="{4955A478-6ACE-4A45-B778-5C2386E3DBA8}" type="parTrans" cxnId="{1B7277AD-D250-467C-9480-7366F8BA9005}">
      <dgm:prSet/>
      <dgm:spPr/>
      <dgm:t>
        <a:bodyPr/>
        <a:lstStyle/>
        <a:p>
          <a:endParaRPr lang="en-GB"/>
        </a:p>
      </dgm:t>
    </dgm:pt>
    <dgm:pt modelId="{2ABE68A6-B3A4-4247-B005-CFCF130D3DBA}" type="sibTrans" cxnId="{1B7277AD-D250-467C-9480-7366F8BA9005}">
      <dgm:prSet/>
      <dgm:spPr/>
      <dgm:t>
        <a:bodyPr/>
        <a:lstStyle/>
        <a:p>
          <a:endParaRPr lang="en-GB"/>
        </a:p>
      </dgm:t>
    </dgm:pt>
    <dgm:pt modelId="{1A181504-4DB5-4243-9C68-54558626DD4B}">
      <dgm:prSet phldrT="[Text]" custT="1"/>
      <dgm:spPr/>
      <dgm:t>
        <a:bodyPr/>
        <a:lstStyle/>
        <a:p>
          <a:r>
            <a:rPr lang="en-GB" sz="1800" dirty="0" smtClean="0">
              <a:latin typeface="Arial" panose="020B0604020202020204" pitchFamily="34" charset="0"/>
              <a:cs typeface="Arial" panose="020B0604020202020204" pitchFamily="34" charset="0"/>
            </a:rPr>
            <a:t>Living arrangements (34%)</a:t>
          </a:r>
          <a:endParaRPr lang="en-GB" sz="1800" dirty="0">
            <a:latin typeface="Arial" panose="020B0604020202020204" pitchFamily="34" charset="0"/>
            <a:cs typeface="Arial" panose="020B0604020202020204" pitchFamily="34" charset="0"/>
          </a:endParaRPr>
        </a:p>
      </dgm:t>
    </dgm:pt>
    <dgm:pt modelId="{FBE79D0B-43EF-4B73-BE64-92B8E4B5265D}" type="parTrans" cxnId="{D575C208-DEAB-4785-93CA-6499CE99CF92}">
      <dgm:prSet/>
      <dgm:spPr/>
      <dgm:t>
        <a:bodyPr/>
        <a:lstStyle/>
        <a:p>
          <a:endParaRPr lang="en-GB"/>
        </a:p>
      </dgm:t>
    </dgm:pt>
    <dgm:pt modelId="{CD05998F-A3FA-4C5F-80FD-83B62079287F}" type="sibTrans" cxnId="{D575C208-DEAB-4785-93CA-6499CE99CF92}">
      <dgm:prSet/>
      <dgm:spPr/>
      <dgm:t>
        <a:bodyPr/>
        <a:lstStyle/>
        <a:p>
          <a:endParaRPr lang="en-GB"/>
        </a:p>
      </dgm:t>
    </dgm:pt>
    <dgm:pt modelId="{301BF879-5416-44CF-A342-90A45049C9E2}">
      <dgm:prSet phldrT="[Text]" custT="1"/>
      <dgm:spPr/>
      <dgm:t>
        <a:bodyPr/>
        <a:lstStyle/>
        <a:p>
          <a:r>
            <a:rPr lang="en-GB" sz="1800" dirty="0" smtClean="0">
              <a:latin typeface="Arial" panose="020B0604020202020204" pitchFamily="34" charset="0"/>
              <a:cs typeface="Arial" panose="020B0604020202020204" pitchFamily="34" charset="0"/>
            </a:rPr>
            <a:t>Cultural background (15%)</a:t>
          </a:r>
          <a:endParaRPr lang="en-GB" sz="1800" dirty="0">
            <a:latin typeface="Arial" panose="020B0604020202020204" pitchFamily="34" charset="0"/>
            <a:cs typeface="Arial" panose="020B0604020202020204" pitchFamily="34" charset="0"/>
          </a:endParaRPr>
        </a:p>
      </dgm:t>
    </dgm:pt>
    <dgm:pt modelId="{65BED653-FBB3-4474-96C6-FFFFEC10A9B2}" type="parTrans" cxnId="{5EB8BA90-0DBD-4555-8BAB-7F79C8D480D8}">
      <dgm:prSet/>
      <dgm:spPr/>
      <dgm:t>
        <a:bodyPr/>
        <a:lstStyle/>
        <a:p>
          <a:endParaRPr lang="en-GB"/>
        </a:p>
      </dgm:t>
    </dgm:pt>
    <dgm:pt modelId="{9B12C76C-EA1D-44F4-A44E-F6D7834F33CB}" type="sibTrans" cxnId="{5EB8BA90-0DBD-4555-8BAB-7F79C8D480D8}">
      <dgm:prSet/>
      <dgm:spPr/>
      <dgm:t>
        <a:bodyPr/>
        <a:lstStyle/>
        <a:p>
          <a:endParaRPr lang="en-GB"/>
        </a:p>
      </dgm:t>
    </dgm:pt>
    <dgm:pt modelId="{E49BD096-D6B0-401B-9FFA-7BD34AFF4FA4}">
      <dgm:prSet phldrT="[Text]" custT="1"/>
      <dgm:spPr/>
      <dgm:t>
        <a:bodyPr/>
        <a:lstStyle/>
        <a:p>
          <a:r>
            <a:rPr lang="en-GB" sz="1800" dirty="0" smtClean="0">
              <a:latin typeface="Arial" panose="020B0604020202020204" pitchFamily="34" charset="0"/>
              <a:cs typeface="Arial" panose="020B0604020202020204" pitchFamily="34" charset="0"/>
            </a:rPr>
            <a:t>News stories (7%)</a:t>
          </a:r>
          <a:endParaRPr lang="en-GB" sz="1800" dirty="0">
            <a:latin typeface="Arial" panose="020B0604020202020204" pitchFamily="34" charset="0"/>
            <a:cs typeface="Arial" panose="020B0604020202020204" pitchFamily="34" charset="0"/>
          </a:endParaRPr>
        </a:p>
      </dgm:t>
    </dgm:pt>
    <dgm:pt modelId="{192B0A37-5893-43AE-A4E9-24893BC149FE}" type="parTrans" cxnId="{D691362E-9E8E-441F-B0B9-89962350E7B7}">
      <dgm:prSet/>
      <dgm:spPr/>
      <dgm:t>
        <a:bodyPr/>
        <a:lstStyle/>
        <a:p>
          <a:endParaRPr lang="en-GB"/>
        </a:p>
      </dgm:t>
    </dgm:pt>
    <dgm:pt modelId="{32E35DFC-DF1C-4AC6-84A3-B5B5A8BC0281}" type="sibTrans" cxnId="{D691362E-9E8E-441F-B0B9-89962350E7B7}">
      <dgm:prSet/>
      <dgm:spPr/>
      <dgm:t>
        <a:bodyPr/>
        <a:lstStyle/>
        <a:p>
          <a:endParaRPr lang="en-GB"/>
        </a:p>
      </dgm:t>
    </dgm:pt>
    <dgm:pt modelId="{E57D9872-59B4-4778-A232-A076D5F59FF3}">
      <dgm:prSet phldrT="[Text]" custT="1"/>
      <dgm:spPr/>
      <dgm:t>
        <a:bodyPr/>
        <a:lstStyle/>
        <a:p>
          <a:r>
            <a:rPr lang="en-GB" sz="1800" dirty="0" smtClean="0">
              <a:latin typeface="Arial" panose="020B0604020202020204" pitchFamily="34" charset="0"/>
              <a:cs typeface="Arial" panose="020B0604020202020204" pitchFamily="34" charset="0"/>
            </a:rPr>
            <a:t>Social Media (7%)</a:t>
          </a:r>
          <a:endParaRPr lang="en-GB" sz="1800" dirty="0">
            <a:latin typeface="Arial" panose="020B0604020202020204" pitchFamily="34" charset="0"/>
            <a:cs typeface="Arial" panose="020B0604020202020204" pitchFamily="34" charset="0"/>
          </a:endParaRPr>
        </a:p>
      </dgm:t>
    </dgm:pt>
    <dgm:pt modelId="{942F0475-636C-4601-91E1-9C19FFE3504B}" type="parTrans" cxnId="{23450DC0-D63F-43BF-BFB7-36BE5E14E6EC}">
      <dgm:prSet/>
      <dgm:spPr/>
      <dgm:t>
        <a:bodyPr/>
        <a:lstStyle/>
        <a:p>
          <a:endParaRPr lang="en-GB"/>
        </a:p>
      </dgm:t>
    </dgm:pt>
    <dgm:pt modelId="{72EC4FD0-C3DC-4FE5-A3B0-5C3460D951C9}" type="sibTrans" cxnId="{23450DC0-D63F-43BF-BFB7-36BE5E14E6EC}">
      <dgm:prSet/>
      <dgm:spPr/>
      <dgm:t>
        <a:bodyPr/>
        <a:lstStyle/>
        <a:p>
          <a:endParaRPr lang="en-GB"/>
        </a:p>
      </dgm:t>
    </dgm:pt>
    <dgm:pt modelId="{99A4DACB-5C70-43A5-84FD-BCBB7DA87F06}">
      <dgm:prSet phldrT="[Text]" custT="1"/>
      <dgm:spPr/>
      <dgm:t>
        <a:bodyPr/>
        <a:lstStyle/>
        <a:p>
          <a:r>
            <a:rPr lang="en-GB" sz="1800" dirty="0" smtClean="0">
              <a:latin typeface="Arial" panose="020B0604020202020204" pitchFamily="34" charset="0"/>
              <a:cs typeface="Arial" panose="020B0604020202020204" pitchFamily="34" charset="0"/>
            </a:rPr>
            <a:t>Religious background (3%)</a:t>
          </a:r>
          <a:endParaRPr lang="en-GB" sz="1800" dirty="0">
            <a:latin typeface="Arial" panose="020B0604020202020204" pitchFamily="34" charset="0"/>
            <a:cs typeface="Arial" panose="020B0604020202020204" pitchFamily="34" charset="0"/>
          </a:endParaRPr>
        </a:p>
      </dgm:t>
    </dgm:pt>
    <dgm:pt modelId="{90067779-2B46-4A9D-A929-28CAD53C1240}" type="parTrans" cxnId="{3CABC08E-A550-4BB5-8CED-639ABA18D9C7}">
      <dgm:prSet/>
      <dgm:spPr/>
      <dgm:t>
        <a:bodyPr/>
        <a:lstStyle/>
        <a:p>
          <a:endParaRPr lang="en-GB"/>
        </a:p>
      </dgm:t>
    </dgm:pt>
    <dgm:pt modelId="{BF9A6820-B80F-4A22-81C7-0D92512A7241}" type="sibTrans" cxnId="{3CABC08E-A550-4BB5-8CED-639ABA18D9C7}">
      <dgm:prSet/>
      <dgm:spPr/>
      <dgm:t>
        <a:bodyPr/>
        <a:lstStyle/>
        <a:p>
          <a:endParaRPr lang="en-GB"/>
        </a:p>
      </dgm:t>
    </dgm:pt>
    <dgm:pt modelId="{2771BB41-E79E-4709-9364-1AD59AE32A04}">
      <dgm:prSet phldrT="[Text]" custT="1"/>
      <dgm:spPr/>
      <dgm:t>
        <a:bodyPr/>
        <a:lstStyle/>
        <a:p>
          <a:r>
            <a:rPr lang="en-GB" sz="1800" dirty="0" smtClean="0">
              <a:latin typeface="Arial" panose="020B0604020202020204" pitchFamily="34" charset="0"/>
              <a:cs typeface="Arial" panose="020B0604020202020204" pitchFamily="34" charset="0"/>
            </a:rPr>
            <a:t>Lifestyle  (60%)</a:t>
          </a:r>
          <a:endParaRPr lang="en-GB" sz="1800" dirty="0">
            <a:latin typeface="Arial" panose="020B0604020202020204" pitchFamily="34" charset="0"/>
            <a:cs typeface="Arial" panose="020B0604020202020204" pitchFamily="34" charset="0"/>
          </a:endParaRPr>
        </a:p>
      </dgm:t>
    </dgm:pt>
    <dgm:pt modelId="{1A58AA9A-CA02-4695-90FF-2B3D3E6E9ECC}" type="sibTrans" cxnId="{9AC4A45D-365D-4861-B6D2-E7026E84A2F7}">
      <dgm:prSet/>
      <dgm:spPr/>
      <dgm:t>
        <a:bodyPr/>
        <a:lstStyle/>
        <a:p>
          <a:endParaRPr lang="en-GB"/>
        </a:p>
      </dgm:t>
    </dgm:pt>
    <dgm:pt modelId="{FFFA7733-0589-433E-B284-FBB85112498A}" type="parTrans" cxnId="{9AC4A45D-365D-4861-B6D2-E7026E84A2F7}">
      <dgm:prSet/>
      <dgm:spPr/>
      <dgm:t>
        <a:bodyPr/>
        <a:lstStyle/>
        <a:p>
          <a:endParaRPr lang="en-GB"/>
        </a:p>
      </dgm:t>
    </dgm:pt>
    <dgm:pt modelId="{D08DBD12-4882-4B33-984D-E202A78CC516}" type="pres">
      <dgm:prSet presAssocID="{B02237BA-59B3-4C6F-8BDC-A912608ED9C4}" presName="diagram" presStyleCnt="0">
        <dgm:presLayoutVars>
          <dgm:dir/>
          <dgm:resizeHandles val="exact"/>
        </dgm:presLayoutVars>
      </dgm:prSet>
      <dgm:spPr/>
      <dgm:t>
        <a:bodyPr/>
        <a:lstStyle/>
        <a:p>
          <a:endParaRPr lang="en-GB"/>
        </a:p>
      </dgm:t>
    </dgm:pt>
    <dgm:pt modelId="{6C89660C-33B2-4339-846D-839AFA5938BB}" type="pres">
      <dgm:prSet presAssocID="{2771BB41-E79E-4709-9364-1AD59AE32A04}" presName="node" presStyleLbl="node1" presStyleIdx="0" presStyleCnt="7">
        <dgm:presLayoutVars>
          <dgm:bulletEnabled val="1"/>
        </dgm:presLayoutVars>
      </dgm:prSet>
      <dgm:spPr/>
      <dgm:t>
        <a:bodyPr/>
        <a:lstStyle/>
        <a:p>
          <a:endParaRPr lang="en-GB"/>
        </a:p>
      </dgm:t>
    </dgm:pt>
    <dgm:pt modelId="{DA668C79-0D69-4388-9C08-1D34948E1F48}" type="pres">
      <dgm:prSet presAssocID="{1A58AA9A-CA02-4695-90FF-2B3D3E6E9ECC}" presName="sibTrans" presStyleCnt="0"/>
      <dgm:spPr/>
      <dgm:t>
        <a:bodyPr/>
        <a:lstStyle/>
        <a:p>
          <a:endParaRPr lang="en-US"/>
        </a:p>
      </dgm:t>
    </dgm:pt>
    <dgm:pt modelId="{2225CB8A-15B9-4FD1-A020-32DDE58E38E8}" type="pres">
      <dgm:prSet presAssocID="{862888A7-0E99-4C34-8190-A8E6E4E71431}" presName="node" presStyleLbl="node1" presStyleIdx="1" presStyleCnt="7">
        <dgm:presLayoutVars>
          <dgm:bulletEnabled val="1"/>
        </dgm:presLayoutVars>
      </dgm:prSet>
      <dgm:spPr/>
      <dgm:t>
        <a:bodyPr/>
        <a:lstStyle/>
        <a:p>
          <a:endParaRPr lang="en-GB"/>
        </a:p>
      </dgm:t>
    </dgm:pt>
    <dgm:pt modelId="{2A4B0BB9-6744-44A0-96D3-DA9B99E07CD0}" type="pres">
      <dgm:prSet presAssocID="{2ABE68A6-B3A4-4247-B005-CFCF130D3DBA}" presName="sibTrans" presStyleCnt="0"/>
      <dgm:spPr/>
      <dgm:t>
        <a:bodyPr/>
        <a:lstStyle/>
        <a:p>
          <a:endParaRPr lang="en-US"/>
        </a:p>
      </dgm:t>
    </dgm:pt>
    <dgm:pt modelId="{835C2954-2808-4F2B-9AC6-26D1DFF7D25D}" type="pres">
      <dgm:prSet presAssocID="{1A181504-4DB5-4243-9C68-54558626DD4B}" presName="node" presStyleLbl="node1" presStyleIdx="2" presStyleCnt="7">
        <dgm:presLayoutVars>
          <dgm:bulletEnabled val="1"/>
        </dgm:presLayoutVars>
      </dgm:prSet>
      <dgm:spPr/>
      <dgm:t>
        <a:bodyPr/>
        <a:lstStyle/>
        <a:p>
          <a:endParaRPr lang="en-GB"/>
        </a:p>
      </dgm:t>
    </dgm:pt>
    <dgm:pt modelId="{A026CDB2-AB1A-4D8F-B63D-D3A8FC30F7F7}" type="pres">
      <dgm:prSet presAssocID="{CD05998F-A3FA-4C5F-80FD-83B62079287F}" presName="sibTrans" presStyleCnt="0"/>
      <dgm:spPr/>
      <dgm:t>
        <a:bodyPr/>
        <a:lstStyle/>
        <a:p>
          <a:endParaRPr lang="en-US"/>
        </a:p>
      </dgm:t>
    </dgm:pt>
    <dgm:pt modelId="{D100D175-D08A-4B23-A080-7F9C2098429C}" type="pres">
      <dgm:prSet presAssocID="{301BF879-5416-44CF-A342-90A45049C9E2}" presName="node" presStyleLbl="node1" presStyleIdx="3" presStyleCnt="7">
        <dgm:presLayoutVars>
          <dgm:bulletEnabled val="1"/>
        </dgm:presLayoutVars>
      </dgm:prSet>
      <dgm:spPr/>
      <dgm:t>
        <a:bodyPr/>
        <a:lstStyle/>
        <a:p>
          <a:endParaRPr lang="en-GB"/>
        </a:p>
      </dgm:t>
    </dgm:pt>
    <dgm:pt modelId="{D1C002AD-D3F6-4C5B-B56A-25F1C4E3CD27}" type="pres">
      <dgm:prSet presAssocID="{9B12C76C-EA1D-44F4-A44E-F6D7834F33CB}" presName="sibTrans" presStyleCnt="0"/>
      <dgm:spPr/>
      <dgm:t>
        <a:bodyPr/>
        <a:lstStyle/>
        <a:p>
          <a:endParaRPr lang="en-US"/>
        </a:p>
      </dgm:t>
    </dgm:pt>
    <dgm:pt modelId="{0AB6646E-C80F-4969-9D86-B64722FAB687}" type="pres">
      <dgm:prSet presAssocID="{E49BD096-D6B0-401B-9FFA-7BD34AFF4FA4}" presName="node" presStyleLbl="node1" presStyleIdx="4" presStyleCnt="7">
        <dgm:presLayoutVars>
          <dgm:bulletEnabled val="1"/>
        </dgm:presLayoutVars>
      </dgm:prSet>
      <dgm:spPr/>
      <dgm:t>
        <a:bodyPr/>
        <a:lstStyle/>
        <a:p>
          <a:endParaRPr lang="en-GB"/>
        </a:p>
      </dgm:t>
    </dgm:pt>
    <dgm:pt modelId="{C6517170-3348-4A18-991C-DF7BC96C4517}" type="pres">
      <dgm:prSet presAssocID="{32E35DFC-DF1C-4AC6-84A3-B5B5A8BC0281}" presName="sibTrans" presStyleCnt="0"/>
      <dgm:spPr/>
      <dgm:t>
        <a:bodyPr/>
        <a:lstStyle/>
        <a:p>
          <a:endParaRPr lang="en-US"/>
        </a:p>
      </dgm:t>
    </dgm:pt>
    <dgm:pt modelId="{8FD38504-F59E-40C7-9D26-5C8E71CB50DA}" type="pres">
      <dgm:prSet presAssocID="{E57D9872-59B4-4778-A232-A076D5F59FF3}" presName="node" presStyleLbl="node1" presStyleIdx="5" presStyleCnt="7">
        <dgm:presLayoutVars>
          <dgm:bulletEnabled val="1"/>
        </dgm:presLayoutVars>
      </dgm:prSet>
      <dgm:spPr/>
      <dgm:t>
        <a:bodyPr/>
        <a:lstStyle/>
        <a:p>
          <a:endParaRPr lang="en-GB"/>
        </a:p>
      </dgm:t>
    </dgm:pt>
    <dgm:pt modelId="{01A4979E-93A0-4A7E-8DA7-F3EE3503DF07}" type="pres">
      <dgm:prSet presAssocID="{72EC4FD0-C3DC-4FE5-A3B0-5C3460D951C9}" presName="sibTrans" presStyleCnt="0"/>
      <dgm:spPr/>
      <dgm:t>
        <a:bodyPr/>
        <a:lstStyle/>
        <a:p>
          <a:endParaRPr lang="en-US"/>
        </a:p>
      </dgm:t>
    </dgm:pt>
    <dgm:pt modelId="{69D0E6CC-30F1-4E76-8034-D0E16027D87C}" type="pres">
      <dgm:prSet presAssocID="{99A4DACB-5C70-43A5-84FD-BCBB7DA87F06}" presName="node" presStyleLbl="node1" presStyleIdx="6" presStyleCnt="7">
        <dgm:presLayoutVars>
          <dgm:bulletEnabled val="1"/>
        </dgm:presLayoutVars>
      </dgm:prSet>
      <dgm:spPr/>
      <dgm:t>
        <a:bodyPr/>
        <a:lstStyle/>
        <a:p>
          <a:endParaRPr lang="en-GB"/>
        </a:p>
      </dgm:t>
    </dgm:pt>
  </dgm:ptLst>
  <dgm:cxnLst>
    <dgm:cxn modelId="{82ECB0E9-EF0D-4210-ADEE-C937657A3189}" type="presOf" srcId="{2771BB41-E79E-4709-9364-1AD59AE32A04}" destId="{6C89660C-33B2-4339-846D-839AFA5938BB}" srcOrd="0" destOrd="0" presId="urn:microsoft.com/office/officeart/2005/8/layout/default"/>
    <dgm:cxn modelId="{1B7277AD-D250-467C-9480-7366F8BA9005}" srcId="{B02237BA-59B3-4C6F-8BDC-A912608ED9C4}" destId="{862888A7-0E99-4C34-8190-A8E6E4E71431}" srcOrd="1" destOrd="0" parTransId="{4955A478-6ACE-4A45-B778-5C2386E3DBA8}" sibTransId="{2ABE68A6-B3A4-4247-B005-CFCF130D3DBA}"/>
    <dgm:cxn modelId="{9AC4A45D-365D-4861-B6D2-E7026E84A2F7}" srcId="{B02237BA-59B3-4C6F-8BDC-A912608ED9C4}" destId="{2771BB41-E79E-4709-9364-1AD59AE32A04}" srcOrd="0" destOrd="0" parTransId="{FFFA7733-0589-433E-B284-FBB85112498A}" sibTransId="{1A58AA9A-CA02-4695-90FF-2B3D3E6E9ECC}"/>
    <dgm:cxn modelId="{3CABC08E-A550-4BB5-8CED-639ABA18D9C7}" srcId="{B02237BA-59B3-4C6F-8BDC-A912608ED9C4}" destId="{99A4DACB-5C70-43A5-84FD-BCBB7DA87F06}" srcOrd="6" destOrd="0" parTransId="{90067779-2B46-4A9D-A929-28CAD53C1240}" sibTransId="{BF9A6820-B80F-4A22-81C7-0D92512A7241}"/>
    <dgm:cxn modelId="{47B1A4ED-5A5C-4DB7-AE96-9F978017C95C}" type="presOf" srcId="{B02237BA-59B3-4C6F-8BDC-A912608ED9C4}" destId="{D08DBD12-4882-4B33-984D-E202A78CC516}" srcOrd="0" destOrd="0" presId="urn:microsoft.com/office/officeart/2005/8/layout/default"/>
    <dgm:cxn modelId="{7F98A236-3879-4A90-9C89-1AF0CBED5637}" type="presOf" srcId="{862888A7-0E99-4C34-8190-A8E6E4E71431}" destId="{2225CB8A-15B9-4FD1-A020-32DDE58E38E8}" srcOrd="0" destOrd="0" presId="urn:microsoft.com/office/officeart/2005/8/layout/default"/>
    <dgm:cxn modelId="{D691362E-9E8E-441F-B0B9-89962350E7B7}" srcId="{B02237BA-59B3-4C6F-8BDC-A912608ED9C4}" destId="{E49BD096-D6B0-401B-9FFA-7BD34AFF4FA4}" srcOrd="4" destOrd="0" parTransId="{192B0A37-5893-43AE-A4E9-24893BC149FE}" sibTransId="{32E35DFC-DF1C-4AC6-84A3-B5B5A8BC0281}"/>
    <dgm:cxn modelId="{5EB8BA90-0DBD-4555-8BAB-7F79C8D480D8}" srcId="{B02237BA-59B3-4C6F-8BDC-A912608ED9C4}" destId="{301BF879-5416-44CF-A342-90A45049C9E2}" srcOrd="3" destOrd="0" parTransId="{65BED653-FBB3-4474-96C6-FFFFEC10A9B2}" sibTransId="{9B12C76C-EA1D-44F4-A44E-F6D7834F33CB}"/>
    <dgm:cxn modelId="{D575C208-DEAB-4785-93CA-6499CE99CF92}" srcId="{B02237BA-59B3-4C6F-8BDC-A912608ED9C4}" destId="{1A181504-4DB5-4243-9C68-54558626DD4B}" srcOrd="2" destOrd="0" parTransId="{FBE79D0B-43EF-4B73-BE64-92B8E4B5265D}" sibTransId="{CD05998F-A3FA-4C5F-80FD-83B62079287F}"/>
    <dgm:cxn modelId="{60EA790A-7EBC-4DC5-B462-3D9C3C115D8C}" type="presOf" srcId="{E57D9872-59B4-4778-A232-A076D5F59FF3}" destId="{8FD38504-F59E-40C7-9D26-5C8E71CB50DA}" srcOrd="0" destOrd="0" presId="urn:microsoft.com/office/officeart/2005/8/layout/default"/>
    <dgm:cxn modelId="{1645E320-FBCF-4C8B-816E-3AB8B04FDC35}" type="presOf" srcId="{301BF879-5416-44CF-A342-90A45049C9E2}" destId="{D100D175-D08A-4B23-A080-7F9C2098429C}" srcOrd="0" destOrd="0" presId="urn:microsoft.com/office/officeart/2005/8/layout/default"/>
    <dgm:cxn modelId="{64ABD70D-2D5C-4928-95E0-E71F798F4624}" type="presOf" srcId="{1A181504-4DB5-4243-9C68-54558626DD4B}" destId="{835C2954-2808-4F2B-9AC6-26D1DFF7D25D}" srcOrd="0" destOrd="0" presId="urn:microsoft.com/office/officeart/2005/8/layout/default"/>
    <dgm:cxn modelId="{23450DC0-D63F-43BF-BFB7-36BE5E14E6EC}" srcId="{B02237BA-59B3-4C6F-8BDC-A912608ED9C4}" destId="{E57D9872-59B4-4778-A232-A076D5F59FF3}" srcOrd="5" destOrd="0" parTransId="{942F0475-636C-4601-91E1-9C19FFE3504B}" sibTransId="{72EC4FD0-C3DC-4FE5-A3B0-5C3460D951C9}"/>
    <dgm:cxn modelId="{E3D1C06F-EB30-4EDF-B15E-CD738B0F70F1}" type="presOf" srcId="{E49BD096-D6B0-401B-9FFA-7BD34AFF4FA4}" destId="{0AB6646E-C80F-4969-9D86-B64722FAB687}" srcOrd="0" destOrd="0" presId="urn:microsoft.com/office/officeart/2005/8/layout/default"/>
    <dgm:cxn modelId="{F04A57F8-AF28-4D95-BB0B-50F39716641E}" type="presOf" srcId="{99A4DACB-5C70-43A5-84FD-BCBB7DA87F06}" destId="{69D0E6CC-30F1-4E76-8034-D0E16027D87C}" srcOrd="0" destOrd="0" presId="urn:microsoft.com/office/officeart/2005/8/layout/default"/>
    <dgm:cxn modelId="{702E8EE0-B930-460C-84B4-7F94EAA73CA3}" type="presParOf" srcId="{D08DBD12-4882-4B33-984D-E202A78CC516}" destId="{6C89660C-33B2-4339-846D-839AFA5938BB}" srcOrd="0" destOrd="0" presId="urn:microsoft.com/office/officeart/2005/8/layout/default"/>
    <dgm:cxn modelId="{2848EB1C-1C65-41FE-9342-F571C634F4FA}" type="presParOf" srcId="{D08DBD12-4882-4B33-984D-E202A78CC516}" destId="{DA668C79-0D69-4388-9C08-1D34948E1F48}" srcOrd="1" destOrd="0" presId="urn:microsoft.com/office/officeart/2005/8/layout/default"/>
    <dgm:cxn modelId="{9E16ED98-34ED-4A70-95D7-C680B9424753}" type="presParOf" srcId="{D08DBD12-4882-4B33-984D-E202A78CC516}" destId="{2225CB8A-15B9-4FD1-A020-32DDE58E38E8}" srcOrd="2" destOrd="0" presId="urn:microsoft.com/office/officeart/2005/8/layout/default"/>
    <dgm:cxn modelId="{39C0D61A-36E9-4F93-8B60-83D0700EEE26}" type="presParOf" srcId="{D08DBD12-4882-4B33-984D-E202A78CC516}" destId="{2A4B0BB9-6744-44A0-96D3-DA9B99E07CD0}" srcOrd="3" destOrd="0" presId="urn:microsoft.com/office/officeart/2005/8/layout/default"/>
    <dgm:cxn modelId="{16FD9D18-C432-4395-AA44-EADDBA877DB3}" type="presParOf" srcId="{D08DBD12-4882-4B33-984D-E202A78CC516}" destId="{835C2954-2808-4F2B-9AC6-26D1DFF7D25D}" srcOrd="4" destOrd="0" presId="urn:microsoft.com/office/officeart/2005/8/layout/default"/>
    <dgm:cxn modelId="{6707C69D-4A7E-4CEF-8E8A-8C6EFABE9BEC}" type="presParOf" srcId="{D08DBD12-4882-4B33-984D-E202A78CC516}" destId="{A026CDB2-AB1A-4D8F-B63D-D3A8FC30F7F7}" srcOrd="5" destOrd="0" presId="urn:microsoft.com/office/officeart/2005/8/layout/default"/>
    <dgm:cxn modelId="{523FB65C-BF8D-4666-83AE-6F855A1708AA}" type="presParOf" srcId="{D08DBD12-4882-4B33-984D-E202A78CC516}" destId="{D100D175-D08A-4B23-A080-7F9C2098429C}" srcOrd="6" destOrd="0" presId="urn:microsoft.com/office/officeart/2005/8/layout/default"/>
    <dgm:cxn modelId="{CB4D9E88-8EE6-4A90-B2D2-385F77B4DE3D}" type="presParOf" srcId="{D08DBD12-4882-4B33-984D-E202A78CC516}" destId="{D1C002AD-D3F6-4C5B-B56A-25F1C4E3CD27}" srcOrd="7" destOrd="0" presId="urn:microsoft.com/office/officeart/2005/8/layout/default"/>
    <dgm:cxn modelId="{0370CF05-752E-482D-9E44-4C45792DECA8}" type="presParOf" srcId="{D08DBD12-4882-4B33-984D-E202A78CC516}" destId="{0AB6646E-C80F-4969-9D86-B64722FAB687}" srcOrd="8" destOrd="0" presId="urn:microsoft.com/office/officeart/2005/8/layout/default"/>
    <dgm:cxn modelId="{D2A83FFC-CD0D-4A1B-A9AB-2C15CCE824A1}" type="presParOf" srcId="{D08DBD12-4882-4B33-984D-E202A78CC516}" destId="{C6517170-3348-4A18-991C-DF7BC96C4517}" srcOrd="9" destOrd="0" presId="urn:microsoft.com/office/officeart/2005/8/layout/default"/>
    <dgm:cxn modelId="{D19C27D9-ECC8-417C-9FCA-B2B89E5C6AE4}" type="presParOf" srcId="{D08DBD12-4882-4B33-984D-E202A78CC516}" destId="{8FD38504-F59E-40C7-9D26-5C8E71CB50DA}" srcOrd="10" destOrd="0" presId="urn:microsoft.com/office/officeart/2005/8/layout/default"/>
    <dgm:cxn modelId="{49C22F1E-60D9-4E32-81E9-AF5B187802DD}" type="presParOf" srcId="{D08DBD12-4882-4B33-984D-E202A78CC516}" destId="{01A4979E-93A0-4A7E-8DA7-F3EE3503DF07}" srcOrd="11" destOrd="0" presId="urn:microsoft.com/office/officeart/2005/8/layout/default"/>
    <dgm:cxn modelId="{0BB26BB8-12EF-4FFB-A9D8-908E9BED84C1}" type="presParOf" srcId="{D08DBD12-4882-4B33-984D-E202A78CC516}" destId="{69D0E6CC-30F1-4E76-8034-D0E16027D87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0C626-1213-426F-B1B3-5EFADBBB2D89}">
      <dsp:nvSpPr>
        <dsp:cNvPr id="0" name=""/>
        <dsp:cNvSpPr/>
      </dsp:nvSpPr>
      <dsp:spPr>
        <a:xfrm>
          <a:off x="2452602" y="1581"/>
          <a:ext cx="1540471" cy="696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Parents</a:t>
          </a:r>
        </a:p>
      </dsp:txBody>
      <dsp:txXfrm>
        <a:off x="2452602" y="1581"/>
        <a:ext cx="1540471" cy="696730"/>
      </dsp:txXfrm>
    </dsp:sp>
    <dsp:sp modelId="{A1E2CFE4-0BBA-4D2C-82B2-52761493FC3D}">
      <dsp:nvSpPr>
        <dsp:cNvPr id="0" name=""/>
        <dsp:cNvSpPr/>
      </dsp:nvSpPr>
      <dsp:spPr>
        <a:xfrm>
          <a:off x="1693862" y="1581"/>
          <a:ext cx="689763" cy="696730"/>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B6C0F-70BA-42CA-AFCF-9C7D45D8CEC4}">
      <dsp:nvSpPr>
        <dsp:cNvPr id="0" name=""/>
        <dsp:cNvSpPr/>
      </dsp:nvSpPr>
      <dsp:spPr>
        <a:xfrm>
          <a:off x="1693862" y="813272"/>
          <a:ext cx="1540471" cy="696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Cookery books</a:t>
          </a:r>
        </a:p>
      </dsp:txBody>
      <dsp:txXfrm>
        <a:off x="1693862" y="813272"/>
        <a:ext cx="1540471" cy="696730"/>
      </dsp:txXfrm>
    </dsp:sp>
    <dsp:sp modelId="{CA2E6B2F-6270-4497-A6A7-362B0B7229C6}">
      <dsp:nvSpPr>
        <dsp:cNvPr id="0" name=""/>
        <dsp:cNvSpPr/>
      </dsp:nvSpPr>
      <dsp:spPr>
        <a:xfrm>
          <a:off x="3300544" y="2449746"/>
          <a:ext cx="689763" cy="696730"/>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36A52-9CBD-4DA8-BD71-6A2A412C9050}">
      <dsp:nvSpPr>
        <dsp:cNvPr id="0" name=""/>
        <dsp:cNvSpPr/>
      </dsp:nvSpPr>
      <dsp:spPr>
        <a:xfrm>
          <a:off x="2452602" y="1624963"/>
          <a:ext cx="1540471" cy="696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Food websites</a:t>
          </a:r>
          <a:endParaRPr lang="en-GB" sz="1900" kern="1200" dirty="0"/>
        </a:p>
      </dsp:txBody>
      <dsp:txXfrm>
        <a:off x="2452602" y="1624963"/>
        <a:ext cx="1540471" cy="696730"/>
      </dsp:txXfrm>
    </dsp:sp>
    <dsp:sp modelId="{2C75F1A1-812D-4A38-B08E-D6E08E812D4F}">
      <dsp:nvSpPr>
        <dsp:cNvPr id="0" name=""/>
        <dsp:cNvSpPr/>
      </dsp:nvSpPr>
      <dsp:spPr>
        <a:xfrm>
          <a:off x="1714348" y="3224684"/>
          <a:ext cx="689763" cy="696730"/>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761A9-4916-41D5-AAC6-225B156DE0BB}">
      <dsp:nvSpPr>
        <dsp:cNvPr id="0" name=""/>
        <dsp:cNvSpPr/>
      </dsp:nvSpPr>
      <dsp:spPr>
        <a:xfrm>
          <a:off x="1693862" y="2436654"/>
          <a:ext cx="1540471" cy="696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Come up with them myself</a:t>
          </a:r>
          <a:endParaRPr lang="en-GB" sz="1900" kern="1200" dirty="0"/>
        </a:p>
      </dsp:txBody>
      <dsp:txXfrm>
        <a:off x="1693862" y="2436654"/>
        <a:ext cx="1540471" cy="696730"/>
      </dsp:txXfrm>
    </dsp:sp>
    <dsp:sp modelId="{2B477253-1E49-4CEB-85EF-D8FCBD2B0779}">
      <dsp:nvSpPr>
        <dsp:cNvPr id="0" name=""/>
        <dsp:cNvSpPr/>
      </dsp:nvSpPr>
      <dsp:spPr>
        <a:xfrm>
          <a:off x="1696030" y="1629032"/>
          <a:ext cx="689763" cy="696730"/>
        </a:xfrm>
        <a:prstGeom prst="rect">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21783-C8B1-4C11-83F8-A07864C31CEB}">
      <dsp:nvSpPr>
        <dsp:cNvPr id="0" name=""/>
        <dsp:cNvSpPr/>
      </dsp:nvSpPr>
      <dsp:spPr>
        <a:xfrm>
          <a:off x="2452602" y="3248345"/>
          <a:ext cx="1540471" cy="6967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Other family members</a:t>
          </a:r>
        </a:p>
      </dsp:txBody>
      <dsp:txXfrm>
        <a:off x="2452602" y="3248345"/>
        <a:ext cx="1540471" cy="696730"/>
      </dsp:txXfrm>
    </dsp:sp>
    <dsp:sp modelId="{B13155CD-D1EB-4B47-A230-FF8E2FF9FA56}">
      <dsp:nvSpPr>
        <dsp:cNvPr id="0" name=""/>
        <dsp:cNvSpPr/>
      </dsp:nvSpPr>
      <dsp:spPr>
        <a:xfrm>
          <a:off x="3319462" y="809942"/>
          <a:ext cx="689763" cy="696730"/>
        </a:xfrm>
        <a:prstGeom prst="rect">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660C-33B2-4339-846D-839AFA5938BB}">
      <dsp:nvSpPr>
        <dsp:cNvPr id="0" name=""/>
        <dsp:cNvSpPr/>
      </dsp:nvSpPr>
      <dsp:spPr>
        <a:xfrm>
          <a:off x="0" y="275618"/>
          <a:ext cx="1585373" cy="9512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Lifestyle  (60%)</a:t>
          </a:r>
          <a:endParaRPr lang="en-GB" sz="1800" kern="1200" dirty="0">
            <a:latin typeface="Arial" panose="020B0604020202020204" pitchFamily="34" charset="0"/>
            <a:cs typeface="Arial" panose="020B0604020202020204" pitchFamily="34" charset="0"/>
          </a:endParaRPr>
        </a:p>
      </dsp:txBody>
      <dsp:txXfrm>
        <a:off x="0" y="275618"/>
        <a:ext cx="1585373" cy="951224"/>
      </dsp:txXfrm>
    </dsp:sp>
    <dsp:sp modelId="{2225CB8A-15B9-4FD1-A020-32DDE58E38E8}">
      <dsp:nvSpPr>
        <dsp:cNvPr id="0" name=""/>
        <dsp:cNvSpPr/>
      </dsp:nvSpPr>
      <dsp:spPr>
        <a:xfrm>
          <a:off x="1743911" y="275618"/>
          <a:ext cx="1585373" cy="9512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Income  (59%)</a:t>
          </a:r>
          <a:endParaRPr lang="en-GB" sz="1800" kern="1200" dirty="0">
            <a:latin typeface="Arial" panose="020B0604020202020204" pitchFamily="34" charset="0"/>
            <a:cs typeface="Arial" panose="020B0604020202020204" pitchFamily="34" charset="0"/>
          </a:endParaRPr>
        </a:p>
      </dsp:txBody>
      <dsp:txXfrm>
        <a:off x="1743911" y="275618"/>
        <a:ext cx="1585373" cy="951224"/>
      </dsp:txXfrm>
    </dsp:sp>
    <dsp:sp modelId="{835C2954-2808-4F2B-9AC6-26D1DFF7D25D}">
      <dsp:nvSpPr>
        <dsp:cNvPr id="0" name=""/>
        <dsp:cNvSpPr/>
      </dsp:nvSpPr>
      <dsp:spPr>
        <a:xfrm>
          <a:off x="3487822" y="275618"/>
          <a:ext cx="1585373" cy="9512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Living arrangements (34%)</a:t>
          </a:r>
          <a:endParaRPr lang="en-GB" sz="1800" kern="1200" dirty="0">
            <a:latin typeface="Arial" panose="020B0604020202020204" pitchFamily="34" charset="0"/>
            <a:cs typeface="Arial" panose="020B0604020202020204" pitchFamily="34" charset="0"/>
          </a:endParaRPr>
        </a:p>
      </dsp:txBody>
      <dsp:txXfrm>
        <a:off x="3487822" y="275618"/>
        <a:ext cx="1585373" cy="951224"/>
      </dsp:txXfrm>
    </dsp:sp>
    <dsp:sp modelId="{D100D175-D08A-4B23-A080-7F9C2098429C}">
      <dsp:nvSpPr>
        <dsp:cNvPr id="0" name=""/>
        <dsp:cNvSpPr/>
      </dsp:nvSpPr>
      <dsp:spPr>
        <a:xfrm>
          <a:off x="0" y="1385379"/>
          <a:ext cx="1585373" cy="9512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Cultural background (15%)</a:t>
          </a:r>
          <a:endParaRPr lang="en-GB" sz="1800" kern="1200" dirty="0">
            <a:latin typeface="Arial" panose="020B0604020202020204" pitchFamily="34" charset="0"/>
            <a:cs typeface="Arial" panose="020B0604020202020204" pitchFamily="34" charset="0"/>
          </a:endParaRPr>
        </a:p>
      </dsp:txBody>
      <dsp:txXfrm>
        <a:off x="0" y="1385379"/>
        <a:ext cx="1585373" cy="951224"/>
      </dsp:txXfrm>
    </dsp:sp>
    <dsp:sp modelId="{0AB6646E-C80F-4969-9D86-B64722FAB687}">
      <dsp:nvSpPr>
        <dsp:cNvPr id="0" name=""/>
        <dsp:cNvSpPr/>
      </dsp:nvSpPr>
      <dsp:spPr>
        <a:xfrm>
          <a:off x="1743911" y="1385379"/>
          <a:ext cx="1585373" cy="9512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News stories (7%)</a:t>
          </a:r>
          <a:endParaRPr lang="en-GB" sz="1800" kern="1200" dirty="0">
            <a:latin typeface="Arial" panose="020B0604020202020204" pitchFamily="34" charset="0"/>
            <a:cs typeface="Arial" panose="020B0604020202020204" pitchFamily="34" charset="0"/>
          </a:endParaRPr>
        </a:p>
      </dsp:txBody>
      <dsp:txXfrm>
        <a:off x="1743911" y="1385379"/>
        <a:ext cx="1585373" cy="951224"/>
      </dsp:txXfrm>
    </dsp:sp>
    <dsp:sp modelId="{8FD38504-F59E-40C7-9D26-5C8E71CB50DA}">
      <dsp:nvSpPr>
        <dsp:cNvPr id="0" name=""/>
        <dsp:cNvSpPr/>
      </dsp:nvSpPr>
      <dsp:spPr>
        <a:xfrm>
          <a:off x="3487822" y="1385379"/>
          <a:ext cx="1585373" cy="9512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Social Media (7%)</a:t>
          </a:r>
          <a:endParaRPr lang="en-GB" sz="1800" kern="1200" dirty="0">
            <a:latin typeface="Arial" panose="020B0604020202020204" pitchFamily="34" charset="0"/>
            <a:cs typeface="Arial" panose="020B0604020202020204" pitchFamily="34" charset="0"/>
          </a:endParaRPr>
        </a:p>
      </dsp:txBody>
      <dsp:txXfrm>
        <a:off x="3487822" y="1385379"/>
        <a:ext cx="1585373" cy="951224"/>
      </dsp:txXfrm>
    </dsp:sp>
    <dsp:sp modelId="{69D0E6CC-30F1-4E76-8034-D0E16027D87C}">
      <dsp:nvSpPr>
        <dsp:cNvPr id="0" name=""/>
        <dsp:cNvSpPr/>
      </dsp:nvSpPr>
      <dsp:spPr>
        <a:xfrm>
          <a:off x="1743911" y="2495141"/>
          <a:ext cx="1585373" cy="9512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Religious background (3%)</a:t>
          </a:r>
          <a:endParaRPr lang="en-GB" sz="1800" kern="1200" dirty="0">
            <a:latin typeface="Arial" panose="020B0604020202020204" pitchFamily="34" charset="0"/>
            <a:cs typeface="Arial" panose="020B0604020202020204" pitchFamily="34" charset="0"/>
          </a:endParaRPr>
        </a:p>
      </dsp:txBody>
      <dsp:txXfrm>
        <a:off x="1743911" y="2495141"/>
        <a:ext cx="1585373" cy="95122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DAE21-5585-42B4-A273-3CF3160DEDFF}" type="datetimeFigureOut">
              <a:rPr lang="en-GB" smtClean="0"/>
              <a:t>31/01/2020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00EAC-8CB4-4894-AA13-CF6B383CC57F}" type="slidenum">
              <a:rPr lang="en-GB" smtClean="0"/>
              <a:t>‹#›</a:t>
            </a:fld>
            <a:endParaRPr lang="en-GB"/>
          </a:p>
        </p:txBody>
      </p:sp>
    </p:spTree>
    <p:extLst>
      <p:ext uri="{BB962C8B-B14F-4D97-AF65-F5344CB8AC3E}">
        <p14:creationId xmlns:p14="http://schemas.microsoft.com/office/powerpoint/2010/main" val="69781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hdb.org.uk/knowledge-library/consumer-insights-the-meat-shopper-journe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gov.co.uk/topics/food/articles-reports/2019/03/12/italian-cuisine-worlds-most-popula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Comparing spending across the different income groups, households in the two lowest </a:t>
            </a:r>
            <a:r>
              <a:rPr lang="en-GB" dirty="0" err="1" smtClean="0"/>
              <a:t>equivalised</a:t>
            </a:r>
            <a:r>
              <a:rPr lang="en-GB" dirty="0" smtClean="0"/>
              <a:t> disposable income deciles spent proportionally more on takeaway meals eaten at home, with the poorest 10% of households spending 19% and the second-poorest spending 22% of their overall catering services expenditure on takeaways. </a:t>
            </a:r>
          </a:p>
          <a:p>
            <a:endParaRPr lang="en-US" dirty="0" smtClean="0"/>
          </a:p>
          <a:p>
            <a:r>
              <a:rPr lang="en-US" dirty="0" smtClean="0"/>
              <a:t>Percentage (eating</a:t>
            </a:r>
            <a:r>
              <a:rPr lang="en-US" baseline="0" dirty="0" smtClean="0"/>
              <a:t> out) – 2001 it was: 2.7%, in 2017 it was 3.4%</a:t>
            </a:r>
            <a:endParaRPr lang="en-GB" dirty="0"/>
          </a:p>
        </p:txBody>
      </p:sp>
      <p:sp>
        <p:nvSpPr>
          <p:cNvPr id="4" name="Slide Number Placeholder 3"/>
          <p:cNvSpPr>
            <a:spLocks noGrp="1"/>
          </p:cNvSpPr>
          <p:nvPr>
            <p:ph type="sldNum" sz="quarter" idx="10"/>
          </p:nvPr>
        </p:nvSpPr>
        <p:spPr/>
        <p:txBody>
          <a:bodyPr/>
          <a:lstStyle/>
          <a:p>
            <a:fld id="{0F900EAC-8CB4-4894-AA13-CF6B383CC57F}" type="slidenum">
              <a:rPr lang="en-GB" smtClean="0"/>
              <a:t>6</a:t>
            </a:fld>
            <a:endParaRPr lang="en-GB"/>
          </a:p>
        </p:txBody>
      </p:sp>
    </p:spTree>
    <p:extLst>
      <p:ext uri="{BB962C8B-B14F-4D97-AF65-F5344CB8AC3E}">
        <p14:creationId xmlns:p14="http://schemas.microsoft.com/office/powerpoint/2010/main" val="51950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Price </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Price is the number one factor for shoppers buying meat and dairy (see AHDB </a:t>
            </a:r>
            <a:r>
              <a:rPr lang="en-GB" sz="1200" b="0" i="0" u="sng" kern="1200" dirty="0" smtClean="0">
                <a:solidFill>
                  <a:schemeClr val="tx1"/>
                </a:solidFill>
                <a:effectLst/>
                <a:latin typeface="+mn-lt"/>
                <a:ea typeface="+mn-ea"/>
                <a:cs typeface="+mn-cs"/>
                <a:hlinkClick r:id="rId3"/>
              </a:rPr>
              <a:t>meat shopper journey report</a:t>
            </a:r>
            <a:r>
              <a:rPr lang="en-GB" sz="1200" b="0" i="0" kern="1200" dirty="0" smtClean="0">
                <a:solidFill>
                  <a:schemeClr val="tx1"/>
                </a:solidFill>
                <a:effectLst/>
                <a:latin typeface="+mn-lt"/>
                <a:ea typeface="+mn-ea"/>
                <a:cs typeface="+mn-cs"/>
              </a:rPr>
              <a:t>) and, with increased economic uncertainty, consumers who check the price of products before buying them has risen to 80% (AHDB/</a:t>
            </a:r>
            <a:r>
              <a:rPr lang="en-GB" sz="1200" b="0" i="0" kern="1200" dirty="0" err="1" smtClean="0">
                <a:solidFill>
                  <a:schemeClr val="tx1"/>
                </a:solidFill>
                <a:effectLst/>
                <a:latin typeface="+mn-lt"/>
                <a:ea typeface="+mn-ea"/>
                <a:cs typeface="+mn-cs"/>
              </a:rPr>
              <a:t>YouGov</a:t>
            </a:r>
            <a:r>
              <a:rPr lang="en-GB" sz="1200" b="0" i="0" kern="1200" dirty="0" smtClean="0">
                <a:solidFill>
                  <a:schemeClr val="tx1"/>
                </a:solidFill>
                <a:effectLst/>
                <a:latin typeface="+mn-lt"/>
                <a:ea typeface="+mn-ea"/>
                <a:cs typeface="+mn-cs"/>
              </a:rPr>
              <a:t>). As the convenience offered by pre-prepared foods often comes with a large price tag, 26% of consumers said they would rely less on pre-prepared foods if money was tight (Kantar </a:t>
            </a:r>
            <a:r>
              <a:rPr lang="en-GB" sz="1200" b="0" i="0" kern="1200" dirty="0" err="1" smtClean="0">
                <a:solidFill>
                  <a:schemeClr val="tx1"/>
                </a:solidFill>
                <a:effectLst/>
                <a:latin typeface="+mn-lt"/>
                <a:ea typeface="+mn-ea"/>
                <a:cs typeface="+mn-cs"/>
              </a:rPr>
              <a:t>Worldpanel</a:t>
            </a:r>
            <a:r>
              <a:rPr lang="en-GB" sz="1200" b="0" i="0" kern="1200" dirty="0" smtClean="0">
                <a:solidFill>
                  <a:schemeClr val="tx1"/>
                </a:solidFill>
                <a:effectLst/>
                <a:latin typeface="+mn-lt"/>
                <a:ea typeface="+mn-ea"/>
                <a:cs typeface="+mn-cs"/>
              </a:rPr>
              <a:t> Plus | April 2018).</a:t>
            </a:r>
          </a:p>
          <a:p>
            <a:endParaRPr lang="en-GB" sz="1200" b="0" i="1" kern="1200" dirty="0" smtClean="0">
              <a:solidFill>
                <a:schemeClr val="tx1"/>
              </a:solidFill>
              <a:effectLst/>
              <a:latin typeface="+mn-lt"/>
              <a:ea typeface="+mn-ea"/>
              <a:cs typeface="+mn-cs"/>
            </a:endParaRPr>
          </a:p>
          <a:p>
            <a:r>
              <a:rPr lang="en-GB" sz="1200" b="0" i="1" kern="1200" dirty="0" smtClean="0">
                <a:solidFill>
                  <a:schemeClr val="tx1"/>
                </a:solidFill>
                <a:effectLst/>
                <a:latin typeface="+mn-lt"/>
                <a:ea typeface="+mn-ea"/>
                <a:cs typeface="+mn-cs"/>
              </a:rPr>
              <a:t>Eating for enjoyment</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For many, cooking is a hobby. Most consumers said they enjoyed cooking and 58% like to experiment. Consumers who claim they would rather do other things than waste time cooking are at the lowest level since the start of AHDB’s consumer survey in 2015 (AHDB/</a:t>
            </a:r>
            <a:r>
              <a:rPr lang="en-GB" sz="1200" b="0" i="0" kern="1200" dirty="0" err="1" smtClean="0">
                <a:solidFill>
                  <a:schemeClr val="tx1"/>
                </a:solidFill>
                <a:effectLst/>
                <a:latin typeface="+mn-lt"/>
                <a:ea typeface="+mn-ea"/>
                <a:cs typeface="+mn-cs"/>
              </a:rPr>
              <a:t>YouGov</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Nearly 9 out of 10 consumers believe that knowing how to cook affects what you can eat (AHDB/</a:t>
            </a:r>
            <a:r>
              <a:rPr lang="en-GB" sz="1200" b="0" i="0" kern="1200" dirty="0" err="1" smtClean="0">
                <a:solidFill>
                  <a:schemeClr val="tx1"/>
                </a:solidFill>
                <a:effectLst/>
                <a:latin typeface="+mn-lt"/>
                <a:ea typeface="+mn-ea"/>
                <a:cs typeface="+mn-cs"/>
              </a:rPr>
              <a:t>YouGov</a:t>
            </a:r>
            <a:r>
              <a:rPr lang="en-GB" sz="1200" b="0" i="0" kern="1200" dirty="0" smtClean="0">
                <a:solidFill>
                  <a:schemeClr val="tx1"/>
                </a:solidFill>
                <a:effectLst/>
                <a:latin typeface="+mn-lt"/>
                <a:ea typeface="+mn-ea"/>
                <a:cs typeface="+mn-cs"/>
              </a:rPr>
              <a:t>). Cooking ability empowers consumers to eat foods they enjoy and adds variety to meals. Taste has always been the primary reason for food choice but even more so now – there has been a rise of 5% since 2014 of meals eaten  due to taste (Kantar </a:t>
            </a:r>
            <a:r>
              <a:rPr lang="en-GB" sz="1200" b="0" i="0" kern="1200" dirty="0" err="1" smtClean="0">
                <a:solidFill>
                  <a:schemeClr val="tx1"/>
                </a:solidFill>
                <a:effectLst/>
                <a:latin typeface="+mn-lt"/>
                <a:ea typeface="+mn-ea"/>
                <a:cs typeface="+mn-cs"/>
              </a:rPr>
              <a:t>Worldpanel</a:t>
            </a:r>
            <a:r>
              <a:rPr lang="en-GB" sz="1200" b="0" i="0" kern="1200" dirty="0" smtClean="0">
                <a:solidFill>
                  <a:schemeClr val="tx1"/>
                </a:solidFill>
                <a:effectLst/>
                <a:latin typeface="+mn-lt"/>
                <a:ea typeface="+mn-ea"/>
                <a:cs typeface="+mn-cs"/>
              </a:rPr>
              <a:t> | Total food| 52 w/e 7 Dec 14 vs 52 w/e 2 Dec 18).</a:t>
            </a:r>
          </a:p>
          <a:p>
            <a:r>
              <a:rPr lang="en-GB" sz="1200" b="0" i="0" kern="1200" dirty="0" smtClean="0">
                <a:solidFill>
                  <a:schemeClr val="tx1"/>
                </a:solidFill>
                <a:effectLst/>
                <a:latin typeface="+mn-lt"/>
                <a:ea typeface="+mn-ea"/>
                <a:cs typeface="+mn-cs"/>
              </a:rPr>
              <a:t>Channels such as YouTube and Instagram provide easy-to-follow tutorials and recipe inspiration, with consumers opting to follow a variety of social media ‘influencers’ depending on their interests. Bloggers such as Joe Wicks for those interested in fitness, or Deliciously Ella for plant-based, for example.</a:t>
            </a:r>
          </a:p>
          <a:p>
            <a:endParaRPr lang="en-GB" sz="1200" b="0" i="1" kern="1200" dirty="0" smtClean="0">
              <a:solidFill>
                <a:schemeClr val="tx1"/>
              </a:solidFill>
              <a:effectLst/>
              <a:latin typeface="+mn-lt"/>
              <a:ea typeface="+mn-ea"/>
              <a:cs typeface="+mn-cs"/>
            </a:endParaRPr>
          </a:p>
          <a:p>
            <a:r>
              <a:rPr lang="en-GB" sz="1200" b="0" i="1" kern="1200" dirty="0" smtClean="0">
                <a:solidFill>
                  <a:schemeClr val="tx1"/>
                </a:solidFill>
                <a:effectLst/>
                <a:latin typeface="+mn-lt"/>
                <a:ea typeface="+mn-ea"/>
                <a:cs typeface="+mn-cs"/>
              </a:rPr>
              <a:t>Health</a:t>
            </a:r>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increase in scratch cooking could be influenced by consumers who want to eat less processed and more natural foods. More information is available to consumers relating to health, with many turning to diet and fitness apps to track calories, nutrition and more. Pre-processed foods can be viewed by consumers as unhealthy, as they can have high levels of salt and sugar. Cooking from scratch enables consumers to have greater control over what they eat.</a:t>
            </a:r>
          </a:p>
          <a:p>
            <a:endParaRPr lang="en-GB" dirty="0"/>
          </a:p>
        </p:txBody>
      </p:sp>
      <p:sp>
        <p:nvSpPr>
          <p:cNvPr id="4" name="Slide Number Placeholder 3"/>
          <p:cNvSpPr>
            <a:spLocks noGrp="1"/>
          </p:cNvSpPr>
          <p:nvPr>
            <p:ph type="sldNum" sz="quarter" idx="10"/>
          </p:nvPr>
        </p:nvSpPr>
        <p:spPr/>
        <p:txBody>
          <a:bodyPr/>
          <a:lstStyle/>
          <a:p>
            <a:fld id="{0F900EAC-8CB4-4894-AA13-CF6B383CC57F}" type="slidenum">
              <a:rPr lang="en-GB" smtClean="0"/>
              <a:t>8</a:t>
            </a:fld>
            <a:endParaRPr lang="en-GB"/>
          </a:p>
        </p:txBody>
      </p:sp>
    </p:spTree>
    <p:extLst>
      <p:ext uri="{BB962C8B-B14F-4D97-AF65-F5344CB8AC3E}">
        <p14:creationId xmlns:p14="http://schemas.microsoft.com/office/powerpoint/2010/main" val="246447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900EAC-8CB4-4894-AA13-CF6B383CC57F}" type="slidenum">
              <a:rPr lang="en-GB" smtClean="0"/>
              <a:t>14</a:t>
            </a:fld>
            <a:endParaRPr lang="en-GB"/>
          </a:p>
        </p:txBody>
      </p:sp>
    </p:spTree>
    <p:extLst>
      <p:ext uri="{BB962C8B-B14F-4D97-AF65-F5344CB8AC3E}">
        <p14:creationId xmlns:p14="http://schemas.microsoft.com/office/powerpoint/2010/main" val="266748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hlinkClick r:id="rId3"/>
              </a:rPr>
              <a:t>recent </a:t>
            </a:r>
            <a:r>
              <a:rPr lang="en-GB" sz="1200" b="0" i="0" u="none" strike="noStrike" kern="1200" dirty="0" err="1" smtClean="0">
                <a:solidFill>
                  <a:schemeClr val="tx1"/>
                </a:solidFill>
                <a:effectLst/>
                <a:latin typeface="+mn-lt"/>
                <a:ea typeface="+mn-ea"/>
                <a:cs typeface="+mn-cs"/>
                <a:hlinkClick r:id="rId3"/>
              </a:rPr>
              <a:t>YouGov</a:t>
            </a:r>
            <a:r>
              <a:rPr lang="en-GB" sz="1200" b="0" i="0" u="none" strike="noStrike" kern="1200" dirty="0" smtClean="0">
                <a:solidFill>
                  <a:schemeClr val="tx1"/>
                </a:solidFill>
                <a:effectLst/>
                <a:latin typeface="+mn-lt"/>
                <a:ea typeface="+mn-ea"/>
                <a:cs typeface="+mn-cs"/>
                <a:hlinkClick r:id="rId3"/>
              </a:rPr>
              <a:t> survey</a:t>
            </a:r>
            <a:r>
              <a:rPr lang="en-GB" sz="1200" b="0" i="0" kern="1200" dirty="0" smtClean="0">
                <a:solidFill>
                  <a:schemeClr val="tx1"/>
                </a:solidFill>
                <a:effectLst/>
                <a:latin typeface="+mn-lt"/>
                <a:ea typeface="+mn-ea"/>
                <a:cs typeface="+mn-cs"/>
              </a:rPr>
              <a:t> found that 91% of Britons enjoy their own national cuisine. </a:t>
            </a:r>
          </a:p>
          <a:p>
            <a:endParaRPr lang="en-GB" dirty="0"/>
          </a:p>
        </p:txBody>
      </p:sp>
      <p:sp>
        <p:nvSpPr>
          <p:cNvPr id="4" name="Slide Number Placeholder 3"/>
          <p:cNvSpPr>
            <a:spLocks noGrp="1"/>
          </p:cNvSpPr>
          <p:nvPr>
            <p:ph type="sldNum" sz="quarter" idx="10"/>
          </p:nvPr>
        </p:nvSpPr>
        <p:spPr/>
        <p:txBody>
          <a:bodyPr/>
          <a:lstStyle/>
          <a:p>
            <a:fld id="{0F900EAC-8CB4-4894-AA13-CF6B383CC57F}" type="slidenum">
              <a:rPr lang="en-GB" smtClean="0"/>
              <a:t>16</a:t>
            </a:fld>
            <a:endParaRPr lang="en-GB"/>
          </a:p>
        </p:txBody>
      </p:sp>
    </p:spTree>
    <p:extLst>
      <p:ext uri="{BB962C8B-B14F-4D97-AF65-F5344CB8AC3E}">
        <p14:creationId xmlns:p14="http://schemas.microsoft.com/office/powerpoint/2010/main" val="216712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900EAC-8CB4-4894-AA13-CF6B383CC57F}" type="slidenum">
              <a:rPr lang="en-GB" smtClean="0"/>
              <a:t>17</a:t>
            </a:fld>
            <a:endParaRPr lang="en-GB"/>
          </a:p>
        </p:txBody>
      </p:sp>
    </p:spTree>
    <p:extLst>
      <p:ext uri="{BB962C8B-B14F-4D97-AF65-F5344CB8AC3E}">
        <p14:creationId xmlns:p14="http://schemas.microsoft.com/office/powerpoint/2010/main" val="287957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away/delivery – quick</a:t>
            </a:r>
            <a:r>
              <a:rPr lang="en-US" baseline="0" dirty="0" smtClean="0"/>
              <a:t> service food, as well as traditional restaurants  </a:t>
            </a:r>
            <a:endParaRPr lang="en-GB" dirty="0"/>
          </a:p>
        </p:txBody>
      </p:sp>
      <p:sp>
        <p:nvSpPr>
          <p:cNvPr id="4" name="Slide Number Placeholder 3"/>
          <p:cNvSpPr>
            <a:spLocks noGrp="1"/>
          </p:cNvSpPr>
          <p:nvPr>
            <p:ph type="sldNum" sz="quarter" idx="10"/>
          </p:nvPr>
        </p:nvSpPr>
        <p:spPr/>
        <p:txBody>
          <a:bodyPr/>
          <a:lstStyle/>
          <a:p>
            <a:fld id="{0F900EAC-8CB4-4894-AA13-CF6B383CC57F}" type="slidenum">
              <a:rPr lang="en-GB" smtClean="0"/>
              <a:t>19</a:t>
            </a:fld>
            <a:endParaRPr lang="en-GB"/>
          </a:p>
        </p:txBody>
      </p:sp>
    </p:spTree>
    <p:extLst>
      <p:ext uri="{BB962C8B-B14F-4D97-AF65-F5344CB8AC3E}">
        <p14:creationId xmlns:p14="http://schemas.microsoft.com/office/powerpoint/2010/main" val="214315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900EAC-8CB4-4894-AA13-CF6B383CC57F}" type="slidenum">
              <a:rPr lang="en-GB" smtClean="0"/>
              <a:t>30</a:t>
            </a:fld>
            <a:endParaRPr lang="en-GB"/>
          </a:p>
        </p:txBody>
      </p:sp>
    </p:spTree>
    <p:extLst>
      <p:ext uri="{BB962C8B-B14F-4D97-AF65-F5344CB8AC3E}">
        <p14:creationId xmlns:p14="http://schemas.microsoft.com/office/powerpoint/2010/main" val="3358173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900EAC-8CB4-4894-AA13-CF6B383CC57F}" type="slidenum">
              <a:rPr lang="en-GB" smtClean="0"/>
              <a:t>33</a:t>
            </a:fld>
            <a:endParaRPr lang="en-GB"/>
          </a:p>
        </p:txBody>
      </p:sp>
    </p:spTree>
    <p:extLst>
      <p:ext uri="{BB962C8B-B14F-4D97-AF65-F5344CB8AC3E}">
        <p14:creationId xmlns:p14="http://schemas.microsoft.com/office/powerpoint/2010/main" val="175905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479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here</a:t>
            </a:r>
            <a:endParaRPr lang="en-GB" dirty="0"/>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dirty="0" smtClean="0"/>
              <a:t>Click to edit </a:t>
            </a:r>
            <a:endParaRPr lang="en-GB" dirty="0"/>
          </a:p>
        </p:txBody>
      </p:sp>
      <p:sp>
        <p:nvSpPr>
          <p:cNvPr id="6" name="Picture Placeholder 5"/>
          <p:cNvSpPr>
            <a:spLocks noGrp="1"/>
          </p:cNvSpPr>
          <p:nvPr>
            <p:ph type="pic" sz="quarter" idx="11"/>
          </p:nvPr>
        </p:nvSpPr>
        <p:spPr>
          <a:xfrm>
            <a:off x="8075613" y="1854200"/>
            <a:ext cx="3798887" cy="4044950"/>
          </a:xfrm>
        </p:spPr>
        <p:txBody>
          <a:bodyPr/>
          <a:lstStyle/>
          <a:p>
            <a:endParaRPr lang="en-GB" dirty="0"/>
          </a:p>
        </p:txBody>
      </p:sp>
    </p:spTree>
    <p:extLst>
      <p:ext uri="{BB962C8B-B14F-4D97-AF65-F5344CB8AC3E}">
        <p14:creationId xmlns:p14="http://schemas.microsoft.com/office/powerpoint/2010/main" val="26160713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9804" y="903446"/>
            <a:ext cx="7678744" cy="565708"/>
          </a:xfrm>
          <a:prstGeom prst="rect">
            <a:avLst/>
          </a:prstGeom>
        </p:spPr>
        <p:txBody>
          <a:bodyPr/>
          <a:lstStyle>
            <a:lvl1pPr>
              <a:defRPr sz="3600" b="1" baseline="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
        <p:nvSpPr>
          <p:cNvPr id="6" name="Text Placeholder 5"/>
          <p:cNvSpPr>
            <a:spLocks noGrp="1"/>
          </p:cNvSpPr>
          <p:nvPr>
            <p:ph type="body" sz="quarter" idx="10"/>
          </p:nvPr>
        </p:nvSpPr>
        <p:spPr>
          <a:xfrm>
            <a:off x="730250" y="1867438"/>
            <a:ext cx="10963767" cy="4095481"/>
          </a:xfrm>
          <a:prstGeom prst="rect">
            <a:avLst/>
          </a:prstGeom>
        </p:spPr>
        <p:txBody>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dirty="0"/>
              <a:t>Click to edit Master text style</a:t>
            </a:r>
          </a:p>
        </p:txBody>
      </p:sp>
    </p:spTree>
    <p:extLst>
      <p:ext uri="{BB962C8B-B14F-4D97-AF65-F5344CB8AC3E}">
        <p14:creationId xmlns:p14="http://schemas.microsoft.com/office/powerpoint/2010/main" val="3752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Title here</a:t>
            </a:r>
            <a:endParaRPr lang="en-GB" dirty="0"/>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dirty="0"/>
              <a:t>Click to edit</a:t>
            </a:r>
            <a:endParaRPr lang="en-GB" dirty="0"/>
          </a:p>
        </p:txBody>
      </p:sp>
    </p:spTree>
    <p:extLst>
      <p:ext uri="{BB962C8B-B14F-4D97-AF65-F5344CB8AC3E}">
        <p14:creationId xmlns:p14="http://schemas.microsoft.com/office/powerpoint/2010/main" val="33145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a:t>
            </a:r>
            <a:endParaRPr lang="en-GB" dirty="0"/>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dirty="0"/>
              <a:t>Click to edit </a:t>
            </a:r>
            <a:endParaRPr lang="en-GB" dirty="0"/>
          </a:p>
        </p:txBody>
      </p:sp>
      <p:sp>
        <p:nvSpPr>
          <p:cNvPr id="6" name="Picture Placeholder 5"/>
          <p:cNvSpPr>
            <a:spLocks noGrp="1"/>
          </p:cNvSpPr>
          <p:nvPr>
            <p:ph type="pic" sz="quarter" idx="11"/>
          </p:nvPr>
        </p:nvSpPr>
        <p:spPr>
          <a:xfrm>
            <a:off x="8075613" y="1854200"/>
            <a:ext cx="3798887" cy="4044950"/>
          </a:xfrm>
        </p:spPr>
        <p:txBody>
          <a:bodyPr/>
          <a:lstStyle/>
          <a:p>
            <a:endParaRPr lang="en-GB" dirty="0"/>
          </a:p>
        </p:txBody>
      </p:sp>
    </p:spTree>
    <p:extLst>
      <p:ext uri="{BB962C8B-B14F-4D97-AF65-F5344CB8AC3E}">
        <p14:creationId xmlns:p14="http://schemas.microsoft.com/office/powerpoint/2010/main" val="10092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dirty="0"/>
              <a:t>Title here</a:t>
            </a:r>
            <a:endParaRPr lang="en-GB" dirty="0"/>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dirty="0"/>
              <a:t>Click to edit</a:t>
            </a:r>
            <a:endParaRPr lang="en-GB" dirty="0"/>
          </a:p>
        </p:txBody>
      </p:sp>
    </p:spTree>
    <p:extLst>
      <p:ext uri="{BB962C8B-B14F-4D97-AF65-F5344CB8AC3E}">
        <p14:creationId xmlns:p14="http://schemas.microsoft.com/office/powerpoint/2010/main" val="4439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dirty="0"/>
              <a:t>Title here</a:t>
            </a:r>
            <a:endParaRPr lang="en-GB" dirty="0"/>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dirty="0"/>
              <a:t>Click to edit </a:t>
            </a:r>
            <a:endParaRPr lang="en-GB" dirty="0"/>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dirty="0"/>
          </a:p>
        </p:txBody>
      </p:sp>
    </p:spTree>
    <p:extLst>
      <p:ext uri="{BB962C8B-B14F-4D97-AF65-F5344CB8AC3E}">
        <p14:creationId xmlns:p14="http://schemas.microsoft.com/office/powerpoint/2010/main" val="64758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85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9261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smtClean="0"/>
              <a:t>Title here</a:t>
            </a:r>
            <a:endParaRPr lang="en-GB" dirty="0"/>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dirty="0" smtClean="0"/>
              <a:t>Click to edit</a:t>
            </a:r>
            <a:endParaRPr lang="en-GB" dirty="0"/>
          </a:p>
        </p:txBody>
      </p:sp>
    </p:spTree>
    <p:extLst>
      <p:ext uri="{BB962C8B-B14F-4D97-AF65-F5344CB8AC3E}">
        <p14:creationId xmlns:p14="http://schemas.microsoft.com/office/powerpoint/2010/main" val="2475929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dirty="0"/>
              <a:t>Title here</a:t>
            </a:r>
            <a:endParaRPr lang="en-GB" dirty="0"/>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dirty="0">
                <a:latin typeface="Arial" panose="020B0604020202020204" pitchFamily="34" charset="0"/>
                <a:cs typeface="Arial" panose="020B0604020202020204" pitchFamily="34" charset="0"/>
              </a:rPr>
              <a:t>Click to add text</a:t>
            </a:r>
            <a:endParaRPr lang="en-GB" dirty="0"/>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25807288"/>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481"/>
            <a:ext cx="12192000" cy="6852519"/>
          </a:xfrm>
          <a:prstGeom prst="rect">
            <a:avLst/>
          </a:prstGeom>
        </p:spPr>
      </p:pic>
    </p:spTree>
    <p:extLst>
      <p:ext uri="{BB962C8B-B14F-4D97-AF65-F5344CB8AC3E}">
        <p14:creationId xmlns:p14="http://schemas.microsoft.com/office/powerpoint/2010/main" val="175490564"/>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245862"/>
      </p:ext>
    </p:extLst>
  </p:cSld>
  <p:clrMap bg1="lt1" tx1="dk1" bg2="lt2" tx2="dk2" accent1="accent1" accent2="accent2" accent3="accent3" accent4="accent4" accent5="accent5" accent6="accent6" hlink="hlink" folHlink="folHlink"/>
  <p:sldLayoutIdLst>
    <p:sldLayoutId id="21474837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60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dirty="0" smtClean="0"/>
              <a:t>Title here</a:t>
            </a:r>
            <a:endParaRPr lang="en-GB" dirty="0"/>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dirty="0" smtClean="0">
                <a:latin typeface="Arial" panose="020B0604020202020204" pitchFamily="34" charset="0"/>
                <a:cs typeface="Arial" panose="020B0604020202020204" pitchFamily="34" charset="0"/>
              </a:rPr>
              <a:t>Click to add text</a:t>
            </a:r>
            <a:endParaRPr lang="en-GB" dirty="0"/>
          </a:p>
        </p:txBody>
      </p:sp>
    </p:spTree>
    <p:extLst>
      <p:ext uri="{BB962C8B-B14F-4D97-AF65-F5344CB8AC3E}">
        <p14:creationId xmlns:p14="http://schemas.microsoft.com/office/powerpoint/2010/main" val="85590351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6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hdb.org.uk/news/consumer-insight-attitudes-to-cookin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hdb.org.uk/news/consumer-insight-attitudes-to-cooking"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hart" Target="../charts/char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dependent.co.uk/extras/lifestyle/british-people-cooking-recipes-kitchen-skills-food-dishes-survey-a8409586.html" TargetMode="External"/><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s://yougov.co.uk/topics/food/articles-reports/2019/06/11/classic-british-cuisine-ranked-britons" TargetMode="External"/><Relationship Id="rId4" Type="http://schemas.openxmlformats.org/officeDocument/2006/relationships/hyperlink" Target="https://ubamarket.com/uks-favourite-recipe-curr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hyperlink" Target="https://www.nutrition.org.uk/aboutbnf/whoweare/annualreports.html" TargetMode="External"/><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uk/government/statistics/initial-teacher-training-trainee-number-census-2017-to-2018" TargetMode="External"/><Relationship Id="rId2" Type="http://schemas.openxmlformats.org/officeDocument/2006/relationships/hyperlink" Target="http://bit.ly/2hRBhwC" TargetMode="Externa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drive/folders/0B6vmekGX5OPfTm9xMzc5VkpCUTg" TargetMode="Externa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hyperlink" Target="https://onlinelibrary.wiley.com/doi/10.1111/nbu.12303#nbu12303-bib-0007" TargetMode="External"/><Relationship Id="rId5" Type="http://schemas.openxmlformats.org/officeDocument/2006/relationships/hyperlink" Target="https://onlinelibrary.wiley.com/doi/10.1111/nbu.12303#nbu12303-bib-0006" TargetMode="External"/><Relationship Id="rId4" Type="http://schemas.openxmlformats.org/officeDocument/2006/relationships/hyperlink" Target="https://onlinelibrary.wiley.com/doi/10.1111/nbu.12303#nbu12303-bib-000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openaccess.city.ac.uk/id/eprint/7878/" TargetMode="External"/><Relationship Id="rId13" Type="http://schemas.openxmlformats.org/officeDocument/2006/relationships/hyperlink" Target="https://onlinelibrary.wiley.com/doi/10.1111/nbu.12303" TargetMode="External"/><Relationship Id="rId3" Type="http://schemas.openxmlformats.org/officeDocument/2006/relationships/hyperlink" Target="https://www.foodnavigator.com/Article/2019/09/13/Future-Thinking-How-are-UK-consumers-shopping-and-eating-in-2019" TargetMode="External"/><Relationship Id="rId7" Type="http://schemas.openxmlformats.org/officeDocument/2006/relationships/hyperlink" Target="https://www.telegraph.co.uk/women/life/rise-diy-meal-kit-fad-future/" TargetMode="External"/><Relationship Id="rId12" Type="http://schemas.openxmlformats.org/officeDocument/2006/relationships/hyperlink" Target="https://onlinelibrary.wiley.com/doi/abs/10.1111/ijcs.12042" TargetMode="External"/><Relationship Id="rId17" Type="http://schemas.openxmlformats.org/officeDocument/2006/relationships/hyperlink" Target="http://www.nutrition.org.uk/foodinschools/competences/competences.html" TargetMode="External"/><Relationship Id="rId2" Type="http://schemas.openxmlformats.org/officeDocument/2006/relationships/hyperlink" Target="https://ahdb.org.uk/news/consumer-insight-falling-consumer-confidence-feeds-scratch-cooking-increase" TargetMode="External"/><Relationship Id="rId16" Type="http://schemas.openxmlformats.org/officeDocument/2006/relationships/hyperlink" Target="http://www.gov.uk/government/publications/food-teaching-in-secondary-schools-knowledge-and-skills-framework" TargetMode="External"/><Relationship Id="rId1" Type="http://schemas.openxmlformats.org/officeDocument/2006/relationships/slideLayout" Target="../slideLayouts/slideLayout2.xml"/><Relationship Id="rId6" Type="http://schemas.openxmlformats.org/officeDocument/2006/relationships/hyperlink" Target="https://www.foodnavigator.com/Article/2019/08/19/Consumers-want-both-convenience-and-the-chance-to-cook-from-scratch-HelloFresh-celebrates-its-first-profitable-quarter" TargetMode="External"/><Relationship Id="rId11" Type="http://schemas.openxmlformats.org/officeDocument/2006/relationships/hyperlink" Target="https://onlinelibrary.wiley.com/doi/abs/10.1111/fcsr.12305" TargetMode="External"/><Relationship Id="rId5" Type="http://schemas.openxmlformats.org/officeDocument/2006/relationships/hyperlink" Target="https://www.foodspark.com/Trends-People/7-consumer-attitudes-towards-scratch-cooking" TargetMode="External"/><Relationship Id="rId15" Type="http://schemas.openxmlformats.org/officeDocument/2006/relationships/hyperlink" Target="http://www.gov.uk/government/publications/food-teaching-in-primary-schools-knowledge-and-skills-framework" TargetMode="External"/><Relationship Id="rId10" Type="http://schemas.openxmlformats.org/officeDocument/2006/relationships/hyperlink" Target="https://www.ncbi.nlm.nih.gov/pmc/articles/PMC4222785/" TargetMode="External"/><Relationship Id="rId4" Type="http://schemas.openxmlformats.org/officeDocument/2006/relationships/hyperlink" Target="https://www.mintel.com/press-centre/food-and-drink/60-of-uk-16-34-year-olds-who-cook-like-experimenting-with-new-cooking-trends-but-many-fail-to-master-the-basics" TargetMode="External"/><Relationship Id="rId9" Type="http://schemas.openxmlformats.org/officeDocument/2006/relationships/hyperlink" Target="https://www.researchgate.net/publication/235703470_Expanding_Children's_Food_Experiences_The_Impact_of_a_School-Based_Kitchen_Garden_Program" TargetMode="External"/><Relationship Id="rId14" Type="http://schemas.openxmlformats.org/officeDocument/2006/relationships/hyperlink" Target="https://drive.google.com/drive/folders/0B6vmekGX5OPfTm9xMzc5VkpCUT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ons.gov.uk/peoplepopulationandcommunity/personalandhouseholdfinances/expenditure/bulletins/familyspendingintheuk/financialyearending201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mintel.com/press-centre/food-and-drink/60-of-uk-16-34-year-olds-who-cook-like-experimenting-with-new-cooking-trends-but-many-fail-to-master-the-basic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hdb.org.uk/news/consumer-insight-falling-consumer-confidence-feeds-scratch-cooking-increa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s://ahdb.org.uk/news/consumer-insight-attitudes-to-cook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145" y="2705060"/>
            <a:ext cx="8925520" cy="830997"/>
          </a:xfrm>
          <a:prstGeom prst="rect">
            <a:avLst/>
          </a:prstGeom>
          <a:noFill/>
        </p:spPr>
        <p:txBody>
          <a:bodyPr wrap="none" lIns="0" tIns="0" rIns="0" bIns="0" rtlCol="0">
            <a:spAutoFit/>
          </a:bodyPr>
          <a:lstStyle/>
          <a:p>
            <a:r>
              <a:rPr lang="en-US" sz="5400" b="1" i="0" dirty="0" smtClean="0">
                <a:solidFill>
                  <a:schemeClr val="bg1"/>
                </a:solidFill>
                <a:latin typeface="Arial"/>
                <a:ea typeface="Verdana" charset="0"/>
                <a:cs typeface="Arial"/>
              </a:rPr>
              <a:t>Cooking in schools – why?</a:t>
            </a:r>
            <a:endParaRPr lang="en-US" sz="5400" b="1" i="0" dirty="0">
              <a:solidFill>
                <a:schemeClr val="bg1"/>
              </a:solidFill>
              <a:latin typeface="Arial"/>
              <a:ea typeface="Verdana" charset="0"/>
              <a:cs typeface="Arial"/>
            </a:endParaRPr>
          </a:p>
        </p:txBody>
      </p:sp>
      <p:sp>
        <p:nvSpPr>
          <p:cNvPr id="7" name="TextBox 6"/>
          <p:cNvSpPr txBox="1"/>
          <p:nvPr/>
        </p:nvSpPr>
        <p:spPr>
          <a:xfrm>
            <a:off x="719145" y="4622333"/>
            <a:ext cx="3882824" cy="553998"/>
          </a:xfrm>
          <a:prstGeom prst="rect">
            <a:avLst/>
          </a:prstGeom>
          <a:noFill/>
        </p:spPr>
        <p:txBody>
          <a:bodyPr wrap="square" lIns="0" tIns="0" rIns="0" bIns="0" rtlCol="0">
            <a:spAutoFit/>
          </a:bodyPr>
          <a:lstStyle/>
          <a:p>
            <a:r>
              <a:rPr lang="en-US" sz="2000" b="0" i="0" dirty="0" smtClean="0">
                <a:solidFill>
                  <a:schemeClr val="bg1"/>
                </a:solidFill>
                <a:latin typeface="Arial"/>
                <a:ea typeface="Verdana" charset="0"/>
                <a:cs typeface="Arial"/>
              </a:rPr>
              <a:t>Roy Ballam</a:t>
            </a:r>
            <a:endParaRPr lang="en-US" sz="2000" b="0" i="0" dirty="0">
              <a:solidFill>
                <a:schemeClr val="bg1"/>
              </a:solidFill>
              <a:latin typeface="Arial"/>
              <a:ea typeface="Verdana" charset="0"/>
              <a:cs typeface="Arial"/>
            </a:endParaRPr>
          </a:p>
          <a:p>
            <a:r>
              <a:rPr lang="en-US" sz="1600" b="0" i="0" dirty="0" smtClean="0">
                <a:solidFill>
                  <a:schemeClr val="bg1"/>
                </a:solidFill>
                <a:latin typeface="Arial"/>
                <a:ea typeface="Verdana" charset="0"/>
                <a:cs typeface="Arial"/>
              </a:rPr>
              <a:t>1 February 2020</a:t>
            </a:r>
            <a:endParaRPr lang="en-US" sz="1600" b="0" i="0" dirty="0">
              <a:solidFill>
                <a:schemeClr val="bg1"/>
              </a:solidFill>
              <a:latin typeface="Arial"/>
              <a:ea typeface="Verdana" charset="0"/>
              <a:cs typeface="Arial"/>
            </a:endParaRPr>
          </a:p>
        </p:txBody>
      </p:sp>
    </p:spTree>
    <p:extLst>
      <p:ext uri="{BB962C8B-B14F-4D97-AF65-F5344CB8AC3E}">
        <p14:creationId xmlns:p14="http://schemas.microsoft.com/office/powerpoint/2010/main" val="1766264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from scratch</a:t>
            </a:r>
            <a:endParaRPr lang="en-GB" dirty="0"/>
          </a:p>
        </p:txBody>
      </p:sp>
      <p:sp>
        <p:nvSpPr>
          <p:cNvPr id="3" name="Text Placeholder 2"/>
          <p:cNvSpPr>
            <a:spLocks noGrp="1"/>
          </p:cNvSpPr>
          <p:nvPr>
            <p:ph type="body" sz="quarter" idx="10"/>
          </p:nvPr>
        </p:nvSpPr>
        <p:spPr>
          <a:xfrm>
            <a:off x="609600" y="1854200"/>
            <a:ext cx="7095565" cy="4070350"/>
          </a:xfrm>
        </p:spPr>
        <p:txBody>
          <a:bodyPr>
            <a:noAutofit/>
          </a:bodyPr>
          <a:lstStyle/>
          <a:p>
            <a:pPr marL="342900" indent="-342900">
              <a:buFont typeface="Arial" panose="020B0604020202020204" pitchFamily="34" charset="0"/>
              <a:buChar char="•"/>
            </a:pPr>
            <a:r>
              <a:rPr lang="en-GB" dirty="0"/>
              <a:t>AHDB’s tracker findings show that 78% of people say they cook from scratch once a week or more, with little variation by age</a:t>
            </a:r>
            <a:r>
              <a:rPr lang="en-GB" dirty="0" smtClean="0"/>
              <a:t>.</a:t>
            </a:r>
          </a:p>
          <a:p>
            <a:pPr marL="10287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41% </a:t>
            </a:r>
            <a:r>
              <a:rPr lang="en-GB" sz="2000" dirty="0" smtClean="0">
                <a:latin typeface="Arial" panose="020B0604020202020204" pitchFamily="34" charset="0"/>
                <a:cs typeface="Arial" panose="020B0604020202020204" pitchFamily="34" charset="0"/>
              </a:rPr>
              <a:t>intend </a:t>
            </a:r>
            <a:r>
              <a:rPr lang="en-GB" sz="2000" dirty="0">
                <a:latin typeface="Arial" panose="020B0604020202020204" pitchFamily="34" charset="0"/>
                <a:cs typeface="Arial" panose="020B0604020202020204" pitchFamily="34" charset="0"/>
              </a:rPr>
              <a:t>to increase the number of meals they cook from scratch at </a:t>
            </a:r>
            <a:r>
              <a:rPr lang="en-GB" sz="2000" dirty="0" smtClean="0">
                <a:latin typeface="Arial" panose="020B0604020202020204" pitchFamily="34" charset="0"/>
                <a:cs typeface="Arial" panose="020B0604020202020204" pitchFamily="34" charset="0"/>
              </a:rPr>
              <a:t>home.</a:t>
            </a:r>
          </a:p>
          <a:p>
            <a:pPr marL="10287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76% </a:t>
            </a:r>
            <a:r>
              <a:rPr lang="en-GB" sz="2000" dirty="0" smtClean="0">
                <a:latin typeface="Arial" panose="020B0604020202020204" pitchFamily="34" charset="0"/>
                <a:cs typeface="Arial" panose="020B0604020202020204" pitchFamily="34" charset="0"/>
              </a:rPr>
              <a:t>always </a:t>
            </a:r>
            <a:r>
              <a:rPr lang="en-GB" sz="2000" dirty="0">
                <a:latin typeface="Arial" panose="020B0604020202020204" pitchFamily="34" charset="0"/>
                <a:cs typeface="Arial" panose="020B0604020202020204" pitchFamily="34" charset="0"/>
              </a:rPr>
              <a:t>check the price of food before buying </a:t>
            </a:r>
            <a:r>
              <a:rPr lang="en-GB" sz="2000" dirty="0" smtClean="0">
                <a:latin typeface="Arial" panose="020B0604020202020204" pitchFamily="34" charset="0"/>
                <a:cs typeface="Arial" panose="020B0604020202020204" pitchFamily="34" charset="0"/>
              </a:rPr>
              <a:t>it</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t>Mintel ask respondents about dishes created completely from scratch (defined as using uncooked </a:t>
            </a:r>
            <a:r>
              <a:rPr lang="en-GB" dirty="0" smtClean="0"/>
              <a:t>ingredients)</a:t>
            </a:r>
          </a:p>
          <a:p>
            <a:pPr marL="1028700" lvl="1"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around </a:t>
            </a:r>
            <a:r>
              <a:rPr lang="en-GB" sz="2000" dirty="0">
                <a:latin typeface="Arial" panose="020B0604020202020204" pitchFamily="34" charset="0"/>
                <a:cs typeface="Arial" panose="020B0604020202020204" pitchFamily="34" charset="0"/>
              </a:rPr>
              <a:t>a third of 16—24 year-olds say how they mostly prepare evening meals is by cooking completely from scratch, compared with over 50% of those aged 55 or over. </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p:txBody>
      </p:sp>
      <p:sp>
        <p:nvSpPr>
          <p:cNvPr id="5" name="Rectangle 4"/>
          <p:cNvSpPr/>
          <p:nvPr/>
        </p:nvSpPr>
        <p:spPr>
          <a:xfrm>
            <a:off x="0" y="6313490"/>
            <a:ext cx="6696637" cy="523220"/>
          </a:xfrm>
          <a:prstGeom prst="rect">
            <a:avLst/>
          </a:prstGeom>
        </p:spPr>
        <p:txBody>
          <a:bodyPr wrap="square">
            <a:spAutoFit/>
          </a:bodyPr>
          <a:lstStyle/>
          <a:p>
            <a:r>
              <a:rPr lang="en-GB" sz="1400" dirty="0" smtClean="0">
                <a:solidFill>
                  <a:srgbClr val="000000"/>
                </a:solidFill>
                <a:latin typeface="Arial" panose="020B0604020202020204" pitchFamily="34" charset="0"/>
                <a:cs typeface="Arial" panose="020B0604020202020204" pitchFamily="34" charset="0"/>
              </a:rPr>
              <a:t>AHDB definition ‘scratch cooking’: to </a:t>
            </a:r>
            <a:r>
              <a:rPr lang="en-GB" sz="1400" dirty="0">
                <a:solidFill>
                  <a:srgbClr val="000000"/>
                </a:solidFill>
                <a:latin typeface="Arial" panose="020B0604020202020204" pitchFamily="34" charset="0"/>
                <a:cs typeface="Arial" panose="020B0604020202020204" pitchFamily="34" charset="0"/>
              </a:rPr>
              <a:t>prepare and cook a home-made meal with a recipe that uses fresh, raw and store cupboard </a:t>
            </a:r>
            <a:r>
              <a:rPr lang="en-GB" sz="1400" dirty="0" smtClean="0">
                <a:solidFill>
                  <a:srgbClr val="000000"/>
                </a:solidFill>
                <a:latin typeface="Arial" panose="020B0604020202020204" pitchFamily="34" charset="0"/>
                <a:cs typeface="Arial" panose="020B0604020202020204" pitchFamily="34" charset="0"/>
              </a:rPr>
              <a:t>ingredients.</a:t>
            </a:r>
            <a:endParaRPr lang="en-GB" sz="1400" dirty="0">
              <a:latin typeface="Arial" panose="020B0604020202020204" pitchFamily="34" charset="0"/>
              <a:cs typeface="Arial" panose="020B0604020202020204" pitchFamily="34" charset="0"/>
            </a:endParaRPr>
          </a:p>
        </p:txBody>
      </p:sp>
      <p:sp>
        <p:nvSpPr>
          <p:cNvPr id="6" name="Rectangle 5"/>
          <p:cNvSpPr/>
          <p:nvPr/>
        </p:nvSpPr>
        <p:spPr>
          <a:xfrm>
            <a:off x="8162365" y="4305550"/>
            <a:ext cx="3818965" cy="1754326"/>
          </a:xfrm>
          <a:prstGeom prst="rect">
            <a:avLst/>
          </a:prstGeom>
          <a:solidFill>
            <a:schemeClr val="accent6">
              <a:lumMod val="20000"/>
              <a:lumOff val="80000"/>
            </a:schemeClr>
          </a:solidFill>
        </p:spPr>
        <p:txBody>
          <a:bodyPr wrap="square">
            <a:spAutoFit/>
          </a:bodyPr>
          <a:lstStyle/>
          <a:p>
            <a:r>
              <a:rPr lang="en-GB" b="1" i="1" dirty="0">
                <a:solidFill>
                  <a:srgbClr val="000000"/>
                </a:solidFill>
                <a:latin typeface="Arial" panose="020B0604020202020204" pitchFamily="34" charset="0"/>
                <a:cs typeface="Arial" panose="020B0604020202020204" pitchFamily="34" charset="0"/>
              </a:rPr>
              <a:t>Ease of preparation </a:t>
            </a:r>
            <a:r>
              <a:rPr lang="en-GB" i="1" dirty="0">
                <a:solidFill>
                  <a:srgbClr val="000000"/>
                </a:solidFill>
                <a:latin typeface="Arial" panose="020B0604020202020204" pitchFamily="34" charset="0"/>
                <a:cs typeface="Arial" panose="020B0604020202020204" pitchFamily="34" charset="0"/>
              </a:rPr>
              <a:t>is another key factor in meal choice and, for this reason, ready-to-cook shortcuts and component meals that remove the need to cook from scratch have a broad appeal.</a:t>
            </a:r>
            <a:endParaRPr lang="en-GB" i="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62365" y="1597272"/>
            <a:ext cx="3749608" cy="2572952"/>
          </a:xfrm>
          <a:prstGeom prst="rect">
            <a:avLst/>
          </a:prstGeom>
        </p:spPr>
      </p:pic>
    </p:spTree>
    <p:extLst>
      <p:ext uri="{BB962C8B-B14F-4D97-AF65-F5344CB8AC3E}">
        <p14:creationId xmlns:p14="http://schemas.microsoft.com/office/powerpoint/2010/main" val="16975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Cooking confidence </a:t>
            </a:r>
            <a:endParaRPr lang="en-GB" dirty="0"/>
          </a:p>
        </p:txBody>
      </p:sp>
      <p:sp>
        <p:nvSpPr>
          <p:cNvPr id="3" name="Text Placeholder 2"/>
          <p:cNvSpPr>
            <a:spLocks noGrp="1"/>
          </p:cNvSpPr>
          <p:nvPr>
            <p:ph type="body" sz="quarter" idx="10"/>
          </p:nvPr>
        </p:nvSpPr>
        <p:spPr>
          <a:xfrm>
            <a:off x="609600" y="1854021"/>
            <a:ext cx="5665470" cy="4044950"/>
          </a:xfrm>
        </p:spPr>
        <p:txBody>
          <a:bodyPr>
            <a:normAutofit lnSpcReduction="10000"/>
          </a:bodyPr>
          <a:lstStyle/>
          <a:p>
            <a:pPr marL="342900" indent="-342900">
              <a:buFont typeface="Arial" panose="020B0604020202020204" pitchFamily="34" charset="0"/>
              <a:buChar char="•"/>
            </a:pPr>
            <a:r>
              <a:rPr lang="en-US" dirty="0" smtClean="0"/>
              <a:t>Cooking confidence is a key factor in choice of meal to cook across all age groups</a:t>
            </a:r>
          </a:p>
          <a:p>
            <a:pPr marL="342900" indent="-342900">
              <a:buFont typeface="Arial" panose="020B0604020202020204" pitchFamily="34" charset="0"/>
              <a:buChar char="•"/>
            </a:pPr>
            <a:r>
              <a:rPr lang="en-US" dirty="0" smtClean="0"/>
              <a:t>There’s a willingness to learn …</a:t>
            </a:r>
          </a:p>
          <a:p>
            <a:pPr marL="628650" lvl="1" indent="-265113">
              <a:buFont typeface="Arial" panose="020B0604020202020204" pitchFamily="34" charset="0"/>
              <a:buChar char="•"/>
            </a:pPr>
            <a:r>
              <a:rPr lang="en-US" sz="2000" dirty="0" smtClean="0">
                <a:latin typeface="Arial" panose="020B0604020202020204" pitchFamily="34" charset="0"/>
                <a:cs typeface="Arial" panose="020B0604020202020204" pitchFamily="34" charset="0"/>
              </a:rPr>
              <a:t>33% want to learn to cook more recipes</a:t>
            </a:r>
          </a:p>
          <a:p>
            <a:pPr marL="628650" lvl="1" indent="-265113">
              <a:buFont typeface="Arial" panose="020B0604020202020204" pitchFamily="34" charset="0"/>
              <a:buChar char="•"/>
            </a:pPr>
            <a:r>
              <a:rPr lang="en-US" sz="2000" dirty="0" smtClean="0">
                <a:latin typeface="Arial" panose="020B0604020202020204" pitchFamily="34" charset="0"/>
                <a:cs typeface="Arial" panose="020B0604020202020204" pitchFamily="34" charset="0"/>
              </a:rPr>
              <a:t>34% want to learn how to cook something new</a:t>
            </a:r>
          </a:p>
          <a:p>
            <a:pPr marL="363538" indent="-363538">
              <a:buFont typeface="Arial" panose="020B0604020202020204" pitchFamily="34" charset="0"/>
              <a:buChar char="•"/>
            </a:pPr>
            <a:r>
              <a:rPr lang="en-US" dirty="0" smtClean="0"/>
              <a:t>How we live is changing …</a:t>
            </a:r>
          </a:p>
          <a:p>
            <a:pPr marL="628650" lvl="1" indent="-265113">
              <a:buFont typeface="Arial" panose="020B0604020202020204" pitchFamily="34" charset="0"/>
              <a:buChar char="•"/>
            </a:pPr>
            <a:r>
              <a:rPr lang="en-US" sz="2000" dirty="0" smtClean="0">
                <a:latin typeface="Arial" panose="020B0604020202020204" pitchFamily="34" charset="0"/>
                <a:cs typeface="Arial" panose="020B0604020202020204" pitchFamily="34" charset="0"/>
              </a:rPr>
              <a:t>1990, 21% of 2034 year olds lived with parents – in 2017 it was 26%</a:t>
            </a:r>
          </a:p>
          <a:p>
            <a:pPr marL="628650" lvl="1" indent="-265113">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Those aged 16-24 years more likely to sit and eat alone than any other age group</a:t>
            </a:r>
          </a:p>
          <a:p>
            <a:pPr marL="628650" lvl="1" indent="-265113">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Recipe inspiration is online/social media – increasingly important to many</a:t>
            </a:r>
          </a:p>
          <a:p>
            <a:endParaRPr lang="en-GB" dirty="0"/>
          </a:p>
        </p:txBody>
      </p:sp>
      <p:sp>
        <p:nvSpPr>
          <p:cNvPr id="8" name="Rectangle 7"/>
          <p:cNvSpPr/>
          <p:nvPr/>
        </p:nvSpPr>
        <p:spPr>
          <a:xfrm>
            <a:off x="75406" y="6349200"/>
            <a:ext cx="6096000" cy="276999"/>
          </a:xfrm>
          <a:prstGeom prst="rect">
            <a:avLst/>
          </a:prstGeom>
        </p:spPr>
        <p:txBody>
          <a:bodyPr>
            <a:spAutoFit/>
          </a:bodyPr>
          <a:lstStyle/>
          <a:p>
            <a:r>
              <a:rPr lang="en-GB" sz="1200" dirty="0">
                <a:latin typeface="Arial" panose="020B0604020202020204" pitchFamily="34" charset="0"/>
                <a:cs typeface="Arial" panose="020B0604020202020204" pitchFamily="34" charset="0"/>
                <a:hlinkClick r:id="rId2"/>
              </a:rPr>
              <a:t>https://</a:t>
            </a:r>
            <a:r>
              <a:rPr lang="en-GB" sz="1200" dirty="0" smtClean="0">
                <a:latin typeface="Arial" panose="020B0604020202020204" pitchFamily="34" charset="0"/>
                <a:cs typeface="Arial" panose="020B0604020202020204" pitchFamily="34" charset="0"/>
                <a:hlinkClick r:id="rId2"/>
              </a:rPr>
              <a:t>ahdb.org.uk/news/consumer-insight-attitudes-to-cooking</a:t>
            </a:r>
            <a:r>
              <a:rPr lang="en-GB" sz="1200" dirty="0" smtClean="0">
                <a:latin typeface="Arial" panose="020B0604020202020204" pitchFamily="34" charset="0"/>
                <a:cs typeface="Arial" panose="020B0604020202020204" pitchFamily="34" charset="0"/>
              </a:rPr>
              <a:t> (Aug, 2018)</a:t>
            </a:r>
            <a:endParaRPr lang="en-GB" sz="1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386603" y="1854021"/>
            <a:ext cx="5700621" cy="3797393"/>
          </a:xfrm>
          <a:prstGeom prst="rect">
            <a:avLst/>
          </a:prstGeom>
        </p:spPr>
      </p:pic>
    </p:spTree>
    <p:extLst>
      <p:ext uri="{BB962C8B-B14F-4D97-AF65-F5344CB8AC3E}">
        <p14:creationId xmlns:p14="http://schemas.microsoft.com/office/powerpoint/2010/main" val="105345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GB" dirty="0"/>
          </a:p>
        </p:txBody>
      </p:sp>
      <p:sp>
        <p:nvSpPr>
          <p:cNvPr id="3" name="Text Placeholder 2"/>
          <p:cNvSpPr>
            <a:spLocks noGrp="1"/>
          </p:cNvSpPr>
          <p:nvPr>
            <p:ph type="body" sz="quarter" idx="10"/>
          </p:nvPr>
        </p:nvSpPr>
        <p:spPr/>
        <p:txBody>
          <a:bodyPr/>
          <a:lstStyle/>
          <a:p>
            <a:endParaRPr lang="en-GB"/>
          </a:p>
        </p:txBody>
      </p:sp>
      <p:sp>
        <p:nvSpPr>
          <p:cNvPr id="5" name="Rectangle 4"/>
          <p:cNvSpPr/>
          <p:nvPr/>
        </p:nvSpPr>
        <p:spPr>
          <a:xfrm>
            <a:off x="75406" y="6349200"/>
            <a:ext cx="6096000" cy="276999"/>
          </a:xfrm>
          <a:prstGeom prst="rect">
            <a:avLst/>
          </a:prstGeom>
        </p:spPr>
        <p:txBody>
          <a:bodyPr>
            <a:spAutoFit/>
          </a:bodyPr>
          <a:lstStyle/>
          <a:p>
            <a:r>
              <a:rPr lang="en-GB" sz="1200" dirty="0">
                <a:latin typeface="Arial" panose="020B0604020202020204" pitchFamily="34" charset="0"/>
                <a:cs typeface="Arial" panose="020B0604020202020204" pitchFamily="34" charset="0"/>
                <a:hlinkClick r:id="rId2"/>
              </a:rPr>
              <a:t>https://</a:t>
            </a:r>
            <a:r>
              <a:rPr lang="en-GB" sz="1200" dirty="0" smtClean="0">
                <a:latin typeface="Arial" panose="020B0604020202020204" pitchFamily="34" charset="0"/>
                <a:cs typeface="Arial" panose="020B0604020202020204" pitchFamily="34" charset="0"/>
                <a:hlinkClick r:id="rId2"/>
              </a:rPr>
              <a:t>ahdb.org.uk/news/consumer-insight-attitudes-to-cooking</a:t>
            </a:r>
            <a:r>
              <a:rPr lang="en-GB" sz="1200" dirty="0" smtClean="0">
                <a:latin typeface="Arial" panose="020B0604020202020204" pitchFamily="34" charset="0"/>
                <a:cs typeface="Arial" panose="020B0604020202020204" pitchFamily="34" charset="0"/>
              </a:rPr>
              <a:t> (Aug, 2018)</a:t>
            </a:r>
            <a:endParaRPr lang="en-GB"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91729" y="1643062"/>
            <a:ext cx="4863353" cy="4415877"/>
          </a:xfrm>
          <a:prstGeom prst="rect">
            <a:avLst/>
          </a:prstGeom>
        </p:spPr>
      </p:pic>
      <p:pic>
        <p:nvPicPr>
          <p:cNvPr id="7" name="Picture 6"/>
          <p:cNvPicPr>
            <a:picLocks noChangeAspect="1"/>
          </p:cNvPicPr>
          <p:nvPr/>
        </p:nvPicPr>
        <p:blipFill>
          <a:blip r:embed="rId4"/>
          <a:stretch>
            <a:fillRect/>
          </a:stretch>
        </p:blipFill>
        <p:spPr>
          <a:xfrm>
            <a:off x="5923709" y="1719811"/>
            <a:ext cx="4928067" cy="4310602"/>
          </a:xfrm>
          <a:prstGeom prst="rect">
            <a:avLst/>
          </a:prstGeom>
        </p:spPr>
      </p:pic>
    </p:spTree>
    <p:extLst>
      <p:ext uri="{BB962C8B-B14F-4D97-AF65-F5344CB8AC3E}">
        <p14:creationId xmlns:p14="http://schemas.microsoft.com/office/powerpoint/2010/main" val="3067255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learn?</a:t>
            </a:r>
            <a:endParaRPr lang="en-GB" dirty="0"/>
          </a:p>
        </p:txBody>
      </p:sp>
      <p:graphicFrame>
        <p:nvGraphicFramePr>
          <p:cNvPr id="16" name="Diagram 15"/>
          <p:cNvGraphicFramePr/>
          <p:nvPr>
            <p:extLst/>
          </p:nvPr>
        </p:nvGraphicFramePr>
        <p:xfrm>
          <a:off x="-309232" y="1995045"/>
          <a:ext cx="5686936" cy="3946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 Placeholder 3"/>
          <p:cNvSpPr txBox="1">
            <a:spLocks/>
          </p:cNvSpPr>
          <p:nvPr/>
        </p:nvSpPr>
        <p:spPr>
          <a:xfrm>
            <a:off x="3776129" y="2134372"/>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66%</a:t>
            </a:r>
            <a:endParaRPr lang="en-GB" sz="2000" b="1" i="0" dirty="0">
              <a:solidFill>
                <a:srgbClr val="A7A9AC">
                  <a:lumMod val="50000"/>
                </a:srgbClr>
              </a:solidFill>
              <a:latin typeface="Arial" panose="020B0604020202020204" pitchFamily="34" charset="0"/>
            </a:endParaRPr>
          </a:p>
        </p:txBody>
      </p:sp>
      <p:sp>
        <p:nvSpPr>
          <p:cNvPr id="18" name="Text Placeholder 3"/>
          <p:cNvSpPr txBox="1">
            <a:spLocks/>
          </p:cNvSpPr>
          <p:nvPr/>
        </p:nvSpPr>
        <p:spPr>
          <a:xfrm>
            <a:off x="3776129" y="2888919"/>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51%</a:t>
            </a:r>
            <a:endParaRPr lang="en-GB" sz="2000" b="1" i="0" dirty="0">
              <a:solidFill>
                <a:srgbClr val="A7A9AC">
                  <a:lumMod val="50000"/>
                </a:srgbClr>
              </a:solidFill>
              <a:latin typeface="Arial" panose="020B0604020202020204" pitchFamily="34" charset="0"/>
            </a:endParaRPr>
          </a:p>
        </p:txBody>
      </p:sp>
      <p:sp>
        <p:nvSpPr>
          <p:cNvPr id="19" name="Text Placeholder 3"/>
          <p:cNvSpPr txBox="1">
            <a:spLocks/>
          </p:cNvSpPr>
          <p:nvPr/>
        </p:nvSpPr>
        <p:spPr>
          <a:xfrm>
            <a:off x="3776129" y="3729694"/>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39%</a:t>
            </a:r>
            <a:endParaRPr lang="en-GB" sz="2000" b="1" i="0" dirty="0">
              <a:solidFill>
                <a:srgbClr val="A7A9AC">
                  <a:lumMod val="50000"/>
                </a:srgbClr>
              </a:solidFill>
              <a:latin typeface="Arial" panose="020B0604020202020204" pitchFamily="34" charset="0"/>
            </a:endParaRPr>
          </a:p>
        </p:txBody>
      </p:sp>
      <p:sp>
        <p:nvSpPr>
          <p:cNvPr id="20" name="Text Placeholder 3"/>
          <p:cNvSpPr txBox="1">
            <a:spLocks/>
          </p:cNvSpPr>
          <p:nvPr/>
        </p:nvSpPr>
        <p:spPr>
          <a:xfrm>
            <a:off x="3776129" y="4522128"/>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35%</a:t>
            </a:r>
            <a:endParaRPr lang="en-GB" sz="2000" b="1" i="0" dirty="0">
              <a:solidFill>
                <a:srgbClr val="A7A9AC">
                  <a:lumMod val="50000"/>
                </a:srgbClr>
              </a:solidFill>
              <a:latin typeface="Arial" panose="020B0604020202020204" pitchFamily="34" charset="0"/>
            </a:endParaRPr>
          </a:p>
        </p:txBody>
      </p:sp>
      <p:sp>
        <p:nvSpPr>
          <p:cNvPr id="21" name="Text Placeholder 3"/>
          <p:cNvSpPr txBox="1">
            <a:spLocks/>
          </p:cNvSpPr>
          <p:nvPr/>
        </p:nvSpPr>
        <p:spPr>
          <a:xfrm>
            <a:off x="3776129" y="5378578"/>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29%</a:t>
            </a:r>
            <a:endParaRPr lang="en-GB" sz="2000" b="1" i="0" dirty="0">
              <a:solidFill>
                <a:srgbClr val="A7A9AC">
                  <a:lumMod val="50000"/>
                </a:srgbClr>
              </a:solidFill>
              <a:latin typeface="Arial" panose="020B0604020202020204" pitchFamily="34" charset="0"/>
            </a:endParaRPr>
          </a:p>
        </p:txBody>
      </p:sp>
      <p:sp>
        <p:nvSpPr>
          <p:cNvPr id="22" name="Text Placeholder 3"/>
          <p:cNvSpPr txBox="1">
            <a:spLocks/>
          </p:cNvSpPr>
          <p:nvPr/>
        </p:nvSpPr>
        <p:spPr>
          <a:xfrm>
            <a:off x="3632825" y="1704506"/>
            <a:ext cx="1815103" cy="323850"/>
          </a:xfrm>
          <a:prstGeom prst="rect">
            <a:avLst/>
          </a:prstGeom>
        </p:spPr>
        <p:txBody>
          <a:bodyPr vert="horz" lIns="91440" tIns="45720" rIns="91440" bIns="45720" rtlCol="0" anchor="t">
            <a:norm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b="1" i="0" dirty="0" smtClean="0">
                <a:solidFill>
                  <a:srgbClr val="6D6F71"/>
                </a:solidFill>
                <a:latin typeface="Arial" panose="020B0604020202020204" pitchFamily="34" charset="0"/>
              </a:rPr>
              <a:t>Oct/Nov 2019</a:t>
            </a:r>
            <a:endParaRPr lang="en-GB" b="1" i="0" dirty="0">
              <a:solidFill>
                <a:srgbClr val="6D6F71"/>
              </a:solidFill>
              <a:latin typeface="Arial" panose="020B0604020202020204" pitchFamily="34" charset="0"/>
            </a:endParaRPr>
          </a:p>
        </p:txBody>
      </p:sp>
      <p:sp>
        <p:nvSpPr>
          <p:cNvPr id="23" name="Text Placeholder 3"/>
          <p:cNvSpPr txBox="1">
            <a:spLocks/>
          </p:cNvSpPr>
          <p:nvPr/>
        </p:nvSpPr>
        <p:spPr>
          <a:xfrm>
            <a:off x="530818" y="1729476"/>
            <a:ext cx="1815103" cy="323850"/>
          </a:xfrm>
          <a:prstGeom prst="rect">
            <a:avLst/>
          </a:prstGeom>
        </p:spPr>
        <p:txBody>
          <a:bodyPr vert="horz" lIns="91440" tIns="45720" rIns="91440" bIns="45720" rtlCol="0" anchor="t">
            <a:norm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b="1" i="0" dirty="0" smtClean="0">
                <a:solidFill>
                  <a:srgbClr val="6D6F71"/>
                </a:solidFill>
                <a:latin typeface="Arial" panose="020B0604020202020204" pitchFamily="34" charset="0"/>
              </a:rPr>
              <a:t>Aug </a:t>
            </a:r>
            <a:r>
              <a:rPr lang="en-GB" b="1" i="0" dirty="0">
                <a:solidFill>
                  <a:srgbClr val="6D6F71"/>
                </a:solidFill>
                <a:latin typeface="Arial" panose="020B0604020202020204" pitchFamily="34" charset="0"/>
              </a:rPr>
              <a:t>2019</a:t>
            </a:r>
          </a:p>
        </p:txBody>
      </p:sp>
      <p:sp>
        <p:nvSpPr>
          <p:cNvPr id="24" name="Text Placeholder 3"/>
          <p:cNvSpPr txBox="1">
            <a:spLocks/>
          </p:cNvSpPr>
          <p:nvPr/>
        </p:nvSpPr>
        <p:spPr>
          <a:xfrm>
            <a:off x="608050" y="2124622"/>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62%</a:t>
            </a:r>
            <a:endParaRPr lang="en-GB" sz="2000" b="1" i="0" dirty="0">
              <a:solidFill>
                <a:srgbClr val="A7A9AC">
                  <a:lumMod val="50000"/>
                </a:srgbClr>
              </a:solidFill>
              <a:latin typeface="Arial" panose="020B0604020202020204" pitchFamily="34" charset="0"/>
            </a:endParaRPr>
          </a:p>
        </p:txBody>
      </p:sp>
      <p:sp>
        <p:nvSpPr>
          <p:cNvPr id="25" name="Text Placeholder 3"/>
          <p:cNvSpPr txBox="1">
            <a:spLocks/>
          </p:cNvSpPr>
          <p:nvPr/>
        </p:nvSpPr>
        <p:spPr>
          <a:xfrm>
            <a:off x="608050" y="2879169"/>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50%</a:t>
            </a:r>
            <a:endParaRPr lang="en-GB" sz="2000" b="1" i="0" dirty="0">
              <a:solidFill>
                <a:srgbClr val="A7A9AC">
                  <a:lumMod val="50000"/>
                </a:srgbClr>
              </a:solidFill>
              <a:latin typeface="Arial" panose="020B0604020202020204" pitchFamily="34" charset="0"/>
            </a:endParaRPr>
          </a:p>
        </p:txBody>
      </p:sp>
      <p:sp>
        <p:nvSpPr>
          <p:cNvPr id="26" name="Text Placeholder 3"/>
          <p:cNvSpPr txBox="1">
            <a:spLocks/>
          </p:cNvSpPr>
          <p:nvPr/>
        </p:nvSpPr>
        <p:spPr>
          <a:xfrm>
            <a:off x="608050" y="3694974"/>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37%</a:t>
            </a:r>
            <a:endParaRPr lang="en-GB" sz="2000" b="1" i="0" dirty="0">
              <a:solidFill>
                <a:srgbClr val="A7A9AC">
                  <a:lumMod val="50000"/>
                </a:srgbClr>
              </a:solidFill>
              <a:latin typeface="Arial" panose="020B0604020202020204" pitchFamily="34" charset="0"/>
            </a:endParaRPr>
          </a:p>
        </p:txBody>
      </p:sp>
      <p:sp>
        <p:nvSpPr>
          <p:cNvPr id="27" name="Text Placeholder 3"/>
          <p:cNvSpPr txBox="1">
            <a:spLocks/>
          </p:cNvSpPr>
          <p:nvPr/>
        </p:nvSpPr>
        <p:spPr>
          <a:xfrm>
            <a:off x="608050" y="4528053"/>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37%</a:t>
            </a:r>
            <a:endParaRPr lang="en-GB" sz="2000" b="1" i="0" dirty="0">
              <a:solidFill>
                <a:srgbClr val="A7A9AC">
                  <a:lumMod val="50000"/>
                </a:srgbClr>
              </a:solidFill>
              <a:latin typeface="Arial" panose="020B0604020202020204" pitchFamily="34" charset="0"/>
            </a:endParaRPr>
          </a:p>
        </p:txBody>
      </p:sp>
      <p:sp>
        <p:nvSpPr>
          <p:cNvPr id="28" name="Text Placeholder 3"/>
          <p:cNvSpPr txBox="1">
            <a:spLocks/>
          </p:cNvSpPr>
          <p:nvPr/>
        </p:nvSpPr>
        <p:spPr>
          <a:xfrm>
            <a:off x="608050" y="5343858"/>
            <a:ext cx="719473" cy="48549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2000" b="1" i="0" dirty="0" smtClean="0">
                <a:solidFill>
                  <a:srgbClr val="A7A9AC">
                    <a:lumMod val="50000"/>
                  </a:srgbClr>
                </a:solidFill>
                <a:latin typeface="Arial" panose="020B0604020202020204" pitchFamily="34" charset="0"/>
              </a:rPr>
              <a:t>29%</a:t>
            </a:r>
            <a:endParaRPr lang="en-GB" sz="2000" b="1" i="0" dirty="0">
              <a:solidFill>
                <a:srgbClr val="A7A9AC">
                  <a:lumMod val="50000"/>
                </a:srgbClr>
              </a:solidFill>
              <a:latin typeface="Arial" panose="020B0604020202020204" pitchFamily="34" charset="0"/>
            </a:endParaRPr>
          </a:p>
        </p:txBody>
      </p:sp>
      <p:sp>
        <p:nvSpPr>
          <p:cNvPr id="29" name="Text Placeholder 3"/>
          <p:cNvSpPr txBox="1">
            <a:spLocks/>
          </p:cNvSpPr>
          <p:nvPr/>
        </p:nvSpPr>
        <p:spPr>
          <a:xfrm>
            <a:off x="1703512" y="1482245"/>
            <a:ext cx="3955125" cy="45130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sz="1400" b="1" i="0" dirty="0" smtClean="0">
                <a:solidFill>
                  <a:schemeClr val="accent4">
                    <a:lumMod val="50000"/>
                  </a:schemeClr>
                </a:solidFill>
                <a:latin typeface="Arial" panose="020B0604020202020204" pitchFamily="34" charset="0"/>
              </a:rPr>
              <a:t>Source of learning</a:t>
            </a:r>
            <a:endParaRPr lang="en-GB" sz="1400" b="1" i="0" dirty="0">
              <a:solidFill>
                <a:schemeClr val="accent4">
                  <a:lumMod val="50000"/>
                </a:schemeClr>
              </a:solidFill>
              <a:latin typeface="Arial" panose="020B0604020202020204" pitchFamily="34" charset="0"/>
            </a:endParaRPr>
          </a:p>
        </p:txBody>
      </p:sp>
      <p:sp>
        <p:nvSpPr>
          <p:cNvPr id="30" name="Right Arrow 29"/>
          <p:cNvSpPr/>
          <p:nvPr/>
        </p:nvSpPr>
        <p:spPr>
          <a:xfrm rot="5400000" flipH="1">
            <a:off x="4398218" y="2226787"/>
            <a:ext cx="172486" cy="170328"/>
          </a:xfrm>
          <a:prstGeom prst="rightArrow">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84033"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31" name="Chart 30"/>
          <p:cNvGraphicFramePr/>
          <p:nvPr>
            <p:extLst/>
          </p:nvPr>
        </p:nvGraphicFramePr>
        <p:xfrm>
          <a:off x="5303912" y="1753310"/>
          <a:ext cx="6120680" cy="4465638"/>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 Placeholder 3"/>
          <p:cNvSpPr txBox="1">
            <a:spLocks/>
          </p:cNvSpPr>
          <p:nvPr/>
        </p:nvSpPr>
        <p:spPr>
          <a:xfrm>
            <a:off x="7081755" y="1503825"/>
            <a:ext cx="4198821" cy="451302"/>
          </a:xfrm>
          <a:prstGeom prst="rect">
            <a:avLst/>
          </a:prstGeom>
        </p:spPr>
        <p:txBody>
          <a:bodyPr vert="horz" lIns="91440" tIns="45720" rIns="91440" bIns="45720" rtlCol="0" anchor="t">
            <a:no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sz="1400" b="1" i="0" dirty="0">
                <a:solidFill>
                  <a:schemeClr val="accent4">
                    <a:lumMod val="50000"/>
                  </a:schemeClr>
                </a:solidFill>
                <a:latin typeface="Arial" panose="020B0604020202020204" pitchFamily="34" charset="0"/>
              </a:rPr>
              <a:t>Sources of new recipe inspiration </a:t>
            </a:r>
            <a:r>
              <a:rPr lang="en-GB" sz="1400" b="1" i="0" dirty="0" smtClean="0">
                <a:solidFill>
                  <a:schemeClr val="accent4">
                    <a:lumMod val="50000"/>
                  </a:schemeClr>
                </a:solidFill>
                <a:latin typeface="Arial" panose="020B0604020202020204" pitchFamily="34" charset="0"/>
              </a:rPr>
              <a:t>(Oct/Nov-19)</a:t>
            </a:r>
            <a:endParaRPr lang="en-GB" sz="1400" b="1" i="0" dirty="0">
              <a:solidFill>
                <a:schemeClr val="accent4">
                  <a:lumMod val="50000"/>
                </a:schemeClr>
              </a:solidFill>
              <a:latin typeface="Arial" panose="020B0604020202020204" pitchFamily="34" charset="0"/>
            </a:endParaRPr>
          </a:p>
        </p:txBody>
      </p:sp>
      <p:sp>
        <p:nvSpPr>
          <p:cNvPr id="33" name="TextBox 32"/>
          <p:cNvSpPr txBox="1"/>
          <p:nvPr/>
        </p:nvSpPr>
        <p:spPr>
          <a:xfrm>
            <a:off x="10062369" y="3108966"/>
            <a:ext cx="1955548" cy="738664"/>
          </a:xfrm>
          <a:prstGeom prst="rect">
            <a:avLst/>
          </a:prstGeom>
          <a:solidFill>
            <a:schemeClr val="accent5">
              <a:lumMod val="60000"/>
              <a:lumOff val="40000"/>
            </a:schemeClr>
          </a:solidFill>
        </p:spPr>
        <p:txBody>
          <a:bodyPr wrap="square" rtlCol="0" anchor="ctr" anchorCtr="0">
            <a:spAutoFit/>
          </a:bodyPr>
          <a:lstStyle/>
          <a:p>
            <a:pPr algn="ctr"/>
            <a:r>
              <a:rPr lang="en-GB" sz="1400" b="1" dirty="0">
                <a:solidFill>
                  <a:schemeClr val="bg1"/>
                </a:solidFill>
                <a:latin typeface="Arial" panose="020B0604020202020204" pitchFamily="34" charset="0"/>
                <a:cs typeface="Arial" panose="020B0604020202020204" pitchFamily="34" charset="0"/>
              </a:rPr>
              <a:t>Food websites </a:t>
            </a:r>
            <a:r>
              <a:rPr lang="en-GB" sz="1400" b="1" dirty="0" smtClean="0">
                <a:solidFill>
                  <a:schemeClr val="bg1"/>
                </a:solidFill>
                <a:latin typeface="Arial" panose="020B0604020202020204" pitchFamily="34" charset="0"/>
                <a:cs typeface="Arial" panose="020B0604020202020204" pitchFamily="34" charset="0"/>
              </a:rPr>
              <a:t>48% </a:t>
            </a:r>
            <a:r>
              <a:rPr lang="en-GB" sz="1400" b="1" dirty="0">
                <a:solidFill>
                  <a:schemeClr val="bg1"/>
                </a:solidFill>
                <a:latin typeface="Arial" panose="020B0604020202020204" pitchFamily="34" charset="0"/>
                <a:cs typeface="Arial" panose="020B0604020202020204" pitchFamily="34" charset="0"/>
              </a:rPr>
              <a:t>of </a:t>
            </a:r>
            <a:r>
              <a:rPr lang="en-GB" sz="1400" b="1" dirty="0" smtClean="0">
                <a:solidFill>
                  <a:schemeClr val="bg1"/>
                </a:solidFill>
                <a:latin typeface="Arial" panose="020B0604020202020204" pitchFamily="34" charset="0"/>
                <a:cs typeface="Arial" panose="020B0604020202020204" pitchFamily="34" charset="0"/>
              </a:rPr>
              <a:t>Females vs 38% </a:t>
            </a:r>
            <a:r>
              <a:rPr lang="en-GB" sz="1400" b="1" dirty="0">
                <a:solidFill>
                  <a:schemeClr val="bg1"/>
                </a:solidFill>
                <a:latin typeface="Arial" panose="020B0604020202020204" pitchFamily="34" charset="0"/>
                <a:cs typeface="Arial" panose="020B0604020202020204" pitchFamily="34" charset="0"/>
              </a:rPr>
              <a:t>for </a:t>
            </a:r>
            <a:r>
              <a:rPr lang="en-GB" sz="1400" b="1" dirty="0" smtClean="0">
                <a:solidFill>
                  <a:schemeClr val="bg1"/>
                </a:solidFill>
                <a:latin typeface="Arial" panose="020B0604020202020204" pitchFamily="34" charset="0"/>
                <a:cs typeface="Arial" panose="020B0604020202020204" pitchFamily="34" charset="0"/>
              </a:rPr>
              <a:t>Males</a:t>
            </a:r>
            <a:endParaRPr lang="en-GB" sz="1400" b="1"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10056960" y="4601317"/>
            <a:ext cx="1955547" cy="738664"/>
          </a:xfrm>
          <a:prstGeom prst="rect">
            <a:avLst/>
          </a:prstGeom>
          <a:solidFill>
            <a:schemeClr val="accent6">
              <a:lumMod val="40000"/>
              <a:lumOff val="60000"/>
            </a:schemeClr>
          </a:solidFill>
        </p:spPr>
        <p:txBody>
          <a:bodyPr wrap="square" rtlCol="0" anchor="ctr" anchorCtr="0">
            <a:spAutoFit/>
          </a:bodyPr>
          <a:lstStyle/>
          <a:p>
            <a:pPr algn="ctr"/>
            <a:r>
              <a:rPr lang="en-GB" sz="1400" b="1" dirty="0" smtClean="0">
                <a:solidFill>
                  <a:schemeClr val="tx1">
                    <a:lumMod val="50000"/>
                  </a:schemeClr>
                </a:solidFill>
                <a:latin typeface="Arial" panose="020B0604020202020204" pitchFamily="34" charset="0"/>
                <a:cs typeface="Arial" panose="020B0604020202020204" pitchFamily="34" charset="0"/>
              </a:rPr>
              <a:t>Social Media 21% of Females vs 13% amongst Males</a:t>
            </a:r>
            <a:endParaRPr lang="en-GB" sz="1400" b="1" dirty="0">
              <a:solidFill>
                <a:schemeClr val="tx1">
                  <a:lumMod val="50000"/>
                </a:schemeClr>
              </a:solidFill>
              <a:latin typeface="Arial" panose="020B0604020202020204" pitchFamily="34" charset="0"/>
              <a:cs typeface="Arial" panose="020B0604020202020204" pitchFamily="34" charset="0"/>
            </a:endParaRPr>
          </a:p>
        </p:txBody>
      </p:sp>
      <p:sp>
        <p:nvSpPr>
          <p:cNvPr id="35" name="TextBox 34"/>
          <p:cNvSpPr txBox="1"/>
          <p:nvPr/>
        </p:nvSpPr>
        <p:spPr>
          <a:xfrm>
            <a:off x="10056961" y="3852387"/>
            <a:ext cx="1955547" cy="738664"/>
          </a:xfrm>
          <a:prstGeom prst="rect">
            <a:avLst/>
          </a:prstGeom>
          <a:solidFill>
            <a:schemeClr val="accent1"/>
          </a:solidFill>
        </p:spPr>
        <p:txBody>
          <a:bodyPr wrap="square" rtlCol="0" anchor="ctr" anchorCtr="0">
            <a:spAutoFit/>
          </a:bodyPr>
          <a:lstStyle/>
          <a:p>
            <a:pPr algn="ctr"/>
            <a:r>
              <a:rPr lang="en-GB" sz="1400" b="1" dirty="0">
                <a:solidFill>
                  <a:schemeClr val="bg1"/>
                </a:solidFill>
                <a:latin typeface="Arial" panose="020B0604020202020204" pitchFamily="34" charset="0"/>
                <a:cs typeface="Arial" panose="020B0604020202020204" pitchFamily="34" charset="0"/>
              </a:rPr>
              <a:t>Cookery books </a:t>
            </a:r>
            <a:r>
              <a:rPr lang="en-GB" sz="1400" b="1" dirty="0" smtClean="0">
                <a:solidFill>
                  <a:schemeClr val="bg1"/>
                </a:solidFill>
                <a:latin typeface="Arial" panose="020B0604020202020204" pitchFamily="34" charset="0"/>
                <a:cs typeface="Arial" panose="020B0604020202020204" pitchFamily="34" charset="0"/>
              </a:rPr>
              <a:t>35% of 16-44s vs 44% for over 45s</a:t>
            </a:r>
            <a:endParaRPr lang="en-GB" sz="1400" b="1" dirty="0">
              <a:solidFill>
                <a:schemeClr val="bg1"/>
              </a:solidFill>
              <a:latin typeface="Arial" panose="020B0604020202020204" pitchFamily="34" charset="0"/>
              <a:cs typeface="Arial" panose="020B0604020202020204" pitchFamily="34" charset="0"/>
            </a:endParaRPr>
          </a:p>
        </p:txBody>
      </p:sp>
      <p:sp>
        <p:nvSpPr>
          <p:cNvPr id="36" name="Right Arrow 35"/>
          <p:cNvSpPr/>
          <p:nvPr/>
        </p:nvSpPr>
        <p:spPr>
          <a:xfrm rot="16200000" flipH="1">
            <a:off x="8983148" y="5591986"/>
            <a:ext cx="174151" cy="156612"/>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84033"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TextBox 36"/>
          <p:cNvSpPr txBox="1"/>
          <p:nvPr/>
        </p:nvSpPr>
        <p:spPr>
          <a:xfrm>
            <a:off x="9088216" y="5562570"/>
            <a:ext cx="679719" cy="215444"/>
          </a:xfrm>
          <a:prstGeom prst="rect">
            <a:avLst/>
          </a:prstGeom>
          <a:noFill/>
        </p:spPr>
        <p:txBody>
          <a:bodyPr wrap="square" rtlCol="0">
            <a:spAutoFit/>
          </a:bodyPr>
          <a:lstStyle/>
          <a:p>
            <a:pPr marL="0" marR="0" lvl="0" indent="0" algn="l" defTabSz="984033" rtl="0" eaLnBrk="1" fontAlgn="auto" latinLnBrk="0" hangingPunct="1">
              <a:lnSpc>
                <a:spcPct val="100000"/>
              </a:lnSpc>
              <a:spcBef>
                <a:spcPts val="0"/>
              </a:spcBef>
              <a:spcAft>
                <a:spcPts val="0"/>
              </a:spcAft>
              <a:buClrTx/>
              <a:buSzTx/>
              <a:buFontTx/>
              <a:buNone/>
              <a:tabLst/>
              <a:defRPr/>
            </a:pPr>
            <a:r>
              <a:rPr lang="en-GB" sz="800" b="1" dirty="0" smtClean="0">
                <a:solidFill>
                  <a:schemeClr val="accent4">
                    <a:lumMod val="50000"/>
                  </a:schemeClr>
                </a:solidFill>
                <a:latin typeface="Arial" panose="020B0604020202020204" pitchFamily="34" charset="0"/>
                <a:cs typeface="Arial" panose="020B0604020202020204" pitchFamily="34" charset="0"/>
              </a:rPr>
              <a:t>-2 WoW</a:t>
            </a:r>
            <a:endParaRPr kumimoji="0" lang="en-GB" sz="800" b="1" i="0" u="none" strike="noStrike" kern="120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endParaRPr>
          </a:p>
        </p:txBody>
      </p:sp>
      <p:sp>
        <p:nvSpPr>
          <p:cNvPr id="38" name="TextBox 37"/>
          <p:cNvSpPr txBox="1"/>
          <p:nvPr/>
        </p:nvSpPr>
        <p:spPr>
          <a:xfrm>
            <a:off x="137999" y="6343398"/>
            <a:ext cx="7492381" cy="461665"/>
          </a:xfrm>
          <a:prstGeom prst="rect">
            <a:avLst/>
          </a:prstGeom>
          <a:noFill/>
        </p:spPr>
        <p:txBody>
          <a:bodyPr wrap="square" rtlCol="0">
            <a:spAutoFit/>
          </a:bodyPr>
          <a:lstStyle>
            <a:defPPr>
              <a:defRPr lang="en-US"/>
            </a:defPPr>
            <a:lvl1pPr defTabSz="914400">
              <a:defRPr sz="800" kern="0">
                <a:solidFill>
                  <a:srgbClr val="575756"/>
                </a:solidFill>
                <a:latin typeface="Arial" panose="020B0604020202020204" pitchFamily="34" charset="0"/>
                <a:cs typeface="Arial" panose="020B0604020202020204" pitchFamily="34" charset="0"/>
              </a:defRPr>
            </a:lvl1pPr>
          </a:lstStyle>
          <a:p>
            <a:r>
              <a:rPr lang="en-GB" dirty="0">
                <a:solidFill>
                  <a:schemeClr val="tx1"/>
                </a:solidFill>
              </a:rPr>
              <a:t>Base: All respondents who can cook at all </a:t>
            </a:r>
            <a:r>
              <a:rPr lang="en-GB" dirty="0" smtClean="0">
                <a:solidFill>
                  <a:schemeClr val="tx1"/>
                </a:solidFill>
              </a:rPr>
              <a:t>(Oct/Nov-19</a:t>
            </a:r>
            <a:r>
              <a:rPr lang="en-GB" dirty="0">
                <a:solidFill>
                  <a:schemeClr val="tx1"/>
                </a:solidFill>
              </a:rPr>
              <a:t>: </a:t>
            </a:r>
            <a:r>
              <a:rPr lang="en-GB" dirty="0" smtClean="0">
                <a:solidFill>
                  <a:schemeClr val="tx1"/>
                </a:solidFill>
              </a:rPr>
              <a:t>4249) </a:t>
            </a:r>
            <a:endParaRPr lang="en-GB" dirty="0">
              <a:solidFill>
                <a:schemeClr val="tx1"/>
              </a:solidFill>
            </a:endParaRPr>
          </a:p>
          <a:p>
            <a:r>
              <a:rPr lang="en-GB" dirty="0" smtClean="0">
                <a:solidFill>
                  <a:schemeClr val="tx1"/>
                </a:solidFill>
              </a:rPr>
              <a:t>EQ31: Please select where you learnt to cook the dishes you cook regularly?</a:t>
            </a:r>
            <a:endParaRPr lang="en-GB" dirty="0">
              <a:solidFill>
                <a:schemeClr val="tx1"/>
              </a:solidFill>
            </a:endParaRPr>
          </a:p>
          <a:p>
            <a:r>
              <a:rPr lang="en-GB" dirty="0">
                <a:solidFill>
                  <a:schemeClr val="tx1"/>
                </a:solidFill>
              </a:rPr>
              <a:t>EQ32: Please select where you go for inspiration for new recipes</a:t>
            </a:r>
            <a:r>
              <a:rPr lang="en-GB" dirty="0" smtClean="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28014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p:bldP spid="33" grpId="0" animBg="1"/>
      <p:bldP spid="34" grpId="0" animBg="1"/>
      <p:bldP spid="35" grpId="0" animBg="1"/>
      <p:bldP spid="36" grpId="0" animBg="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important to know how to cook?</a:t>
            </a:r>
            <a:endParaRPr lang="en-GB" dirty="0"/>
          </a:p>
        </p:txBody>
      </p:sp>
      <p:grpSp>
        <p:nvGrpSpPr>
          <p:cNvPr id="13" name="Group 12"/>
          <p:cNvGrpSpPr/>
          <p:nvPr/>
        </p:nvGrpSpPr>
        <p:grpSpPr>
          <a:xfrm>
            <a:off x="149515" y="1461946"/>
            <a:ext cx="11476348" cy="5301298"/>
            <a:chOff x="149515" y="1461946"/>
            <a:chExt cx="11476348" cy="5301298"/>
          </a:xfrm>
        </p:grpSpPr>
        <p:sp>
          <p:nvSpPr>
            <p:cNvPr id="5" name="TextBox 4"/>
            <p:cNvSpPr txBox="1"/>
            <p:nvPr/>
          </p:nvSpPr>
          <p:spPr>
            <a:xfrm>
              <a:off x="149515" y="6301579"/>
              <a:ext cx="9649072" cy="461665"/>
            </a:xfrm>
            <a:prstGeom prst="rect">
              <a:avLst/>
            </a:prstGeom>
            <a:noFill/>
          </p:spPr>
          <p:txBody>
            <a:bodyPr wrap="square" rtlCol="0">
              <a:spAutoFit/>
            </a:bodyPr>
            <a:lstStyle>
              <a:defPPr>
                <a:defRPr lang="en-US"/>
              </a:defPPr>
              <a:lvl1pPr defTabSz="914400">
                <a:defRPr sz="800" kern="0">
                  <a:solidFill>
                    <a:srgbClr val="575756"/>
                  </a:solidFill>
                  <a:latin typeface="Arial" panose="020B0604020202020204" pitchFamily="34" charset="0"/>
                  <a:cs typeface="Arial" panose="020B0604020202020204" pitchFamily="34" charset="0"/>
                </a:defRPr>
              </a:lvl1pPr>
            </a:lstStyle>
            <a:p>
              <a:r>
                <a:rPr lang="en-GB" dirty="0">
                  <a:solidFill>
                    <a:schemeClr val="accent4">
                      <a:lumMod val="50000"/>
                    </a:schemeClr>
                  </a:solidFill>
                </a:rPr>
                <a:t>Base: All respondents </a:t>
              </a:r>
              <a:r>
                <a:rPr lang="en-GB" dirty="0" smtClean="0">
                  <a:solidFill>
                    <a:schemeClr val="accent4">
                      <a:lumMod val="50000"/>
                    </a:schemeClr>
                  </a:solidFill>
                </a:rPr>
                <a:t>(Oct/Nov-19: 4341)</a:t>
              </a:r>
            </a:p>
            <a:p>
              <a:r>
                <a:rPr lang="en-GB" dirty="0" smtClean="0">
                  <a:solidFill>
                    <a:schemeClr val="accent4">
                      <a:lumMod val="50000"/>
                    </a:schemeClr>
                  </a:solidFill>
                </a:rPr>
                <a:t>EQ35_5/10. </a:t>
              </a:r>
              <a:r>
                <a:rPr lang="en-GB" dirty="0">
                  <a:solidFill>
                    <a:schemeClr val="accent4">
                      <a:lumMod val="50000"/>
                    </a:schemeClr>
                  </a:solidFill>
                </a:rPr>
                <a:t>To what extent do you agree or disagree with these statements? I would rather do other things than waste time </a:t>
              </a:r>
              <a:r>
                <a:rPr lang="en-GB" dirty="0" smtClean="0">
                  <a:solidFill>
                    <a:schemeClr val="accent4">
                      <a:lumMod val="50000"/>
                    </a:schemeClr>
                  </a:solidFill>
                </a:rPr>
                <a:t>cooking/  </a:t>
              </a:r>
              <a:r>
                <a:rPr lang="en-GB" dirty="0">
                  <a:solidFill>
                    <a:schemeClr val="accent4">
                      <a:lumMod val="50000"/>
                    </a:schemeClr>
                  </a:solidFill>
                </a:rPr>
                <a:t>am intending to increase the number of meals I cook from scratch at </a:t>
              </a:r>
              <a:r>
                <a:rPr lang="en-GB" dirty="0" smtClean="0">
                  <a:solidFill>
                    <a:schemeClr val="accent4">
                      <a:lumMod val="50000"/>
                    </a:schemeClr>
                  </a:solidFill>
                </a:rPr>
                <a:t>home</a:t>
              </a:r>
            </a:p>
            <a:p>
              <a:r>
                <a:rPr lang="en-GB" dirty="0" smtClean="0">
                  <a:solidFill>
                    <a:schemeClr val="accent4">
                      <a:lumMod val="50000"/>
                    </a:schemeClr>
                  </a:solidFill>
                </a:rPr>
                <a:t>EQ35a_1 – I think it’s important to know how to cook as it affects what you eat</a:t>
              </a:r>
            </a:p>
          </p:txBody>
        </p:sp>
        <p:sp>
          <p:nvSpPr>
            <p:cNvPr id="6" name="Text Placeholder 3"/>
            <p:cNvSpPr txBox="1">
              <a:spLocks/>
            </p:cNvSpPr>
            <p:nvPr/>
          </p:nvSpPr>
          <p:spPr>
            <a:xfrm>
              <a:off x="566136" y="1461946"/>
              <a:ext cx="7908211" cy="840262"/>
            </a:xfrm>
            <a:prstGeom prst="rect">
              <a:avLst/>
            </a:prstGeom>
          </p:spPr>
          <p:txBody>
            <a:bodyPr vert="horz" lIns="91440" tIns="45720" rIns="91440" bIns="45720" rtlCol="0" anchor="t">
              <a:norm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sz="2200" i="0" dirty="0" smtClean="0">
                  <a:solidFill>
                    <a:schemeClr val="accent4">
                      <a:lumMod val="50000"/>
                    </a:schemeClr>
                  </a:solidFill>
                  <a:latin typeface="Arial" panose="020B0604020202020204" pitchFamily="34" charset="0"/>
                </a:rPr>
                <a:t>Interest in cooking (agreement):</a:t>
              </a:r>
              <a:endParaRPr lang="en-GB" sz="2200" i="0" dirty="0">
                <a:solidFill>
                  <a:schemeClr val="accent4">
                    <a:lumMod val="50000"/>
                  </a:schemeClr>
                </a:solidFill>
                <a:latin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812344524"/>
                </p:ext>
              </p:extLst>
            </p:nvPr>
          </p:nvGraphicFramePr>
          <p:xfrm>
            <a:off x="623392" y="1591746"/>
            <a:ext cx="10801199" cy="43102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79376" y="1461946"/>
              <a:ext cx="11089231" cy="4559342"/>
            </a:xfrm>
            <a:prstGeom prst="rect">
              <a:avLst/>
            </a:prstGeom>
            <a:no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ight Arrow 8"/>
            <p:cNvSpPr/>
            <p:nvPr/>
          </p:nvSpPr>
          <p:spPr>
            <a:xfrm rot="5400000" flipH="1">
              <a:off x="10846524" y="2493975"/>
              <a:ext cx="172486" cy="170328"/>
            </a:xfrm>
            <a:prstGeom prst="rightArrow">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84033"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TextBox 9"/>
            <p:cNvSpPr txBox="1"/>
            <p:nvPr/>
          </p:nvSpPr>
          <p:spPr>
            <a:xfrm>
              <a:off x="10946144" y="2512983"/>
              <a:ext cx="679719" cy="215444"/>
            </a:xfrm>
            <a:prstGeom prst="rect">
              <a:avLst/>
            </a:prstGeom>
            <a:noFill/>
          </p:spPr>
          <p:txBody>
            <a:bodyPr wrap="square" rtlCol="0">
              <a:spAutoFit/>
            </a:bodyPr>
            <a:lstStyle/>
            <a:p>
              <a:pPr marL="0" marR="0" lvl="0" indent="0" algn="l" defTabSz="984033" rtl="0" eaLnBrk="1" fontAlgn="auto" latinLnBrk="0" hangingPunct="1">
                <a:lnSpc>
                  <a:spcPct val="100000"/>
                </a:lnSpc>
                <a:spcBef>
                  <a:spcPts val="0"/>
                </a:spcBef>
                <a:spcAft>
                  <a:spcPts val="0"/>
                </a:spcAft>
                <a:buClrTx/>
                <a:buSzTx/>
                <a:buFontTx/>
                <a:buNone/>
                <a:tabLst/>
                <a:defRPr/>
              </a:pPr>
              <a:r>
                <a:rPr lang="en-GB" sz="800" b="1" dirty="0" smtClean="0">
                  <a:solidFill>
                    <a:schemeClr val="accent4">
                      <a:lumMod val="50000"/>
                    </a:schemeClr>
                  </a:solidFill>
                  <a:latin typeface="Arial" panose="020B0604020202020204" pitchFamily="34" charset="0"/>
                  <a:cs typeface="Arial" panose="020B0604020202020204" pitchFamily="34" charset="0"/>
                </a:rPr>
                <a:t>+2 YoY</a:t>
              </a:r>
              <a:endParaRPr kumimoji="0" lang="en-GB" sz="800" b="1" i="0" u="none" strike="noStrike" kern="120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endParaRPr>
            </a:p>
          </p:txBody>
        </p:sp>
        <p:sp>
          <p:nvSpPr>
            <p:cNvPr id="11" name="Right Arrow 10"/>
            <p:cNvSpPr/>
            <p:nvPr/>
          </p:nvSpPr>
          <p:spPr>
            <a:xfrm rot="5400000" flipH="1">
              <a:off x="10790544" y="3362668"/>
              <a:ext cx="172486" cy="170328"/>
            </a:xfrm>
            <a:prstGeom prst="rightArrow">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84033"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TextBox 11"/>
            <p:cNvSpPr txBox="1"/>
            <p:nvPr/>
          </p:nvSpPr>
          <p:spPr>
            <a:xfrm>
              <a:off x="10878039" y="3361589"/>
              <a:ext cx="679719" cy="215444"/>
            </a:xfrm>
            <a:prstGeom prst="rect">
              <a:avLst/>
            </a:prstGeom>
            <a:noFill/>
          </p:spPr>
          <p:txBody>
            <a:bodyPr wrap="square" rtlCol="0">
              <a:spAutoFit/>
            </a:bodyPr>
            <a:lstStyle/>
            <a:p>
              <a:pPr marL="0" marR="0" lvl="0" indent="0" algn="l" defTabSz="984033" rtl="0" eaLnBrk="1" fontAlgn="auto" latinLnBrk="0" hangingPunct="1">
                <a:lnSpc>
                  <a:spcPct val="100000"/>
                </a:lnSpc>
                <a:spcBef>
                  <a:spcPts val="0"/>
                </a:spcBef>
                <a:spcAft>
                  <a:spcPts val="0"/>
                </a:spcAft>
                <a:buClrTx/>
                <a:buSzTx/>
                <a:buFontTx/>
                <a:buNone/>
                <a:tabLst/>
                <a:defRPr/>
              </a:pPr>
              <a:r>
                <a:rPr lang="en-GB" sz="800" b="1" dirty="0" smtClean="0">
                  <a:solidFill>
                    <a:schemeClr val="accent4">
                      <a:lumMod val="50000"/>
                    </a:schemeClr>
                  </a:solidFill>
                  <a:latin typeface="Arial" panose="020B0604020202020204" pitchFamily="34" charset="0"/>
                  <a:cs typeface="Arial" panose="020B0604020202020204" pitchFamily="34" charset="0"/>
                </a:rPr>
                <a:t>+3 YoY</a:t>
              </a:r>
              <a:endParaRPr kumimoji="0" lang="en-GB" sz="800" b="1" i="0" u="none" strike="noStrike" kern="120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428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134" y="2736810"/>
            <a:ext cx="4132288"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Let’s face up to how we live …</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Verdana" charset="0"/>
              <a:cs typeface="Arial" panose="020B0604020202020204"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35537" y="2716878"/>
            <a:ext cx="3492005" cy="2242957"/>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608" y="2729776"/>
            <a:ext cx="3459970" cy="2230059"/>
          </a:xfrm>
          <a:prstGeom prst="rect">
            <a:avLst/>
          </a:prstGeom>
        </p:spPr>
      </p:pic>
    </p:spTree>
    <p:extLst>
      <p:ext uri="{BB962C8B-B14F-4D97-AF65-F5344CB8AC3E}">
        <p14:creationId xmlns:p14="http://schemas.microsoft.com/office/powerpoint/2010/main" val="1942593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we do cook, what do we make/like?</a:t>
            </a:r>
            <a:endParaRPr lang="en-GB" dirty="0"/>
          </a:p>
        </p:txBody>
      </p:sp>
      <p:sp>
        <p:nvSpPr>
          <p:cNvPr id="4" name="Rectangle 3"/>
          <p:cNvSpPr/>
          <p:nvPr/>
        </p:nvSpPr>
        <p:spPr>
          <a:xfrm>
            <a:off x="0" y="6224470"/>
            <a:ext cx="4308335" cy="461665"/>
          </a:xfrm>
          <a:prstGeom prst="rect">
            <a:avLst/>
          </a:prstGeom>
        </p:spPr>
        <p:txBody>
          <a:bodyPr wrap="square">
            <a:spAutoFit/>
          </a:bodyPr>
          <a:lstStyle/>
          <a:p>
            <a:r>
              <a:rPr lang="en-GB" sz="1200" dirty="0">
                <a:hlinkClick r:id="rId3"/>
              </a:rPr>
              <a:t>https://www.independent.co.uk/extras/lifestyle/british-people-cooking-recipes-kitchen-skills-food-dishes-survey-a8409586.html</a:t>
            </a:r>
            <a:endParaRPr lang="en-GB" sz="1200" dirty="0"/>
          </a:p>
        </p:txBody>
      </p:sp>
      <p:sp>
        <p:nvSpPr>
          <p:cNvPr id="5" name="Rectangle 4"/>
          <p:cNvSpPr/>
          <p:nvPr/>
        </p:nvSpPr>
        <p:spPr>
          <a:xfrm>
            <a:off x="5647765" y="1807974"/>
            <a:ext cx="4329953" cy="3170099"/>
          </a:xfrm>
          <a:prstGeom prst="rect">
            <a:avLst/>
          </a:prstGeom>
        </p:spPr>
        <p:txBody>
          <a:bodyPr wrap="square">
            <a:spAutoFit/>
          </a:bodyPr>
          <a:lstStyle/>
          <a:p>
            <a:pPr fontAlgn="base"/>
            <a:r>
              <a:rPr lang="en-GB" sz="2000" dirty="0" smtClean="0">
                <a:latin typeface="Arial" panose="020B0604020202020204" pitchFamily="34" charset="0"/>
                <a:cs typeface="Arial" panose="020B0604020202020204" pitchFamily="34" charset="0"/>
              </a:rPr>
              <a:t>11. Soup</a:t>
            </a:r>
          </a:p>
          <a:p>
            <a:pPr fontAlgn="base"/>
            <a:r>
              <a:rPr lang="en-GB" sz="2000" dirty="0" smtClean="0">
                <a:latin typeface="Arial" panose="020B0604020202020204" pitchFamily="34" charset="0"/>
                <a:cs typeface="Arial" panose="020B0604020202020204" pitchFamily="34" charset="0"/>
              </a:rPr>
              <a:t>12. Shepherd's/Cottage </a:t>
            </a:r>
            <a:r>
              <a:rPr lang="en-GB" sz="2000" dirty="0">
                <a:latin typeface="Arial" panose="020B0604020202020204" pitchFamily="34" charset="0"/>
                <a:cs typeface="Arial" panose="020B0604020202020204" pitchFamily="34" charset="0"/>
              </a:rPr>
              <a:t>pie</a:t>
            </a:r>
          </a:p>
          <a:p>
            <a:pPr fontAlgn="base"/>
            <a:r>
              <a:rPr lang="en-GB" sz="2000" dirty="0" smtClean="0">
                <a:latin typeface="Arial" panose="020B0604020202020204" pitchFamily="34" charset="0"/>
                <a:cs typeface="Arial" panose="020B0604020202020204" pitchFamily="34" charset="0"/>
              </a:rPr>
              <a:t>13. Pie </a:t>
            </a:r>
            <a:r>
              <a:rPr lang="en-GB" sz="2000" dirty="0">
                <a:latin typeface="Arial" panose="020B0604020202020204" pitchFamily="34" charset="0"/>
                <a:cs typeface="Arial" panose="020B0604020202020204" pitchFamily="34" charset="0"/>
              </a:rPr>
              <a:t>and mash</a:t>
            </a:r>
          </a:p>
          <a:p>
            <a:pPr fontAlgn="base"/>
            <a:r>
              <a:rPr lang="en-GB" sz="2000" dirty="0" smtClean="0">
                <a:latin typeface="Arial" panose="020B0604020202020204" pitchFamily="34" charset="0"/>
                <a:cs typeface="Arial" panose="020B0604020202020204" pitchFamily="34" charset="0"/>
              </a:rPr>
              <a:t>14. Pancakes</a:t>
            </a:r>
            <a:endParaRPr lang="en-GB" sz="2000" dirty="0">
              <a:latin typeface="Arial" panose="020B0604020202020204" pitchFamily="34" charset="0"/>
              <a:cs typeface="Arial" panose="020B0604020202020204" pitchFamily="34" charset="0"/>
            </a:endParaRPr>
          </a:p>
          <a:p>
            <a:pPr fontAlgn="base"/>
            <a:r>
              <a:rPr lang="en-GB" sz="2000" dirty="0" smtClean="0">
                <a:latin typeface="Arial" panose="020B0604020202020204" pitchFamily="34" charset="0"/>
                <a:cs typeface="Arial" panose="020B0604020202020204" pitchFamily="34" charset="0"/>
              </a:rPr>
              <a:t>15. Chilli </a:t>
            </a:r>
            <a:r>
              <a:rPr lang="en-GB" sz="2000" dirty="0">
                <a:latin typeface="Arial" panose="020B0604020202020204" pitchFamily="34" charset="0"/>
                <a:cs typeface="Arial" panose="020B0604020202020204" pitchFamily="34" charset="0"/>
              </a:rPr>
              <a:t>Con Carne</a:t>
            </a:r>
          </a:p>
          <a:p>
            <a:pPr fontAlgn="base"/>
            <a:r>
              <a:rPr lang="en-GB" sz="2000" dirty="0" smtClean="0">
                <a:latin typeface="Arial" panose="020B0604020202020204" pitchFamily="34" charset="0"/>
                <a:cs typeface="Arial" panose="020B0604020202020204" pitchFamily="34" charset="0"/>
              </a:rPr>
              <a:t>16. Lasagne</a:t>
            </a:r>
            <a:endParaRPr lang="en-GB" sz="2000" dirty="0">
              <a:latin typeface="Arial" panose="020B0604020202020204" pitchFamily="34" charset="0"/>
              <a:cs typeface="Arial" panose="020B0604020202020204" pitchFamily="34" charset="0"/>
            </a:endParaRPr>
          </a:p>
          <a:p>
            <a:pPr fontAlgn="base"/>
            <a:r>
              <a:rPr lang="en-GB" sz="2000" dirty="0" smtClean="0">
                <a:latin typeface="Arial" panose="020B0604020202020204" pitchFamily="34" charset="0"/>
                <a:cs typeface="Arial" panose="020B0604020202020204" pitchFamily="34" charset="0"/>
              </a:rPr>
              <a:t>17. Baked </a:t>
            </a:r>
            <a:r>
              <a:rPr lang="en-GB" sz="2000" dirty="0">
                <a:latin typeface="Arial" panose="020B0604020202020204" pitchFamily="34" charset="0"/>
                <a:cs typeface="Arial" panose="020B0604020202020204" pitchFamily="34" charset="0"/>
              </a:rPr>
              <a:t>salmon with vegetables</a:t>
            </a:r>
          </a:p>
          <a:p>
            <a:pPr fontAlgn="base"/>
            <a:r>
              <a:rPr lang="en-GB" sz="2000" dirty="0" smtClean="0">
                <a:latin typeface="Arial" panose="020B0604020202020204" pitchFamily="34" charset="0"/>
                <a:cs typeface="Arial" panose="020B0604020202020204" pitchFamily="34" charset="0"/>
              </a:rPr>
              <a:t>18. Spaghetti </a:t>
            </a:r>
            <a:r>
              <a:rPr lang="en-GB" sz="2000" dirty="0">
                <a:latin typeface="Arial" panose="020B0604020202020204" pitchFamily="34" charset="0"/>
                <a:cs typeface="Arial" panose="020B0604020202020204" pitchFamily="34" charset="0"/>
              </a:rPr>
              <a:t>and meatballs</a:t>
            </a:r>
          </a:p>
          <a:p>
            <a:pPr fontAlgn="base"/>
            <a:r>
              <a:rPr lang="en-GB" sz="2000" dirty="0" smtClean="0">
                <a:latin typeface="Arial" panose="020B0604020202020204" pitchFamily="34" charset="0"/>
                <a:cs typeface="Arial" panose="020B0604020202020204" pitchFamily="34" charset="0"/>
              </a:rPr>
              <a:t>19. Toad </a:t>
            </a:r>
            <a:r>
              <a:rPr lang="en-GB" sz="2000" dirty="0">
                <a:latin typeface="Arial" panose="020B0604020202020204" pitchFamily="34" charset="0"/>
                <a:cs typeface="Arial" panose="020B0604020202020204" pitchFamily="34" charset="0"/>
              </a:rPr>
              <a:t>in the hole</a:t>
            </a:r>
          </a:p>
          <a:p>
            <a:pPr fontAlgn="base"/>
            <a:r>
              <a:rPr lang="en-GB" sz="2000" dirty="0" smtClean="0">
                <a:latin typeface="Arial" panose="020B0604020202020204" pitchFamily="34" charset="0"/>
                <a:cs typeface="Arial" panose="020B0604020202020204" pitchFamily="34" charset="0"/>
              </a:rPr>
              <a:t>20. Macaroni </a:t>
            </a:r>
            <a:r>
              <a:rPr lang="en-GB" sz="2000" dirty="0">
                <a:latin typeface="Arial" panose="020B0604020202020204" pitchFamily="34" charset="0"/>
                <a:cs typeface="Arial" panose="020B0604020202020204" pitchFamily="34" charset="0"/>
              </a:rPr>
              <a:t>and cheese</a:t>
            </a:r>
          </a:p>
        </p:txBody>
      </p:sp>
      <p:sp>
        <p:nvSpPr>
          <p:cNvPr id="6" name="Rectangle 5"/>
          <p:cNvSpPr/>
          <p:nvPr/>
        </p:nvSpPr>
        <p:spPr>
          <a:xfrm>
            <a:off x="506506" y="1807974"/>
            <a:ext cx="5141259" cy="3170099"/>
          </a:xfrm>
          <a:prstGeom prst="rect">
            <a:avLst/>
          </a:prstGeom>
        </p:spPr>
        <p:txBody>
          <a:bodyPr wrap="square">
            <a:spAutoFit/>
          </a:bodyPr>
          <a:lstStyle/>
          <a:p>
            <a:pPr fontAlgn="base">
              <a:lnSpc>
                <a:spcPct val="100000"/>
              </a:lnSpc>
            </a:pPr>
            <a:r>
              <a:rPr lang="en-GB" sz="2000" dirty="0" smtClean="0">
                <a:latin typeface="Arial" panose="020B0604020202020204" pitchFamily="34" charset="0"/>
                <a:cs typeface="Arial" panose="020B0604020202020204" pitchFamily="34" charset="0"/>
              </a:rPr>
              <a:t>1. Sausages </a:t>
            </a:r>
            <a:r>
              <a:rPr lang="en-GB" sz="2000" dirty="0">
                <a:latin typeface="Arial" panose="020B0604020202020204" pitchFamily="34" charset="0"/>
                <a:cs typeface="Arial" panose="020B0604020202020204" pitchFamily="34" charset="0"/>
              </a:rPr>
              <a:t>and mash</a:t>
            </a:r>
          </a:p>
          <a:p>
            <a:pPr fontAlgn="base">
              <a:lnSpc>
                <a:spcPct val="100000"/>
              </a:lnSpc>
            </a:pPr>
            <a:r>
              <a:rPr lang="en-GB" sz="2000" dirty="0" smtClean="0">
                <a:latin typeface="Arial" panose="020B0604020202020204" pitchFamily="34" charset="0"/>
                <a:cs typeface="Arial" panose="020B0604020202020204" pitchFamily="34" charset="0"/>
              </a:rPr>
              <a:t>2. Beans </a:t>
            </a:r>
            <a:r>
              <a:rPr lang="en-GB" sz="2000" dirty="0">
                <a:latin typeface="Arial" panose="020B0604020202020204" pitchFamily="34" charset="0"/>
                <a:cs typeface="Arial" panose="020B0604020202020204" pitchFamily="34" charset="0"/>
              </a:rPr>
              <a:t>on toast</a:t>
            </a:r>
          </a:p>
          <a:p>
            <a:pPr fontAlgn="base">
              <a:lnSpc>
                <a:spcPct val="100000"/>
              </a:lnSpc>
            </a:pPr>
            <a:r>
              <a:rPr lang="en-GB" sz="2000" dirty="0" smtClean="0">
                <a:latin typeface="Arial" panose="020B0604020202020204" pitchFamily="34" charset="0"/>
                <a:cs typeface="Arial" panose="020B0604020202020204" pitchFamily="34" charset="0"/>
              </a:rPr>
              <a:t>3. Spaghetti </a:t>
            </a:r>
            <a:r>
              <a:rPr lang="en-GB" sz="2000" dirty="0">
                <a:latin typeface="Arial" panose="020B0604020202020204" pitchFamily="34" charset="0"/>
                <a:cs typeface="Arial" panose="020B0604020202020204" pitchFamily="34" charset="0"/>
              </a:rPr>
              <a:t>bolognaise</a:t>
            </a:r>
          </a:p>
          <a:p>
            <a:pPr fontAlgn="base">
              <a:lnSpc>
                <a:spcPct val="100000"/>
              </a:lnSpc>
            </a:pPr>
            <a:r>
              <a:rPr lang="en-GB" sz="2000" dirty="0" smtClean="0">
                <a:latin typeface="Arial" panose="020B0604020202020204" pitchFamily="34" charset="0"/>
                <a:cs typeface="Arial" panose="020B0604020202020204" pitchFamily="34" charset="0"/>
              </a:rPr>
              <a:t>4. Boiled </a:t>
            </a:r>
            <a:r>
              <a:rPr lang="en-GB" sz="2000" dirty="0">
                <a:latin typeface="Arial" panose="020B0604020202020204" pitchFamily="34" charset="0"/>
                <a:cs typeface="Arial" panose="020B0604020202020204" pitchFamily="34" charset="0"/>
              </a:rPr>
              <a:t>egg and soldiers</a:t>
            </a:r>
          </a:p>
          <a:p>
            <a:pPr fontAlgn="base">
              <a:lnSpc>
                <a:spcPct val="100000"/>
              </a:lnSpc>
            </a:pPr>
            <a:r>
              <a:rPr lang="en-GB" sz="2000" dirty="0" smtClean="0">
                <a:latin typeface="Arial" panose="020B0604020202020204" pitchFamily="34" charset="0"/>
                <a:cs typeface="Arial" panose="020B0604020202020204" pitchFamily="34" charset="0"/>
              </a:rPr>
              <a:t>5. English </a:t>
            </a:r>
            <a:r>
              <a:rPr lang="en-GB" sz="2000" dirty="0">
                <a:latin typeface="Arial" panose="020B0604020202020204" pitchFamily="34" charset="0"/>
                <a:cs typeface="Arial" panose="020B0604020202020204" pitchFamily="34" charset="0"/>
              </a:rPr>
              <a:t>breakfast</a:t>
            </a:r>
          </a:p>
          <a:p>
            <a:pPr fontAlgn="base">
              <a:lnSpc>
                <a:spcPct val="100000"/>
              </a:lnSpc>
            </a:pPr>
            <a:r>
              <a:rPr lang="en-GB" sz="2000" dirty="0" smtClean="0">
                <a:latin typeface="Arial" panose="020B0604020202020204" pitchFamily="34" charset="0"/>
                <a:cs typeface="Arial" panose="020B0604020202020204" pitchFamily="34" charset="0"/>
              </a:rPr>
              <a:t>6. Roast </a:t>
            </a:r>
            <a:r>
              <a:rPr lang="en-GB" sz="2000" dirty="0">
                <a:latin typeface="Arial" panose="020B0604020202020204" pitchFamily="34" charset="0"/>
                <a:cs typeface="Arial" panose="020B0604020202020204" pitchFamily="34" charset="0"/>
              </a:rPr>
              <a:t>dinner with vegetables and gravy</a:t>
            </a:r>
          </a:p>
          <a:p>
            <a:pPr fontAlgn="base">
              <a:lnSpc>
                <a:spcPct val="100000"/>
              </a:lnSpc>
            </a:pPr>
            <a:r>
              <a:rPr lang="en-GB" sz="2000" dirty="0" smtClean="0">
                <a:latin typeface="Arial" panose="020B0604020202020204" pitchFamily="34" charset="0"/>
                <a:cs typeface="Arial" panose="020B0604020202020204" pitchFamily="34" charset="0"/>
              </a:rPr>
              <a:t>7. Omelette</a:t>
            </a:r>
            <a:endParaRPr lang="en-GB" sz="2000" dirty="0">
              <a:latin typeface="Arial" panose="020B0604020202020204" pitchFamily="34" charset="0"/>
              <a:cs typeface="Arial" panose="020B0604020202020204" pitchFamily="34" charset="0"/>
            </a:endParaRPr>
          </a:p>
          <a:p>
            <a:pPr fontAlgn="base">
              <a:lnSpc>
                <a:spcPct val="100000"/>
              </a:lnSpc>
            </a:pPr>
            <a:r>
              <a:rPr lang="en-GB" sz="2000" dirty="0" smtClean="0">
                <a:latin typeface="Arial" panose="020B0604020202020204" pitchFamily="34" charset="0"/>
                <a:cs typeface="Arial" panose="020B0604020202020204" pitchFamily="34" charset="0"/>
              </a:rPr>
              <a:t>8. Stir </a:t>
            </a:r>
            <a:r>
              <a:rPr lang="en-GB" sz="2000" dirty="0">
                <a:latin typeface="Arial" panose="020B0604020202020204" pitchFamily="34" charset="0"/>
                <a:cs typeface="Arial" panose="020B0604020202020204" pitchFamily="34" charset="0"/>
              </a:rPr>
              <a:t>fry</a:t>
            </a:r>
          </a:p>
          <a:p>
            <a:pPr fontAlgn="base">
              <a:lnSpc>
                <a:spcPct val="100000"/>
              </a:lnSpc>
            </a:pPr>
            <a:r>
              <a:rPr lang="en-GB" sz="2000" dirty="0" smtClean="0">
                <a:latin typeface="Arial" panose="020B0604020202020204" pitchFamily="34" charset="0"/>
                <a:cs typeface="Arial" panose="020B0604020202020204" pitchFamily="34" charset="0"/>
              </a:rPr>
              <a:t>9. Porridge</a:t>
            </a:r>
            <a:endParaRPr lang="en-GB" sz="2000" dirty="0">
              <a:latin typeface="Arial" panose="020B0604020202020204" pitchFamily="34" charset="0"/>
              <a:cs typeface="Arial" panose="020B0604020202020204" pitchFamily="34" charset="0"/>
            </a:endParaRPr>
          </a:p>
          <a:p>
            <a:pPr fontAlgn="base">
              <a:lnSpc>
                <a:spcPct val="100000"/>
              </a:lnSpc>
            </a:pPr>
            <a:r>
              <a:rPr lang="en-GB" sz="2000" dirty="0" smtClean="0">
                <a:latin typeface="Arial" panose="020B0604020202020204" pitchFamily="34" charset="0"/>
                <a:cs typeface="Arial" panose="020B0604020202020204" pitchFamily="34" charset="0"/>
              </a:rPr>
              <a:t>10. Tuna </a:t>
            </a:r>
            <a:r>
              <a:rPr lang="en-GB" sz="2000" dirty="0">
                <a:latin typeface="Arial" panose="020B0604020202020204" pitchFamily="34" charset="0"/>
                <a:cs typeface="Arial" panose="020B0604020202020204" pitchFamily="34" charset="0"/>
              </a:rPr>
              <a:t>mayonnaise jacket potato</a:t>
            </a:r>
          </a:p>
        </p:txBody>
      </p:sp>
      <p:sp>
        <p:nvSpPr>
          <p:cNvPr id="8" name="TextBox 7"/>
          <p:cNvSpPr txBox="1"/>
          <p:nvPr/>
        </p:nvSpPr>
        <p:spPr>
          <a:xfrm>
            <a:off x="506506" y="5024142"/>
            <a:ext cx="8368554" cy="923330"/>
          </a:xfrm>
          <a:prstGeom prst="rect">
            <a:avLst/>
          </a:prstGeom>
          <a:solidFill>
            <a:schemeClr val="accent6">
              <a:lumMod val="40000"/>
              <a:lumOff val="60000"/>
            </a:schemeClr>
          </a:solidFill>
        </p:spPr>
        <p:txBody>
          <a:bodyPr wrap="square" rtlCol="0">
            <a:spAutoFit/>
          </a:bodyPr>
          <a:lstStyle/>
          <a:p>
            <a:pPr marL="342900" indent="-342900">
              <a:buFont typeface="Arial" panose="020B0604020202020204" pitchFamily="34" charset="0"/>
              <a:buChar char="•"/>
            </a:pPr>
            <a:r>
              <a:rPr lang="en-US" dirty="0" smtClean="0">
                <a:latin typeface="Arial" panose="020B0604020202020204" pitchFamily="34" charset="0"/>
                <a:cs typeface="Arial" panose="020B0604020202020204" pitchFamily="34" charset="0"/>
              </a:rPr>
              <a:t>2,000 people - </a:t>
            </a:r>
            <a:r>
              <a:rPr lang="en-GB" dirty="0">
                <a:latin typeface="Arial" panose="020B0604020202020204" pitchFamily="34" charset="0"/>
                <a:cs typeface="Arial" panose="020B0604020202020204" pitchFamily="34" charset="0"/>
              </a:rPr>
              <a:t> "stuck in a rut" due to their lack of culinary </a:t>
            </a:r>
            <a:r>
              <a:rPr lang="en-GB" dirty="0" smtClean="0">
                <a:latin typeface="Arial" panose="020B0604020202020204" pitchFamily="34" charset="0"/>
                <a:cs typeface="Arial" panose="020B0604020202020204" pitchFamily="34" charset="0"/>
              </a:rPr>
              <a:t>skills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Seven out of 10 admitted they rely on shortcuts such as pre-chopped veg, crushed garlic and ready-to-eat rice to ensure dinner is a </a:t>
            </a:r>
            <a:r>
              <a:rPr lang="en-GB" dirty="0" smtClean="0">
                <a:latin typeface="Arial" panose="020B0604020202020204" pitchFamily="34" charset="0"/>
                <a:cs typeface="Arial" panose="020B0604020202020204" pitchFamily="34" charset="0"/>
              </a:rPr>
              <a:t>success</a:t>
            </a:r>
            <a:endParaRPr lang="en-US" dirty="0" smtClean="0">
              <a:latin typeface="Arial" panose="020B0604020202020204" pitchFamily="34" charset="0"/>
              <a:cs typeface="Arial" panose="020B0604020202020204" pitchFamily="34" charset="0"/>
            </a:endParaRPr>
          </a:p>
        </p:txBody>
      </p:sp>
      <p:sp>
        <p:nvSpPr>
          <p:cNvPr id="9" name="Rectangle 8"/>
          <p:cNvSpPr/>
          <p:nvPr/>
        </p:nvSpPr>
        <p:spPr>
          <a:xfrm>
            <a:off x="4208505" y="6236727"/>
            <a:ext cx="3383940" cy="276999"/>
          </a:xfrm>
          <a:prstGeom prst="rect">
            <a:avLst/>
          </a:prstGeom>
        </p:spPr>
        <p:txBody>
          <a:bodyPr wrap="none">
            <a:spAutoFit/>
          </a:bodyPr>
          <a:lstStyle/>
          <a:p>
            <a:r>
              <a:rPr lang="en-GB" sz="1200" dirty="0">
                <a:hlinkClick r:id="rId4"/>
              </a:rPr>
              <a:t>https://ubamarket.com/uks-favourite-recipe-curry/</a:t>
            </a:r>
            <a:endParaRPr lang="en-GB" sz="1200" dirty="0"/>
          </a:p>
        </p:txBody>
      </p:sp>
      <p:sp>
        <p:nvSpPr>
          <p:cNvPr id="10" name="Rectangle 9"/>
          <p:cNvSpPr/>
          <p:nvPr/>
        </p:nvSpPr>
        <p:spPr>
          <a:xfrm>
            <a:off x="506506" y="1520605"/>
            <a:ext cx="4939552" cy="3516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N</a:t>
            </a:r>
            <a:r>
              <a:rPr lang="en-GB" b="1" dirty="0" smtClean="0">
                <a:latin typeface="Arial" panose="020B0604020202020204" pitchFamily="34" charset="0"/>
                <a:cs typeface="Arial" panose="020B0604020202020204" pitchFamily="34" charset="0"/>
              </a:rPr>
              <a:t>ation’s </a:t>
            </a:r>
            <a:r>
              <a:rPr lang="en-GB" b="1" dirty="0">
                <a:latin typeface="Arial" panose="020B0604020202020204" pitchFamily="34" charset="0"/>
                <a:cs typeface="Arial" panose="020B0604020202020204" pitchFamily="34" charset="0"/>
              </a:rPr>
              <a:t>favourite home-cooked </a:t>
            </a:r>
            <a:r>
              <a:rPr lang="en-GB" b="1" dirty="0" smtClean="0">
                <a:latin typeface="Arial" panose="020B0604020202020204" pitchFamily="34" charset="0"/>
                <a:cs typeface="Arial" panose="020B0604020202020204" pitchFamily="34" charset="0"/>
              </a:rPr>
              <a:t>recipes</a:t>
            </a:r>
          </a:p>
          <a:p>
            <a:pPr marL="285750" indent="-285750">
              <a:buFont typeface="Wingdings" panose="05000000000000000000" pitchFamily="2" charset="2"/>
              <a:buChar char="§"/>
            </a:pPr>
            <a:r>
              <a:rPr lang="en-GB" dirty="0">
                <a:latin typeface="Arial" panose="020B0604020202020204" pitchFamily="34" charset="0"/>
                <a:cs typeface="Arial" panose="020B0604020202020204" pitchFamily="34" charset="0"/>
              </a:rPr>
              <a:t>Curry – </a:t>
            </a:r>
            <a:r>
              <a:rPr lang="en-GB" dirty="0" smtClean="0">
                <a:latin typeface="Arial" panose="020B0604020202020204" pitchFamily="34" charset="0"/>
                <a:cs typeface="Arial" panose="020B0604020202020204" pitchFamily="34" charset="0"/>
              </a:rPr>
              <a:t>11.11%</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Spaghetti </a:t>
            </a:r>
            <a:r>
              <a:rPr lang="en-GB" dirty="0">
                <a:latin typeface="Arial" panose="020B0604020202020204" pitchFamily="34" charset="0"/>
                <a:cs typeface="Arial" panose="020B0604020202020204" pitchFamily="34" charset="0"/>
              </a:rPr>
              <a:t>bolognaise – </a:t>
            </a:r>
            <a:r>
              <a:rPr lang="en-GB" dirty="0" smtClean="0">
                <a:latin typeface="Arial" panose="020B0604020202020204" pitchFamily="34" charset="0"/>
                <a:cs typeface="Arial" panose="020B0604020202020204" pitchFamily="34" charset="0"/>
              </a:rPr>
              <a:t>10.27%</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Roast </a:t>
            </a:r>
            <a:r>
              <a:rPr lang="en-GB" dirty="0">
                <a:latin typeface="Arial" panose="020B0604020202020204" pitchFamily="34" charset="0"/>
                <a:cs typeface="Arial" panose="020B0604020202020204" pitchFamily="34" charset="0"/>
              </a:rPr>
              <a:t>dinner – </a:t>
            </a:r>
            <a:r>
              <a:rPr lang="en-GB" dirty="0" smtClean="0">
                <a:latin typeface="Arial" panose="020B0604020202020204" pitchFamily="34" charset="0"/>
                <a:cs typeface="Arial" panose="020B0604020202020204" pitchFamily="34" charset="0"/>
              </a:rPr>
              <a:t>10.20%</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Lasagne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6.75%</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Chilli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6.31%</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Casserole </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3.56%</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Stir </a:t>
            </a:r>
            <a:r>
              <a:rPr lang="en-GB" dirty="0">
                <a:latin typeface="Arial" panose="020B0604020202020204" pitchFamily="34" charset="0"/>
                <a:cs typeface="Arial" panose="020B0604020202020204" pitchFamily="34" charset="0"/>
              </a:rPr>
              <a:t>fry – </a:t>
            </a:r>
            <a:r>
              <a:rPr lang="en-GB" dirty="0" smtClean="0">
                <a:latin typeface="Arial" panose="020B0604020202020204" pitchFamily="34" charset="0"/>
                <a:cs typeface="Arial" panose="020B0604020202020204" pitchFamily="34" charset="0"/>
              </a:rPr>
              <a:t>3.36%</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Shepherds </a:t>
            </a:r>
            <a:r>
              <a:rPr lang="en-GB" dirty="0">
                <a:latin typeface="Arial" panose="020B0604020202020204" pitchFamily="34" charset="0"/>
                <a:cs typeface="Arial" panose="020B0604020202020204" pitchFamily="34" charset="0"/>
              </a:rPr>
              <a:t>pie – </a:t>
            </a:r>
            <a:r>
              <a:rPr lang="en-GB" dirty="0" smtClean="0">
                <a:latin typeface="Arial" panose="020B0604020202020204" pitchFamily="34" charset="0"/>
                <a:cs typeface="Arial" panose="020B0604020202020204" pitchFamily="34" charset="0"/>
              </a:rPr>
              <a:t>3.15%</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Cottage </a:t>
            </a:r>
            <a:r>
              <a:rPr lang="en-GB" dirty="0">
                <a:latin typeface="Arial" panose="020B0604020202020204" pitchFamily="34" charset="0"/>
                <a:cs typeface="Arial" panose="020B0604020202020204" pitchFamily="34" charset="0"/>
              </a:rPr>
              <a:t>pie – </a:t>
            </a:r>
            <a:r>
              <a:rPr lang="en-GB" dirty="0" smtClean="0">
                <a:latin typeface="Arial" panose="020B0604020202020204" pitchFamily="34" charset="0"/>
                <a:cs typeface="Arial" panose="020B0604020202020204" pitchFamily="34" charset="0"/>
              </a:rPr>
              <a:t>2.98%</a:t>
            </a:r>
          </a:p>
          <a:p>
            <a:pPr marL="285750" indent="-285750">
              <a:buFont typeface="Wingdings" panose="05000000000000000000" pitchFamily="2" charset="2"/>
              <a:buChar char="§"/>
            </a:pPr>
            <a:r>
              <a:rPr lang="en-GB" dirty="0" smtClean="0">
                <a:latin typeface="Arial" panose="020B0604020202020204" pitchFamily="34" charset="0"/>
                <a:cs typeface="Arial" panose="020B0604020202020204" pitchFamily="34" charset="0"/>
              </a:rPr>
              <a:t>Soup </a:t>
            </a:r>
            <a:r>
              <a:rPr lang="en-GB" dirty="0">
                <a:latin typeface="Arial" panose="020B0604020202020204" pitchFamily="34" charset="0"/>
                <a:cs typeface="Arial" panose="020B0604020202020204" pitchFamily="34" charset="0"/>
              </a:rPr>
              <a:t>– 2.44%</a:t>
            </a:r>
          </a:p>
        </p:txBody>
      </p:sp>
      <p:sp>
        <p:nvSpPr>
          <p:cNvPr id="3" name="Rectangle 2"/>
          <p:cNvSpPr/>
          <p:nvPr/>
        </p:nvSpPr>
        <p:spPr>
          <a:xfrm>
            <a:off x="4208505" y="6455302"/>
            <a:ext cx="3955277" cy="461665"/>
          </a:xfrm>
          <a:prstGeom prst="rect">
            <a:avLst/>
          </a:prstGeom>
        </p:spPr>
        <p:txBody>
          <a:bodyPr wrap="square">
            <a:spAutoFit/>
          </a:bodyPr>
          <a:lstStyle/>
          <a:p>
            <a:r>
              <a:rPr lang="en-GB" sz="1200" dirty="0">
                <a:hlinkClick r:id="rId5"/>
              </a:rPr>
              <a:t>https://yougov.co.uk/topics/food/articles-reports/2019/06/11/classic-british-cuisine-ranked-britons</a:t>
            </a:r>
            <a:endParaRPr lang="en-GB" sz="1200" dirty="0"/>
          </a:p>
        </p:txBody>
      </p:sp>
      <p:pic>
        <p:nvPicPr>
          <p:cNvPr id="1026" name="Picture 2" descr="https://d25d2506sfb94s.cloudfront.net/cumulus_uploads/inlineimage/2019-06-11/British%20cuisine%20(savoury)-0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61265" y="1520519"/>
            <a:ext cx="4439210" cy="443921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pic>
        <p:nvPicPr>
          <p:cNvPr id="1028" name="Picture 4" descr="https://d25d2506sfb94s.cloudfront.net/cumulus_uploads/inlineimage/2019-06-11/British%20cuisine%20(sweet)-0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00475" y="1520519"/>
            <a:ext cx="4426953" cy="443921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9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trends?</a:t>
            </a:r>
            <a:endParaRPr lang="en-GB" dirty="0"/>
          </a:p>
        </p:txBody>
      </p:sp>
      <p:sp>
        <p:nvSpPr>
          <p:cNvPr id="4" name="Slide Number Placeholder 1">
            <a:extLst>
              <a:ext uri="{FF2B5EF4-FFF2-40B4-BE49-F238E27FC236}">
                <a16:creationId xmlns:a16="http://schemas.microsoft.com/office/drawing/2014/main" id="{981E4BE4-A5DC-4648-9603-7E1244056D56}"/>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377">
              <a:defRPr/>
            </a:pPr>
            <a:fld id="{4034BEE3-566C-4068-A777-C3A4762E861B}" type="slidenum">
              <a:rPr lang="en-GB" sz="1000" smtClean="0">
                <a:solidFill>
                  <a:srgbClr val="7F7F7F"/>
                </a:solidFill>
                <a:latin typeface="Arial"/>
                <a:ea typeface="ＭＳ Ｐゴシック" pitchFamily="-65" charset="-128"/>
              </a:rPr>
              <a:pPr algn="r" defTabSz="914377">
                <a:defRPr/>
              </a:pPr>
              <a:t>17</a:t>
            </a:fld>
            <a:endParaRPr lang="en-GB" sz="1000" dirty="0">
              <a:solidFill>
                <a:srgbClr val="7F7F7F"/>
              </a:solidFill>
              <a:latin typeface="Arial"/>
              <a:ea typeface="ＭＳ Ｐゴシック" pitchFamily="-65" charset="-128"/>
            </a:endParaRPr>
          </a:p>
        </p:txBody>
      </p:sp>
      <p:sp>
        <p:nvSpPr>
          <p:cNvPr id="5" name="TextBox 4">
            <a:extLst>
              <a:ext uri="{FF2B5EF4-FFF2-40B4-BE49-F238E27FC236}">
                <a16:creationId xmlns:a16="http://schemas.microsoft.com/office/drawing/2014/main" id="{CFAB7558-831A-4A2C-8AA9-4EC77EAC15AF}"/>
              </a:ext>
            </a:extLst>
          </p:cNvPr>
          <p:cNvSpPr txBox="1"/>
          <p:nvPr/>
        </p:nvSpPr>
        <p:spPr>
          <a:xfrm>
            <a:off x="8597038" y="4030251"/>
            <a:ext cx="3009673" cy="307777"/>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2D400"/>
                </a:solidFill>
                <a:effectLst/>
                <a:uLnTx/>
                <a:uFillTx/>
                <a:latin typeface="Arial" panose="020B0604020202020204" pitchFamily="34" charset="0"/>
                <a:ea typeface="ＭＳ Ｐゴシック" pitchFamily="-65" charset="-128"/>
                <a:cs typeface="Arial" panose="020B0604020202020204" pitchFamily="34" charset="0"/>
              </a:rPr>
              <a:t>Mexican +2%</a:t>
            </a:r>
          </a:p>
        </p:txBody>
      </p:sp>
      <p:sp>
        <p:nvSpPr>
          <p:cNvPr id="6" name="TextBox 5">
            <a:extLst>
              <a:ext uri="{FF2B5EF4-FFF2-40B4-BE49-F238E27FC236}">
                <a16:creationId xmlns:a16="http://schemas.microsoft.com/office/drawing/2014/main" id="{DA135196-D5BD-4964-B8A4-5A1A8727C858}"/>
              </a:ext>
            </a:extLst>
          </p:cNvPr>
          <p:cNvSpPr txBox="1"/>
          <p:nvPr/>
        </p:nvSpPr>
        <p:spPr>
          <a:xfrm>
            <a:off x="6237467" y="4032770"/>
            <a:ext cx="2267747" cy="307777"/>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65" charset="-128"/>
                <a:cs typeface="Arial" panose="020B0604020202020204" pitchFamily="34" charset="0"/>
              </a:rPr>
              <a:t>Indian food  -3%</a:t>
            </a:r>
          </a:p>
        </p:txBody>
      </p:sp>
      <p:sp>
        <p:nvSpPr>
          <p:cNvPr id="7" name="TextBox 6">
            <a:extLst>
              <a:ext uri="{FF2B5EF4-FFF2-40B4-BE49-F238E27FC236}">
                <a16:creationId xmlns:a16="http://schemas.microsoft.com/office/drawing/2014/main" id="{EFA34700-0934-40E0-94C9-63C53E6B9BF9}"/>
              </a:ext>
            </a:extLst>
          </p:cNvPr>
          <p:cNvSpPr txBox="1"/>
          <p:nvPr/>
        </p:nvSpPr>
        <p:spPr>
          <a:xfrm>
            <a:off x="3252087" y="4032770"/>
            <a:ext cx="2913130" cy="615553"/>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2D400"/>
                </a:solidFill>
                <a:effectLst/>
                <a:uLnTx/>
                <a:uFillTx/>
                <a:latin typeface="Arial" panose="020B0604020202020204" pitchFamily="34" charset="0"/>
                <a:ea typeface="ＭＳ Ｐゴシック" pitchFamily="-65" charset="-128"/>
                <a:cs typeface="Arial" panose="020B0604020202020204" pitchFamily="34" charset="0"/>
              </a:rPr>
              <a:t>Oriental Food  +12%</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92D400"/>
              </a:solidFill>
              <a:effectLst/>
              <a:uLnTx/>
              <a:uFillTx/>
              <a:latin typeface="Arial" panose="020B0604020202020204" pitchFamily="34" charset="0"/>
              <a:ea typeface="ＭＳ Ｐゴシック" pitchFamily="-65" charset="-128"/>
              <a:cs typeface="Arial" panose="020B0604020202020204" pitchFamily="34" charset="0"/>
            </a:endParaRPr>
          </a:p>
        </p:txBody>
      </p:sp>
      <p:sp>
        <p:nvSpPr>
          <p:cNvPr id="8" name="TextBox 7">
            <a:extLst>
              <a:ext uri="{FF2B5EF4-FFF2-40B4-BE49-F238E27FC236}">
                <a16:creationId xmlns:a16="http://schemas.microsoft.com/office/drawing/2014/main" id="{B2A44AB7-B934-4C9A-9F48-8335B9F2FA2E}"/>
              </a:ext>
            </a:extLst>
          </p:cNvPr>
          <p:cNvSpPr txBox="1"/>
          <p:nvPr/>
        </p:nvSpPr>
        <p:spPr>
          <a:xfrm>
            <a:off x="829452" y="4032770"/>
            <a:ext cx="2267747" cy="307777"/>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2D400"/>
                </a:solidFill>
                <a:effectLst/>
                <a:uLnTx/>
                <a:uFillTx/>
                <a:latin typeface="Arial" panose="020B0604020202020204" pitchFamily="34" charset="0"/>
                <a:ea typeface="ＭＳ Ｐゴシック" pitchFamily="-65" charset="-128"/>
                <a:cs typeface="Arial" panose="020B0604020202020204" pitchFamily="34" charset="0"/>
              </a:rPr>
              <a:t>Italian Food  +14%</a:t>
            </a:r>
          </a:p>
        </p:txBody>
      </p:sp>
      <p:pic>
        <p:nvPicPr>
          <p:cNvPr id="9" name="Picture 8">
            <a:extLst>
              <a:ext uri="{FF2B5EF4-FFF2-40B4-BE49-F238E27FC236}">
                <a16:creationId xmlns:a16="http://schemas.microsoft.com/office/drawing/2014/main" id="{E229D63A-FF50-4622-8F94-BB46F3675E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88"/>
          <a:stretch/>
        </p:blipFill>
        <p:spPr>
          <a:xfrm>
            <a:off x="3583168" y="4453909"/>
            <a:ext cx="2267747" cy="1534818"/>
          </a:xfrm>
          <a:prstGeom prst="rect">
            <a:avLst/>
          </a:prstGeom>
        </p:spPr>
      </p:pic>
      <p:pic>
        <p:nvPicPr>
          <p:cNvPr id="10" name="Picture 9">
            <a:extLst>
              <a:ext uri="{FF2B5EF4-FFF2-40B4-BE49-F238E27FC236}">
                <a16:creationId xmlns:a16="http://schemas.microsoft.com/office/drawing/2014/main" id="{252C5A1D-8BE6-4987-8AB8-58A96CF0D9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967" y="4453908"/>
            <a:ext cx="2273668" cy="1534818"/>
          </a:xfrm>
          <a:prstGeom prst="rect">
            <a:avLst/>
          </a:prstGeom>
        </p:spPr>
      </p:pic>
      <p:sp>
        <p:nvSpPr>
          <p:cNvPr id="11" name="InsightBox">
            <a:extLst>
              <a:ext uri="{FF2B5EF4-FFF2-40B4-BE49-F238E27FC236}">
                <a16:creationId xmlns:a16="http://schemas.microsoft.com/office/drawing/2014/main" id="{28B95BD5-3073-4082-A7FB-903D2786FB3A}"/>
              </a:ext>
            </a:extLst>
          </p:cNvPr>
          <p:cNvSpPr txBox="1">
            <a:spLocks noChangeArrowheads="1"/>
          </p:cNvSpPr>
          <p:nvPr/>
        </p:nvSpPr>
        <p:spPr bwMode="auto">
          <a:xfrm>
            <a:off x="774700" y="1531983"/>
            <a:ext cx="11417300" cy="400110"/>
          </a:xfrm>
          <a:prstGeom prst="rect">
            <a:avLst/>
          </a:prstGeom>
          <a:noFill/>
          <a:ln w="9525"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77" rtl="0" eaLnBrk="1" fontAlgn="auto" latinLnBrk="0" hangingPunct="1">
              <a:lnSpc>
                <a:spcPct val="100000"/>
              </a:lnSpc>
              <a:spcBef>
                <a:spcPct val="50000"/>
              </a:spcBef>
              <a:spcAft>
                <a:spcPts val="0"/>
              </a:spcAft>
              <a:buClrTx/>
              <a:buSzTx/>
              <a:buFontTx/>
              <a:buNone/>
              <a:tabLst/>
              <a:defRPr/>
            </a:pPr>
            <a:r>
              <a:rPr kumimoji="0" lang="en-GB" sz="2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Traditional meals are declining in favour of world</a:t>
            </a:r>
            <a:r>
              <a:rPr kumimoji="0" lang="en-GB" sz="2000" i="0" u="none" strike="noStrike" kern="1200" cap="none" spc="0" normalizeH="0" noProof="0" dirty="0" smtClean="0">
                <a:ln>
                  <a:noFill/>
                </a:ln>
                <a:effectLst/>
                <a:uLnTx/>
                <a:uFillTx/>
                <a:latin typeface="Arial" panose="020B0604020202020204" pitchFamily="34" charset="0"/>
                <a:ea typeface="+mn-ea"/>
                <a:cs typeface="Arial" panose="020B0604020202020204" pitchFamily="34" charset="0"/>
              </a:rPr>
              <a:t> cuisines over the last 4 years</a:t>
            </a:r>
            <a:r>
              <a:rPr kumimoji="0" lang="en-GB" sz="2000" i="0" u="none" strike="noStrike" kern="1200" cap="none" spc="0" normalizeH="0" baseline="0" noProof="0" dirty="0" smtClean="0">
                <a:ln>
                  <a:noFill/>
                </a:ln>
                <a:effectLst/>
                <a:uLnTx/>
                <a:uFillTx/>
                <a:latin typeface="Arial" panose="020B0604020202020204" pitchFamily="34" charset="0"/>
                <a:ea typeface="+mn-ea"/>
                <a:cs typeface="Arial" panose="020B0604020202020204" pitchFamily="34" charset="0"/>
              </a:rPr>
              <a:t> </a:t>
            </a:r>
            <a:endParaRPr kumimoji="0" lang="en-GB" sz="20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C405CE1-6651-4BD0-A01A-E474A675AFA2}"/>
              </a:ext>
            </a:extLst>
          </p:cNvPr>
          <p:cNvSpPr txBox="1"/>
          <p:nvPr/>
        </p:nvSpPr>
        <p:spPr>
          <a:xfrm>
            <a:off x="841989" y="1985826"/>
            <a:ext cx="2501035" cy="307777"/>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65" charset="-128"/>
                <a:cs typeface="Arial" panose="020B0604020202020204" pitchFamily="34" charset="0"/>
              </a:rPr>
              <a:t>Roast Dinners  -8%</a:t>
            </a:r>
          </a:p>
        </p:txBody>
      </p:sp>
      <p:sp>
        <p:nvSpPr>
          <p:cNvPr id="13" name="TextBox 12">
            <a:extLst>
              <a:ext uri="{FF2B5EF4-FFF2-40B4-BE49-F238E27FC236}">
                <a16:creationId xmlns:a16="http://schemas.microsoft.com/office/drawing/2014/main" id="{E2AA9985-33D8-407F-BFB1-804226D6B36B}"/>
              </a:ext>
            </a:extLst>
          </p:cNvPr>
          <p:cNvSpPr txBox="1"/>
          <p:nvPr/>
        </p:nvSpPr>
        <p:spPr>
          <a:xfrm>
            <a:off x="6333371" y="2009923"/>
            <a:ext cx="2273668" cy="307777"/>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65" charset="-128"/>
                <a:cs typeface="Arial" panose="020B0604020202020204" pitchFamily="34" charset="0"/>
              </a:rPr>
              <a:t>Shepherds pie -7%</a:t>
            </a:r>
          </a:p>
        </p:txBody>
      </p:sp>
      <p:sp>
        <p:nvSpPr>
          <p:cNvPr id="14" name="TextBox 13">
            <a:extLst>
              <a:ext uri="{FF2B5EF4-FFF2-40B4-BE49-F238E27FC236}">
                <a16:creationId xmlns:a16="http://schemas.microsoft.com/office/drawing/2014/main" id="{B32726DB-0B23-4DF6-B92B-BFFD644259B2}"/>
              </a:ext>
            </a:extLst>
          </p:cNvPr>
          <p:cNvSpPr txBox="1"/>
          <p:nvPr/>
        </p:nvSpPr>
        <p:spPr>
          <a:xfrm>
            <a:off x="3610266" y="1986249"/>
            <a:ext cx="2273668" cy="307777"/>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65" charset="-128"/>
                <a:cs typeface="Arial" panose="020B0604020202020204" pitchFamily="34" charset="0"/>
              </a:rPr>
              <a:t>Casserole  -22%</a:t>
            </a:r>
          </a:p>
        </p:txBody>
      </p:sp>
      <p:pic>
        <p:nvPicPr>
          <p:cNvPr id="15" name="Picture 14">
            <a:extLst>
              <a:ext uri="{FF2B5EF4-FFF2-40B4-BE49-F238E27FC236}">
                <a16:creationId xmlns:a16="http://schemas.microsoft.com/office/drawing/2014/main" id="{C15D53DE-CE7C-421D-8641-E7B54BA423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8890" y="2364126"/>
            <a:ext cx="2273668" cy="1492501"/>
          </a:xfrm>
          <a:prstGeom prst="rect">
            <a:avLst/>
          </a:prstGeom>
          <a:solidFill>
            <a:schemeClr val="bg2">
              <a:lumMod val="90000"/>
            </a:schemeClr>
          </a:solidFill>
        </p:spPr>
      </p:pic>
      <p:pic>
        <p:nvPicPr>
          <p:cNvPr id="16" name="Picture 15">
            <a:extLst>
              <a:ext uri="{FF2B5EF4-FFF2-40B4-BE49-F238E27FC236}">
                <a16:creationId xmlns:a16="http://schemas.microsoft.com/office/drawing/2014/main" id="{59669DE3-54AC-4A11-85C6-16CE6A67A9A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11203" y="2381404"/>
            <a:ext cx="2273668" cy="1515781"/>
          </a:xfrm>
          <a:prstGeom prst="rect">
            <a:avLst/>
          </a:prstGeom>
        </p:spPr>
      </p:pic>
      <p:sp>
        <p:nvSpPr>
          <p:cNvPr id="17" name="TextBox 16">
            <a:extLst>
              <a:ext uri="{FF2B5EF4-FFF2-40B4-BE49-F238E27FC236}">
                <a16:creationId xmlns:a16="http://schemas.microsoft.com/office/drawing/2014/main" id="{1CEBB2B7-15FE-494D-A2BE-331CC970271E}"/>
              </a:ext>
            </a:extLst>
          </p:cNvPr>
          <p:cNvSpPr txBox="1"/>
          <p:nvPr/>
        </p:nvSpPr>
        <p:spPr>
          <a:xfrm>
            <a:off x="8939546" y="2009923"/>
            <a:ext cx="2273668" cy="307777"/>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itchFamily="-65" charset="-128"/>
                <a:cs typeface="Arial" panose="020B0604020202020204" pitchFamily="34" charset="0"/>
              </a:rPr>
              <a:t>Fish pie   -16%</a:t>
            </a:r>
          </a:p>
        </p:txBody>
      </p:sp>
      <p:sp>
        <p:nvSpPr>
          <p:cNvPr id="18" name="TextBox 17">
            <a:extLst>
              <a:ext uri="{FF2B5EF4-FFF2-40B4-BE49-F238E27FC236}">
                <a16:creationId xmlns:a16="http://schemas.microsoft.com/office/drawing/2014/main" id="{2002D2AF-01E0-4923-B125-E2B7F3BD85EA}"/>
              </a:ext>
            </a:extLst>
          </p:cNvPr>
          <p:cNvSpPr txBox="1"/>
          <p:nvPr/>
        </p:nvSpPr>
        <p:spPr>
          <a:xfrm>
            <a:off x="142665" y="6368588"/>
            <a:ext cx="10714248" cy="338554"/>
          </a:xfrm>
          <a:prstGeom prst="rect">
            <a:avLst/>
          </a:prstGeom>
          <a:noFill/>
        </p:spPr>
        <p:txBody>
          <a:bodyPr wrap="square" lIns="0" tIns="0" rIns="0" b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effectLst/>
                <a:uLnTx/>
                <a:uFillTx/>
                <a:latin typeface="Arial" panose="020B0604020202020204" pitchFamily="34" charset="0"/>
                <a:ea typeface="ＭＳ Ｐゴシック" pitchFamily="-65" charset="-128"/>
                <a:cs typeface="Arial" panose="020B0604020202020204" pitchFamily="34" charset="0"/>
              </a:rPr>
              <a:t>Source: AHDB/Kantar </a:t>
            </a:r>
            <a:r>
              <a:rPr kumimoji="0" lang="en-GB" sz="1100" b="0" i="0" u="none" strike="noStrike" kern="1200" cap="none" spc="0" normalizeH="0" baseline="0" noProof="0" dirty="0" err="1">
                <a:ln>
                  <a:noFill/>
                </a:ln>
                <a:effectLst/>
                <a:uLnTx/>
                <a:uFillTx/>
                <a:latin typeface="Arial" panose="020B0604020202020204" pitchFamily="34" charset="0"/>
                <a:ea typeface="ＭＳ Ｐゴシック" pitchFamily="-65" charset="-128"/>
                <a:cs typeface="Arial" panose="020B0604020202020204" pitchFamily="34" charset="0"/>
              </a:rPr>
              <a:t>Worldpanel</a:t>
            </a:r>
            <a:r>
              <a:rPr kumimoji="0" lang="en-GB" sz="1100" b="0" i="0" u="none" strike="noStrike" kern="1200" cap="none" spc="0" normalizeH="0" baseline="0" noProof="0" dirty="0">
                <a:ln>
                  <a:noFill/>
                </a:ln>
                <a:effectLst/>
                <a:uLnTx/>
                <a:uFillTx/>
                <a:latin typeface="Arial" panose="020B0604020202020204" pitchFamily="34" charset="0"/>
                <a:ea typeface="ＭＳ Ｐゴシック" pitchFamily="-65" charset="-128"/>
                <a:cs typeface="Arial" panose="020B0604020202020204" pitchFamily="34" charset="0"/>
              </a:rPr>
              <a:t> </a:t>
            </a:r>
            <a:r>
              <a:rPr kumimoji="0" lang="en-GB" sz="1100" b="0" i="0" u="none" strike="noStrike" kern="1200" cap="none" spc="0" normalizeH="0" baseline="0" noProof="0" dirty="0" smtClean="0">
                <a:ln>
                  <a:noFill/>
                </a:ln>
                <a:effectLst/>
                <a:uLnTx/>
                <a:uFillTx/>
                <a:latin typeface="Arial" panose="020B0604020202020204" pitchFamily="34" charset="0"/>
                <a:ea typeface="ＭＳ Ｐゴシック" pitchFamily="-65" charset="-128"/>
                <a:cs typeface="Arial" panose="020B0604020202020204" pitchFamily="34" charset="0"/>
              </a:rPr>
              <a:t>Usage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effectLst/>
                <a:uLnTx/>
                <a:uFillTx/>
                <a:latin typeface="Arial" panose="020B0604020202020204" pitchFamily="34" charset="0"/>
                <a:ea typeface="ＭＳ Ｐゴシック" pitchFamily="-65" charset="-128"/>
                <a:cs typeface="Arial" panose="020B0604020202020204" pitchFamily="34" charset="0"/>
              </a:rPr>
              <a:t>Total </a:t>
            </a:r>
            <a:r>
              <a:rPr kumimoji="0" lang="en-GB" sz="1100" b="0" i="0" u="none" strike="noStrike" kern="1200" cap="none" spc="0" normalizeH="0" baseline="0" noProof="0" dirty="0">
                <a:ln>
                  <a:noFill/>
                </a:ln>
                <a:effectLst/>
                <a:uLnTx/>
                <a:uFillTx/>
                <a:latin typeface="Arial" panose="020B0604020202020204" pitchFamily="34" charset="0"/>
                <a:ea typeface="ＭＳ Ｐゴシック" pitchFamily="-65" charset="-128"/>
                <a:cs typeface="Arial" panose="020B0604020202020204" pitchFamily="34" charset="0"/>
              </a:rPr>
              <a:t>Foods | Top Dishes | 52 w/e September 2019 vs 2015</a:t>
            </a:r>
          </a:p>
        </p:txBody>
      </p:sp>
      <p:pic>
        <p:nvPicPr>
          <p:cNvPr id="19" name="Picture 2" descr="Image result for chilli con carne">
            <a:extLst>
              <a:ext uri="{FF2B5EF4-FFF2-40B4-BE49-F238E27FC236}">
                <a16:creationId xmlns:a16="http://schemas.microsoft.com/office/drawing/2014/main" id="{2A1D3B75-22CB-4DFE-9107-AFE64EEA696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14535" y="4458961"/>
            <a:ext cx="2323370" cy="15489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www.noorieboorie.com/wp-content/uploads/2018/03/roasted-chicken-curry-by-noorieboorie-1084x724.jpg">
            <a:extLst>
              <a:ext uri="{FF2B5EF4-FFF2-40B4-BE49-F238E27FC236}">
                <a16:creationId xmlns:a16="http://schemas.microsoft.com/office/drawing/2014/main" id="{7FB76A37-E83E-4062-ADF9-D2FC95C802B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56765" y="4449765"/>
            <a:ext cx="2318387" cy="1548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shepherd's pie">
            <a:extLst>
              <a:ext uri="{FF2B5EF4-FFF2-40B4-BE49-F238E27FC236}">
                <a16:creationId xmlns:a16="http://schemas.microsoft.com/office/drawing/2014/main" id="{E81FD93A-F68F-49DA-B8D5-438503C5FCD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328157" y="2378296"/>
            <a:ext cx="2290438" cy="15269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Image result for fish pie">
            <a:extLst>
              <a:ext uri="{FF2B5EF4-FFF2-40B4-BE49-F238E27FC236}">
                <a16:creationId xmlns:a16="http://schemas.microsoft.com/office/drawing/2014/main" id="{04E1442A-59DC-4A96-84B7-EBE0FFF10909}"/>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8991458" y="2377063"/>
            <a:ext cx="2290439" cy="153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82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2" grpId="0"/>
      <p:bldP spid="13" grpId="0"/>
      <p:bldP spid="14"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influences what we cook?</a:t>
            </a:r>
            <a:endParaRPr lang="en-GB" dirty="0"/>
          </a:p>
        </p:txBody>
      </p:sp>
      <p:graphicFrame>
        <p:nvGraphicFramePr>
          <p:cNvPr id="4" name="Diagram 3"/>
          <p:cNvGraphicFramePr/>
          <p:nvPr>
            <p:extLst>
              <p:ext uri="{D42A27DB-BD31-4B8C-83A1-F6EECF244321}">
                <p14:modId xmlns:p14="http://schemas.microsoft.com/office/powerpoint/2010/main" val="770124517"/>
              </p:ext>
            </p:extLst>
          </p:nvPr>
        </p:nvGraphicFramePr>
        <p:xfrm>
          <a:off x="6744072" y="2221699"/>
          <a:ext cx="5073196" cy="3721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1372" y="6324295"/>
            <a:ext cx="8000727" cy="584775"/>
          </a:xfrm>
          <a:prstGeom prst="rect">
            <a:avLst/>
          </a:prstGeom>
          <a:noFill/>
        </p:spPr>
        <p:txBody>
          <a:bodyPr wrap="square" rtlCol="0">
            <a:spAutoFit/>
          </a:bodyPr>
          <a:lstStyle>
            <a:defPPr>
              <a:defRPr lang="en-US"/>
            </a:defPPr>
            <a:lvl1pPr defTabSz="914400">
              <a:defRPr sz="800" kern="0">
                <a:solidFill>
                  <a:srgbClr val="575756"/>
                </a:solidFill>
                <a:latin typeface="Arial" panose="020B0604020202020204" pitchFamily="34" charset="0"/>
                <a:cs typeface="Arial" panose="020B0604020202020204" pitchFamily="34" charset="0"/>
              </a:defRPr>
            </a:lvl1pPr>
          </a:lstStyle>
          <a:p>
            <a:r>
              <a:rPr lang="en-GB" dirty="0">
                <a:solidFill>
                  <a:schemeClr val="tx1"/>
                </a:solidFill>
              </a:rPr>
              <a:t>Base: All respondents </a:t>
            </a:r>
            <a:r>
              <a:rPr lang="en-GB" dirty="0" smtClean="0">
                <a:solidFill>
                  <a:schemeClr val="tx1"/>
                </a:solidFill>
              </a:rPr>
              <a:t>(Oct/Nov-19</a:t>
            </a:r>
            <a:r>
              <a:rPr lang="en-GB" dirty="0">
                <a:solidFill>
                  <a:schemeClr val="tx1"/>
                </a:solidFill>
              </a:rPr>
              <a:t>: </a:t>
            </a:r>
            <a:r>
              <a:rPr lang="en-GB" dirty="0" smtClean="0">
                <a:solidFill>
                  <a:schemeClr val="tx1"/>
                </a:solidFill>
              </a:rPr>
              <a:t>4696/ 4341)</a:t>
            </a:r>
          </a:p>
          <a:p>
            <a:r>
              <a:rPr lang="en-GB" dirty="0" smtClean="0">
                <a:solidFill>
                  <a:schemeClr val="tx1"/>
                </a:solidFill>
              </a:rPr>
              <a:t>YouGov UK Profiles ‘cooking_concern’:  Which, if any, of the following do you take into consideration when deciding what to eat, whether at home or out of home?</a:t>
            </a:r>
          </a:p>
          <a:p>
            <a:r>
              <a:rPr lang="en-GB" dirty="0">
                <a:solidFill>
                  <a:schemeClr val="tx1"/>
                </a:solidFill>
              </a:rPr>
              <a:t>YGq12_wave13: Which of the following, if anything, influences what you eat? </a:t>
            </a:r>
          </a:p>
          <a:p>
            <a:endParaRPr lang="en-GB" dirty="0">
              <a:solidFill>
                <a:schemeClr val="accent4">
                  <a:lumMod val="50000"/>
                </a:schemeClr>
              </a:solidFill>
            </a:endParaRPr>
          </a:p>
        </p:txBody>
      </p:sp>
      <p:sp>
        <p:nvSpPr>
          <p:cNvPr id="7" name="Text Placeholder 3"/>
          <p:cNvSpPr txBox="1">
            <a:spLocks/>
          </p:cNvSpPr>
          <p:nvPr/>
        </p:nvSpPr>
        <p:spPr>
          <a:xfrm>
            <a:off x="6340639" y="1783309"/>
            <a:ext cx="2715056" cy="757986"/>
          </a:xfrm>
          <a:prstGeom prst="rect">
            <a:avLst/>
          </a:prstGeom>
        </p:spPr>
        <p:txBody>
          <a:bodyPr vert="horz" lIns="91440" tIns="45720" rIns="91440" bIns="45720" rtlCol="0" anchor="t">
            <a:normAutofit/>
          </a:bodyPr>
          <a:lstStyle>
            <a:lvl1pPr marL="0" indent="0" algn="l" defTabSz="984033" rtl="0" eaLnBrk="1" latinLnBrk="0" hangingPunct="1">
              <a:lnSpc>
                <a:spcPct val="100000"/>
              </a:lnSpc>
              <a:spcBef>
                <a:spcPts val="600"/>
              </a:spcBef>
              <a:buClr>
                <a:schemeClr val="tx1"/>
              </a:buClr>
              <a:buFont typeface="Arial" pitchFamily="34" charset="0"/>
              <a:buNone/>
              <a:defRPr sz="1200" b="0" i="1"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rgbClr val="6D6F71"/>
              </a:buClr>
              <a:defRPr/>
            </a:pPr>
            <a:r>
              <a:rPr lang="en-GB" sz="1400" b="1" i="0" dirty="0" smtClean="0">
                <a:latin typeface="Arial" panose="020B0604020202020204" pitchFamily="34" charset="0"/>
              </a:rPr>
              <a:t>Food influences (Oct/Nov-19)</a:t>
            </a:r>
            <a:endParaRPr lang="en-GB" sz="1400" b="1" i="0" dirty="0">
              <a:latin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val="198057223"/>
              </p:ext>
            </p:extLst>
          </p:nvPr>
        </p:nvGraphicFramePr>
        <p:xfrm>
          <a:off x="-168696" y="1819440"/>
          <a:ext cx="5760640" cy="3891256"/>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p:nvPr/>
        </p:nvSpPr>
        <p:spPr>
          <a:xfrm>
            <a:off x="344192" y="1665551"/>
            <a:ext cx="2377990" cy="307777"/>
          </a:xfrm>
          <a:prstGeom prst="rect">
            <a:avLst/>
          </a:prstGeom>
        </p:spPr>
        <p:txBody>
          <a:bodyPr wrap="square">
            <a:spAutoFit/>
          </a:bodyPr>
          <a:lstStyle/>
          <a:p>
            <a:r>
              <a:rPr lang="en-GB" sz="1400" b="1" dirty="0" smtClean="0">
                <a:latin typeface="Arial" panose="020B0604020202020204" pitchFamily="34" charset="0"/>
                <a:cs typeface="Arial" panose="020B0604020202020204" pitchFamily="34" charset="0"/>
              </a:rPr>
              <a:t>What take into account:</a:t>
            </a:r>
            <a:endParaRPr lang="en-GB" sz="1400" b="1" dirty="0">
              <a:latin typeface="Arial" panose="020B0604020202020204" pitchFamily="34" charset="0"/>
              <a:cs typeface="Arial" panose="020B0604020202020204" pitchFamily="34" charset="0"/>
            </a:endParaRPr>
          </a:p>
        </p:txBody>
      </p:sp>
      <p:sp>
        <p:nvSpPr>
          <p:cNvPr id="10" name="TextBox 9"/>
          <p:cNvSpPr txBox="1"/>
          <p:nvPr/>
        </p:nvSpPr>
        <p:spPr>
          <a:xfrm>
            <a:off x="1351511" y="5943683"/>
            <a:ext cx="2720225" cy="246221"/>
          </a:xfrm>
          <a:prstGeom prst="rect">
            <a:avLst/>
          </a:prstGeom>
        </p:spPr>
        <p:txBody>
          <a:bodyPr wrap="square" rtlCol="0" anchor="ctr" anchorCtr="0">
            <a:spAutoFit/>
          </a:bodyPr>
          <a:lstStyle/>
          <a:p>
            <a:r>
              <a:rPr lang="en-GB" sz="1000" dirty="0">
                <a:solidFill>
                  <a:schemeClr val="accent4">
                    <a:lumMod val="50000"/>
                  </a:schemeClr>
                </a:solidFill>
                <a:latin typeface="Arial" panose="020B0604020202020204" pitchFamily="34" charset="0"/>
                <a:cs typeface="Arial" panose="020B0604020202020204" pitchFamily="34" charset="0"/>
              </a:rPr>
              <a:t>Source: YouGov UK </a:t>
            </a:r>
            <a:r>
              <a:rPr lang="en-GB" sz="1000" dirty="0" smtClean="0">
                <a:solidFill>
                  <a:schemeClr val="accent4">
                    <a:lumMod val="50000"/>
                  </a:schemeClr>
                </a:solidFill>
                <a:latin typeface="Arial" panose="020B0604020202020204" pitchFamily="34" charset="0"/>
                <a:cs typeface="Arial" panose="020B0604020202020204" pitchFamily="34" charset="0"/>
              </a:rPr>
              <a:t>Profiles question</a:t>
            </a:r>
            <a:endParaRPr lang="en-GB" sz="1000" dirty="0">
              <a:solidFill>
                <a:schemeClr val="accent4">
                  <a:lumMod val="50000"/>
                </a:schemeClr>
              </a:solidFill>
              <a:latin typeface="Arial" panose="020B0604020202020204" pitchFamily="34" charset="0"/>
              <a:cs typeface="Arial" panose="020B0604020202020204" pitchFamily="34" charset="0"/>
            </a:endParaRPr>
          </a:p>
        </p:txBody>
      </p:sp>
      <p:sp>
        <p:nvSpPr>
          <p:cNvPr id="11" name="Right Arrow 10"/>
          <p:cNvSpPr/>
          <p:nvPr/>
        </p:nvSpPr>
        <p:spPr>
          <a:xfrm rot="16200000" flipH="1">
            <a:off x="4689036" y="2501210"/>
            <a:ext cx="174151" cy="156612"/>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84033"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TextBox 11"/>
          <p:cNvSpPr txBox="1"/>
          <p:nvPr/>
        </p:nvSpPr>
        <p:spPr>
          <a:xfrm>
            <a:off x="4807289" y="2455529"/>
            <a:ext cx="679719" cy="215444"/>
          </a:xfrm>
          <a:prstGeom prst="rect">
            <a:avLst/>
          </a:prstGeom>
          <a:noFill/>
        </p:spPr>
        <p:txBody>
          <a:bodyPr wrap="square" rtlCol="0">
            <a:spAutoFit/>
          </a:bodyPr>
          <a:lstStyle/>
          <a:p>
            <a:pPr marL="0" marR="0" lvl="0" indent="0" algn="l" defTabSz="984033" rtl="0" eaLnBrk="1" fontAlgn="auto" latinLnBrk="0" hangingPunct="1">
              <a:lnSpc>
                <a:spcPct val="100000"/>
              </a:lnSpc>
              <a:spcBef>
                <a:spcPts val="0"/>
              </a:spcBef>
              <a:spcAft>
                <a:spcPts val="0"/>
              </a:spcAft>
              <a:buClrTx/>
              <a:buSzTx/>
              <a:buFontTx/>
              <a:buNone/>
              <a:tabLst/>
              <a:defRPr/>
            </a:pPr>
            <a:r>
              <a:rPr lang="en-GB" sz="800" b="1" dirty="0" smtClean="0">
                <a:solidFill>
                  <a:schemeClr val="accent4">
                    <a:lumMod val="50000"/>
                  </a:schemeClr>
                </a:solidFill>
                <a:latin typeface="Arial" panose="020B0604020202020204" pitchFamily="34" charset="0"/>
                <a:cs typeface="Arial" panose="020B0604020202020204" pitchFamily="34" charset="0"/>
              </a:rPr>
              <a:t>-2 WoW</a:t>
            </a:r>
            <a:endParaRPr kumimoji="0" lang="en-GB" sz="800" b="1" i="0" u="none" strike="noStrike" kern="120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endParaRPr>
          </a:p>
        </p:txBody>
      </p:sp>
      <p:sp>
        <p:nvSpPr>
          <p:cNvPr id="13" name="Right Arrow 12"/>
          <p:cNvSpPr/>
          <p:nvPr/>
        </p:nvSpPr>
        <p:spPr>
          <a:xfrm rot="16200000" flipH="1">
            <a:off x="4349176" y="3294983"/>
            <a:ext cx="174151" cy="156612"/>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84033"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TextBox 13"/>
          <p:cNvSpPr txBox="1"/>
          <p:nvPr/>
        </p:nvSpPr>
        <p:spPr>
          <a:xfrm>
            <a:off x="4467429" y="3249302"/>
            <a:ext cx="679719" cy="215444"/>
          </a:xfrm>
          <a:prstGeom prst="rect">
            <a:avLst/>
          </a:prstGeom>
          <a:noFill/>
        </p:spPr>
        <p:txBody>
          <a:bodyPr wrap="square" rtlCol="0">
            <a:spAutoFit/>
          </a:bodyPr>
          <a:lstStyle/>
          <a:p>
            <a:pPr marL="0" marR="0" lvl="0" indent="0" algn="l" defTabSz="984033" rtl="0" eaLnBrk="1" fontAlgn="auto" latinLnBrk="0" hangingPunct="1">
              <a:lnSpc>
                <a:spcPct val="100000"/>
              </a:lnSpc>
              <a:spcBef>
                <a:spcPts val="0"/>
              </a:spcBef>
              <a:spcAft>
                <a:spcPts val="0"/>
              </a:spcAft>
              <a:buClrTx/>
              <a:buSzTx/>
              <a:buFontTx/>
              <a:buNone/>
              <a:tabLst/>
              <a:defRPr/>
            </a:pPr>
            <a:r>
              <a:rPr lang="en-GB" sz="800" b="1" dirty="0" smtClean="0">
                <a:solidFill>
                  <a:schemeClr val="accent4">
                    <a:lumMod val="50000"/>
                  </a:schemeClr>
                </a:solidFill>
                <a:latin typeface="Arial" panose="020B0604020202020204" pitchFamily="34" charset="0"/>
                <a:cs typeface="Arial" panose="020B0604020202020204" pitchFamily="34" charset="0"/>
              </a:rPr>
              <a:t>-4 WoW</a:t>
            </a:r>
            <a:endParaRPr kumimoji="0" lang="en-GB" sz="800" b="1" i="0" u="none" strike="noStrike" kern="120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endParaRPr>
          </a:p>
        </p:txBody>
      </p:sp>
      <p:sp>
        <p:nvSpPr>
          <p:cNvPr id="15" name="Right Arrow 14"/>
          <p:cNvSpPr/>
          <p:nvPr/>
        </p:nvSpPr>
        <p:spPr>
          <a:xfrm rot="16200000" flipH="1">
            <a:off x="4487549" y="2895625"/>
            <a:ext cx="174151" cy="156612"/>
          </a:xfrm>
          <a:prstGeom prst="rightArrow">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84033"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TextBox 15"/>
          <p:cNvSpPr txBox="1"/>
          <p:nvPr/>
        </p:nvSpPr>
        <p:spPr>
          <a:xfrm>
            <a:off x="4605802" y="2849944"/>
            <a:ext cx="679719" cy="215444"/>
          </a:xfrm>
          <a:prstGeom prst="rect">
            <a:avLst/>
          </a:prstGeom>
          <a:noFill/>
        </p:spPr>
        <p:txBody>
          <a:bodyPr wrap="square" rtlCol="0">
            <a:spAutoFit/>
          </a:bodyPr>
          <a:lstStyle/>
          <a:p>
            <a:pPr marL="0" marR="0" lvl="0" indent="0" algn="l" defTabSz="984033" rtl="0" eaLnBrk="1" fontAlgn="auto" latinLnBrk="0" hangingPunct="1">
              <a:lnSpc>
                <a:spcPct val="100000"/>
              </a:lnSpc>
              <a:spcBef>
                <a:spcPts val="0"/>
              </a:spcBef>
              <a:spcAft>
                <a:spcPts val="0"/>
              </a:spcAft>
              <a:buClrTx/>
              <a:buSzTx/>
              <a:buFontTx/>
              <a:buNone/>
              <a:tabLst/>
              <a:defRPr/>
            </a:pPr>
            <a:r>
              <a:rPr lang="en-GB" sz="800" b="1" dirty="0" smtClean="0">
                <a:solidFill>
                  <a:schemeClr val="accent4">
                    <a:lumMod val="50000"/>
                  </a:schemeClr>
                </a:solidFill>
                <a:latin typeface="Arial" panose="020B0604020202020204" pitchFamily="34" charset="0"/>
                <a:cs typeface="Arial" panose="020B0604020202020204" pitchFamily="34" charset="0"/>
              </a:rPr>
              <a:t>-5 WoW</a:t>
            </a:r>
            <a:endParaRPr kumimoji="0" lang="en-GB" sz="800" b="1" i="0" u="none" strike="noStrike" kern="120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endParaRPr>
          </a:p>
        </p:txBody>
      </p:sp>
      <p:sp>
        <p:nvSpPr>
          <p:cNvPr id="17" name="Right Arrow 16"/>
          <p:cNvSpPr/>
          <p:nvPr/>
        </p:nvSpPr>
        <p:spPr>
          <a:xfrm rot="5400000" flipH="1">
            <a:off x="3806999" y="4097005"/>
            <a:ext cx="172486" cy="170328"/>
          </a:xfrm>
          <a:prstGeom prst="rightArrow">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84033"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 name="TextBox 17"/>
          <p:cNvSpPr txBox="1"/>
          <p:nvPr/>
        </p:nvSpPr>
        <p:spPr>
          <a:xfrm>
            <a:off x="3894494" y="4095926"/>
            <a:ext cx="679719" cy="215444"/>
          </a:xfrm>
          <a:prstGeom prst="rect">
            <a:avLst/>
          </a:prstGeom>
          <a:noFill/>
        </p:spPr>
        <p:txBody>
          <a:bodyPr wrap="square" rtlCol="0">
            <a:spAutoFit/>
          </a:bodyPr>
          <a:lstStyle/>
          <a:p>
            <a:pPr marL="0" marR="0" lvl="0" indent="0" algn="l" defTabSz="984033" rtl="0" eaLnBrk="1" fontAlgn="auto" latinLnBrk="0" hangingPunct="1">
              <a:lnSpc>
                <a:spcPct val="100000"/>
              </a:lnSpc>
              <a:spcBef>
                <a:spcPts val="0"/>
              </a:spcBef>
              <a:spcAft>
                <a:spcPts val="0"/>
              </a:spcAft>
              <a:buClrTx/>
              <a:buSzTx/>
              <a:buFontTx/>
              <a:buNone/>
              <a:tabLst/>
              <a:defRPr/>
            </a:pPr>
            <a:r>
              <a:rPr lang="en-GB" sz="800" b="1" dirty="0" smtClean="0">
                <a:solidFill>
                  <a:schemeClr val="accent4">
                    <a:lumMod val="50000"/>
                  </a:schemeClr>
                </a:solidFill>
                <a:latin typeface="Arial" panose="020B0604020202020204" pitchFamily="34" charset="0"/>
                <a:cs typeface="Arial" panose="020B0604020202020204" pitchFamily="34" charset="0"/>
              </a:rPr>
              <a:t>+2 WoW</a:t>
            </a:r>
            <a:endParaRPr kumimoji="0" lang="en-GB" sz="800" b="1" i="0" u="none" strike="noStrike" kern="1200" cap="none" spc="0" normalizeH="0" baseline="0" noProof="0" dirty="0">
              <a:ln>
                <a:noFill/>
              </a:ln>
              <a:solidFill>
                <a:schemeClr val="accent4">
                  <a:lumMod val="50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667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592" y="4447194"/>
            <a:ext cx="1414649" cy="1428739"/>
          </a:xfrm>
          <a:prstGeom prst="rect">
            <a:avLst/>
          </a:prstGeom>
        </p:spPr>
      </p:pic>
      <p:pic>
        <p:nvPicPr>
          <p:cNvPr id="8" name="Picture 7"/>
          <p:cNvPicPr>
            <a:picLocks noChangeAspect="1"/>
          </p:cNvPicPr>
          <p:nvPr/>
        </p:nvPicPr>
        <p:blipFill>
          <a:blip r:embed="rId4"/>
          <a:stretch>
            <a:fillRect/>
          </a:stretch>
        </p:blipFill>
        <p:spPr>
          <a:xfrm>
            <a:off x="8967762" y="4352363"/>
            <a:ext cx="2409222" cy="1644967"/>
          </a:xfrm>
          <a:prstGeom prst="rect">
            <a:avLst/>
          </a:prstGeom>
        </p:spPr>
      </p:pic>
      <p:sp>
        <p:nvSpPr>
          <p:cNvPr id="2" name="Title 1"/>
          <p:cNvSpPr>
            <a:spLocks noGrp="1"/>
          </p:cNvSpPr>
          <p:nvPr>
            <p:ph type="title"/>
          </p:nvPr>
        </p:nvSpPr>
        <p:spPr/>
        <p:txBody>
          <a:bodyPr/>
          <a:lstStyle/>
          <a:p>
            <a:r>
              <a:rPr lang="en-US" dirty="0" smtClean="0"/>
              <a:t>How we shop … how we eat …</a:t>
            </a:r>
            <a:endParaRPr lang="en-GB" dirty="0"/>
          </a:p>
        </p:txBody>
      </p:sp>
      <p:pic>
        <p:nvPicPr>
          <p:cNvPr id="2050" name="Picture 2" descr="Image result for hello fresh"/>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14048" y="4342761"/>
            <a:ext cx="2707229" cy="16376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91890" y="2169323"/>
            <a:ext cx="2560967" cy="1481804"/>
          </a:xfrm>
          <a:prstGeom prst="rect">
            <a:avLst/>
          </a:prstGeom>
        </p:spPr>
      </p:pic>
      <p:pic>
        <p:nvPicPr>
          <p:cNvPr id="2054" name="Picture 6" descr="Image result for just eat app"/>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24610" y="1720410"/>
            <a:ext cx="1793102" cy="21409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19897" y="1955299"/>
            <a:ext cx="1797875" cy="1671123"/>
          </a:xfrm>
          <a:prstGeom prst="rect">
            <a:avLst/>
          </a:prstGeom>
        </p:spPr>
      </p:pic>
      <p:pic>
        <p:nvPicPr>
          <p:cNvPr id="6" name="Picture 5"/>
          <p:cNvPicPr>
            <a:picLocks noChangeAspect="1"/>
          </p:cNvPicPr>
          <p:nvPr/>
        </p:nvPicPr>
        <p:blipFill rotWithShape="1">
          <a:blip r:embed="rId9" cstate="screen">
            <a:extLst>
              <a:ext uri="{28A0092B-C50C-407E-A947-70E740481C1C}">
                <a14:useLocalDpi xmlns:a14="http://schemas.microsoft.com/office/drawing/2010/main"/>
              </a:ext>
            </a:extLst>
          </a:blip>
          <a:srcRect t="-2999"/>
          <a:stretch/>
        </p:blipFill>
        <p:spPr>
          <a:xfrm>
            <a:off x="250904" y="2077435"/>
            <a:ext cx="4180115" cy="1514063"/>
          </a:xfrm>
          <a:prstGeom prst="rect">
            <a:avLst/>
          </a:prstGeom>
        </p:spPr>
      </p:pic>
      <p:sp>
        <p:nvSpPr>
          <p:cNvPr id="7" name="Rounded Rectangle 6"/>
          <p:cNvSpPr/>
          <p:nvPr/>
        </p:nvSpPr>
        <p:spPr>
          <a:xfrm>
            <a:off x="5092938" y="1570781"/>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Take away and delivery</a:t>
            </a:r>
            <a:endParaRPr lang="en-GB" sz="2000" dirty="0">
              <a:latin typeface="Arial" panose="020B0604020202020204" pitchFamily="34" charset="0"/>
              <a:cs typeface="Arial" panose="020B0604020202020204" pitchFamily="34" charset="0"/>
            </a:endParaRPr>
          </a:p>
        </p:txBody>
      </p:sp>
      <p:sp>
        <p:nvSpPr>
          <p:cNvPr id="11" name="Rounded Rectangle 10"/>
          <p:cNvSpPr/>
          <p:nvPr/>
        </p:nvSpPr>
        <p:spPr>
          <a:xfrm>
            <a:off x="8798299" y="1570781"/>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Shopping</a:t>
            </a:r>
            <a:endParaRPr lang="en-GB" sz="2000" dirty="0">
              <a:latin typeface="Arial" panose="020B0604020202020204" pitchFamily="34" charset="0"/>
              <a:cs typeface="Arial" panose="020B0604020202020204" pitchFamily="34" charset="0"/>
            </a:endParaRPr>
          </a:p>
        </p:txBody>
      </p:sp>
      <p:sp>
        <p:nvSpPr>
          <p:cNvPr id="12" name="Rounded Rectangle 11"/>
          <p:cNvSpPr/>
          <p:nvPr/>
        </p:nvSpPr>
        <p:spPr>
          <a:xfrm>
            <a:off x="5092938" y="3897595"/>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Meal kits</a:t>
            </a:r>
            <a:endParaRPr lang="en-GB" sz="2000" dirty="0">
              <a:latin typeface="Arial" panose="020B0604020202020204" pitchFamily="34" charset="0"/>
              <a:cs typeface="Arial" panose="020B0604020202020204" pitchFamily="34" charset="0"/>
            </a:endParaRPr>
          </a:p>
        </p:txBody>
      </p:sp>
      <p:sp>
        <p:nvSpPr>
          <p:cNvPr id="13" name="Rounded Rectangle 12"/>
          <p:cNvSpPr/>
          <p:nvPr/>
        </p:nvSpPr>
        <p:spPr>
          <a:xfrm>
            <a:off x="962373" y="1570781"/>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Eating out</a:t>
            </a:r>
            <a:endParaRPr lang="en-GB"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228329" y="4511646"/>
            <a:ext cx="2142038" cy="1428739"/>
          </a:xfrm>
          <a:prstGeom prst="rect">
            <a:avLst/>
          </a:prstGeom>
        </p:spPr>
      </p:pic>
      <p:sp>
        <p:nvSpPr>
          <p:cNvPr id="14" name="Rounded Rectangle 13"/>
          <p:cNvSpPr/>
          <p:nvPr/>
        </p:nvSpPr>
        <p:spPr>
          <a:xfrm>
            <a:off x="962373" y="3903435"/>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Assemble/Warm-up</a:t>
            </a:r>
            <a:endParaRPr lang="en-GB" sz="2000" dirty="0">
              <a:latin typeface="Arial" panose="020B0604020202020204" pitchFamily="34" charset="0"/>
              <a:cs typeface="Arial" panose="020B0604020202020204" pitchFamily="34" charset="0"/>
            </a:endParaRPr>
          </a:p>
        </p:txBody>
      </p:sp>
      <p:sp>
        <p:nvSpPr>
          <p:cNvPr id="15" name="Rounded Rectangle 14"/>
          <p:cNvSpPr/>
          <p:nvPr/>
        </p:nvSpPr>
        <p:spPr>
          <a:xfrm>
            <a:off x="8798299" y="3903435"/>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Technology/Devices</a:t>
            </a:r>
            <a:endParaRPr lang="en-GB" sz="2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9485" y="4845637"/>
            <a:ext cx="696714" cy="1221737"/>
          </a:xfrm>
          <a:prstGeom prst="rect">
            <a:avLst/>
          </a:prstGeom>
        </p:spPr>
      </p:pic>
    </p:spTree>
    <p:extLst>
      <p:ext uri="{BB962C8B-B14F-4D97-AF65-F5344CB8AC3E}">
        <p14:creationId xmlns:p14="http://schemas.microsoft.com/office/powerpoint/2010/main" val="113229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500"/>
                                        <p:tgtEl>
                                          <p:spTgt spid="20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2050"/>
                                        </p:tgtEl>
                                        <p:attrNameLst>
                                          <p:attrName>style.visibility</p:attrName>
                                        </p:attrNameLst>
                                      </p:cBhvr>
                                      <p:to>
                                        <p:strVal val="visible"/>
                                      </p:to>
                                    </p:set>
                                    <p:animEffect transition="in" filter="fade">
                                      <p:cBhvr>
                                        <p:cTn id="51" dur="500"/>
                                        <p:tgtEl>
                                          <p:spTgt spid="205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British Nutrition Foundation</a:t>
            </a:r>
            <a:endParaRPr lang="en-GB" dirty="0"/>
          </a:p>
        </p:txBody>
      </p:sp>
      <p:sp>
        <p:nvSpPr>
          <p:cNvPr id="3" name="Text Placeholder 2"/>
          <p:cNvSpPr>
            <a:spLocks noGrp="1"/>
          </p:cNvSpPr>
          <p:nvPr>
            <p:ph type="body" sz="quarter" idx="10"/>
          </p:nvPr>
        </p:nvSpPr>
        <p:spPr>
          <a:xfrm>
            <a:off x="609600" y="1854200"/>
            <a:ext cx="6782717" cy="4070350"/>
          </a:xfrm>
        </p:spPr>
        <p:txBody>
          <a:bodyPr/>
          <a:lstStyle/>
          <a:p>
            <a:pPr marL="342900" indent="-342900">
              <a:buFont typeface="Arial" panose="020B0604020202020204" pitchFamily="34" charset="0"/>
              <a:buChar char="•"/>
            </a:pPr>
            <a:r>
              <a:rPr lang="en-GB" dirty="0" smtClean="0"/>
              <a:t>Independent charity</a:t>
            </a:r>
          </a:p>
          <a:p>
            <a:pPr marL="342900" indent="-342900">
              <a:buFont typeface="Arial" panose="020B0604020202020204" pitchFamily="34" charset="0"/>
              <a:buChar char="•"/>
            </a:pPr>
            <a:r>
              <a:rPr lang="en-GB" dirty="0" smtClean="0"/>
              <a:t>Established in 1967</a:t>
            </a:r>
          </a:p>
          <a:p>
            <a:pPr marL="342900" indent="-342900">
              <a:buFont typeface="Arial" panose="020B0604020202020204" pitchFamily="34" charset="0"/>
              <a:buChar char="•"/>
            </a:pPr>
            <a:r>
              <a:rPr lang="en-GB" dirty="0" smtClean="0"/>
              <a:t>Vision: Everyone can access healthy, sustainable diets </a:t>
            </a:r>
          </a:p>
          <a:p>
            <a:pPr marL="342900" indent="-342900">
              <a:buFont typeface="Arial" panose="020B0604020202020204" pitchFamily="34" charset="0"/>
              <a:buChar char="•"/>
            </a:pPr>
            <a:r>
              <a:rPr lang="en-GB" dirty="0" smtClean="0"/>
              <a:t>Work realised through websites; media engagement; </a:t>
            </a:r>
            <a:r>
              <a:rPr lang="en-GB" i="1" dirty="0" smtClean="0"/>
              <a:t>Nutrition Bulletin</a:t>
            </a:r>
            <a:r>
              <a:rPr lang="en-GB" dirty="0" smtClean="0"/>
              <a:t>; conferences and events; publications; training; work with schools; projects and collaborations; wider stakeholder engagement; awards</a:t>
            </a:r>
          </a:p>
          <a:p>
            <a:pPr marL="342900" indent="-342900">
              <a:buFont typeface="Arial" panose="020B0604020202020204" pitchFamily="34" charset="0"/>
              <a:buChar char="•"/>
            </a:pPr>
            <a:r>
              <a:rPr lang="en-GB" dirty="0" smtClean="0"/>
              <a:t>Patron HRH The Princess Royal</a:t>
            </a:r>
          </a:p>
          <a:p>
            <a:pPr marL="342900" indent="-342900">
              <a:buFont typeface="Arial" panose="020B0604020202020204" pitchFamily="34" charset="0"/>
              <a:buChar char="•"/>
            </a:pPr>
            <a:r>
              <a:rPr lang="en-GB" dirty="0" smtClean="0"/>
              <a:t>www.nutrition.org.uk</a:t>
            </a: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0111" y="1854200"/>
            <a:ext cx="3899971" cy="3888551"/>
          </a:xfrm>
          <a:prstGeom prst="rect">
            <a:avLst/>
          </a:prstGeom>
          <a:ln>
            <a:solidFill>
              <a:schemeClr val="accent6"/>
            </a:solidFill>
          </a:ln>
        </p:spPr>
      </p:pic>
      <p:sp>
        <p:nvSpPr>
          <p:cNvPr id="6" name="Rectangle 5"/>
          <p:cNvSpPr/>
          <p:nvPr/>
        </p:nvSpPr>
        <p:spPr>
          <a:xfrm>
            <a:off x="0" y="6290131"/>
            <a:ext cx="4362680" cy="261610"/>
          </a:xfrm>
          <a:prstGeom prst="rect">
            <a:avLst/>
          </a:prstGeom>
        </p:spPr>
        <p:txBody>
          <a:bodyPr wrap="square">
            <a:spAutoFit/>
          </a:bodyPr>
          <a:lstStyle/>
          <a:p>
            <a:r>
              <a:rPr lang="en-GB" sz="1050" dirty="0">
                <a:latin typeface="Arial" panose="020B0604020202020204" pitchFamily="34" charset="0"/>
                <a:cs typeface="Arial" panose="020B0604020202020204" pitchFamily="34" charset="0"/>
                <a:hlinkClick r:id="rId3"/>
              </a:rPr>
              <a:t>https://www.nutrition.org.uk/aboutbnf/whoweare/annualreports.html</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7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do we need to cook?</a:t>
            </a:r>
            <a:endParaRPr lang="en-GB" dirty="0"/>
          </a:p>
        </p:txBody>
      </p:sp>
      <p:sp>
        <p:nvSpPr>
          <p:cNvPr id="4" name="Rounded Rectangle 3"/>
          <p:cNvSpPr/>
          <p:nvPr/>
        </p:nvSpPr>
        <p:spPr>
          <a:xfrm>
            <a:off x="4009556" y="4744590"/>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Cook v assemble</a:t>
            </a:r>
            <a:endParaRPr lang="en-GB" sz="2000" dirty="0">
              <a:latin typeface="Arial" panose="020B0604020202020204" pitchFamily="34" charset="0"/>
              <a:cs typeface="Arial" panose="020B0604020202020204" pitchFamily="34" charset="0"/>
            </a:endParaRPr>
          </a:p>
        </p:txBody>
      </p:sp>
      <p:sp>
        <p:nvSpPr>
          <p:cNvPr id="5" name="Rounded Rectangle 4"/>
          <p:cNvSpPr/>
          <p:nvPr/>
        </p:nvSpPr>
        <p:spPr>
          <a:xfrm>
            <a:off x="758379" y="1894826"/>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Location</a:t>
            </a:r>
            <a:endParaRPr lang="en-GB" sz="2000" dirty="0">
              <a:latin typeface="Arial" panose="020B0604020202020204" pitchFamily="34" charset="0"/>
              <a:cs typeface="Arial" panose="020B0604020202020204" pitchFamily="34" charset="0"/>
            </a:endParaRPr>
          </a:p>
        </p:txBody>
      </p:sp>
      <p:sp>
        <p:nvSpPr>
          <p:cNvPr id="6" name="Rounded Rectangle 5"/>
          <p:cNvSpPr/>
          <p:nvPr/>
        </p:nvSpPr>
        <p:spPr>
          <a:xfrm>
            <a:off x="758379" y="2895025"/>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Money</a:t>
            </a:r>
            <a:endParaRPr lang="en-GB" sz="2000" dirty="0">
              <a:latin typeface="Arial" panose="020B0604020202020204" pitchFamily="34" charset="0"/>
              <a:cs typeface="Arial" panose="020B0604020202020204" pitchFamily="34" charset="0"/>
            </a:endParaRPr>
          </a:p>
        </p:txBody>
      </p:sp>
      <p:sp>
        <p:nvSpPr>
          <p:cNvPr id="7" name="Rounded Rectangle 6"/>
          <p:cNvSpPr/>
          <p:nvPr/>
        </p:nvSpPr>
        <p:spPr>
          <a:xfrm>
            <a:off x="7319859" y="1894826"/>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Take-away</a:t>
            </a:r>
            <a:endParaRPr lang="en-GB" sz="2000" dirty="0">
              <a:latin typeface="Arial" panose="020B0604020202020204" pitchFamily="34" charset="0"/>
              <a:cs typeface="Arial" panose="020B0604020202020204" pitchFamily="34" charset="0"/>
            </a:endParaRPr>
          </a:p>
        </p:txBody>
      </p:sp>
      <p:sp>
        <p:nvSpPr>
          <p:cNvPr id="8" name="Rounded Rectangle 7"/>
          <p:cNvSpPr/>
          <p:nvPr/>
        </p:nvSpPr>
        <p:spPr>
          <a:xfrm>
            <a:off x="758379" y="3869957"/>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Occasion </a:t>
            </a:r>
            <a:endParaRPr lang="en-GB" sz="2000" dirty="0">
              <a:latin typeface="Arial" panose="020B0604020202020204" pitchFamily="34" charset="0"/>
              <a:cs typeface="Arial" panose="020B0604020202020204" pitchFamily="34" charset="0"/>
            </a:endParaRPr>
          </a:p>
        </p:txBody>
      </p:sp>
      <p:sp>
        <p:nvSpPr>
          <p:cNvPr id="9" name="Rounded Rectangle 8"/>
          <p:cNvSpPr/>
          <p:nvPr/>
        </p:nvSpPr>
        <p:spPr>
          <a:xfrm>
            <a:off x="4000560" y="3869957"/>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Kitchen (storage/equipment)</a:t>
            </a:r>
            <a:endParaRPr lang="en-GB" sz="2000" dirty="0">
              <a:latin typeface="Arial" panose="020B0604020202020204" pitchFamily="34" charset="0"/>
              <a:cs typeface="Arial" panose="020B0604020202020204" pitchFamily="34" charset="0"/>
            </a:endParaRPr>
          </a:p>
        </p:txBody>
      </p:sp>
      <p:sp>
        <p:nvSpPr>
          <p:cNvPr id="10" name="Rounded Rectangle 9"/>
          <p:cNvSpPr/>
          <p:nvPr/>
        </p:nvSpPr>
        <p:spPr>
          <a:xfrm>
            <a:off x="4000560" y="1869221"/>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Food skills and confidence </a:t>
            </a:r>
            <a:endParaRPr lang="en-GB" sz="2000" dirty="0">
              <a:latin typeface="Arial" panose="020B0604020202020204" pitchFamily="34" charset="0"/>
              <a:cs typeface="Arial" panose="020B0604020202020204" pitchFamily="34" charset="0"/>
            </a:endParaRPr>
          </a:p>
        </p:txBody>
      </p:sp>
      <p:sp>
        <p:nvSpPr>
          <p:cNvPr id="11" name="Rounded Rectangle 10"/>
          <p:cNvSpPr/>
          <p:nvPr/>
        </p:nvSpPr>
        <p:spPr>
          <a:xfrm>
            <a:off x="7319859" y="2895025"/>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Delivery</a:t>
            </a:r>
            <a:endParaRPr lang="en-GB" sz="2000" dirty="0">
              <a:latin typeface="Arial" panose="020B0604020202020204" pitchFamily="34" charset="0"/>
              <a:cs typeface="Arial" panose="020B0604020202020204" pitchFamily="34" charset="0"/>
            </a:endParaRPr>
          </a:p>
        </p:txBody>
      </p:sp>
      <p:sp>
        <p:nvSpPr>
          <p:cNvPr id="12" name="Rounded Rectangle 11"/>
          <p:cNvSpPr/>
          <p:nvPr/>
        </p:nvSpPr>
        <p:spPr>
          <a:xfrm>
            <a:off x="757711" y="4744590"/>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Alone, family, friends</a:t>
            </a:r>
            <a:endParaRPr lang="en-GB" sz="2000" dirty="0">
              <a:latin typeface="Arial" panose="020B0604020202020204" pitchFamily="34" charset="0"/>
              <a:cs typeface="Arial" panose="020B0604020202020204" pitchFamily="34" charset="0"/>
            </a:endParaRPr>
          </a:p>
        </p:txBody>
      </p:sp>
      <p:sp>
        <p:nvSpPr>
          <p:cNvPr id="13" name="Rounded Rectangle 12"/>
          <p:cNvSpPr/>
          <p:nvPr/>
        </p:nvSpPr>
        <p:spPr>
          <a:xfrm>
            <a:off x="4000560" y="2895025"/>
            <a:ext cx="2753710" cy="67266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Knowledge / food and recipe repertoire </a:t>
            </a:r>
            <a:endParaRPr lang="en-GB" sz="2000" dirty="0">
              <a:latin typeface="Arial" panose="020B0604020202020204" pitchFamily="34" charset="0"/>
              <a:cs typeface="Arial" panose="020B0604020202020204" pitchFamily="34" charset="0"/>
            </a:endParaRPr>
          </a:p>
        </p:txBody>
      </p:sp>
      <p:sp>
        <p:nvSpPr>
          <p:cNvPr id="14" name="Rounded Rectangle 13"/>
          <p:cNvSpPr/>
          <p:nvPr/>
        </p:nvSpPr>
        <p:spPr>
          <a:xfrm>
            <a:off x="7242741" y="3848968"/>
            <a:ext cx="4482534" cy="156828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BUT – IS THIS WHAT WE REALLY WANT FOR OUR SOCIETY AND FUTURE?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85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7127"/>
            <a:ext cx="1885406" cy="624819"/>
          </a:xfrm>
        </p:spPr>
        <p:txBody>
          <a:bodyPr/>
          <a:lstStyle/>
          <a:p>
            <a:r>
              <a:rPr lang="en-US" dirty="0" smtClean="0"/>
              <a:t>Food …</a:t>
            </a:r>
            <a:endParaRPr lang="en-GB" dirty="0"/>
          </a:p>
        </p:txBody>
      </p:sp>
      <p:sp>
        <p:nvSpPr>
          <p:cNvPr id="3" name="Text Placeholder 2"/>
          <p:cNvSpPr>
            <a:spLocks noGrp="1"/>
          </p:cNvSpPr>
          <p:nvPr>
            <p:ph type="body" sz="quarter" idx="10"/>
          </p:nvPr>
        </p:nvSpPr>
        <p:spPr>
          <a:xfrm>
            <a:off x="609600" y="1854200"/>
            <a:ext cx="3675017" cy="4070350"/>
          </a:xfrm>
        </p:spPr>
        <p:txBody>
          <a:bodyPr>
            <a:normAutofit lnSpcReduction="10000"/>
          </a:bodyPr>
          <a:lstStyle/>
          <a:p>
            <a:pPr marL="342900" indent="-342900">
              <a:buFont typeface="Arial" panose="020B0604020202020204" pitchFamily="34" charset="0"/>
              <a:buChar char="•"/>
            </a:pPr>
            <a:r>
              <a:rPr lang="en-US" dirty="0" smtClean="0"/>
              <a:t>Society</a:t>
            </a:r>
          </a:p>
          <a:p>
            <a:pPr marL="342900" indent="-342900">
              <a:buFont typeface="Arial" panose="020B0604020202020204" pitchFamily="34" charset="0"/>
              <a:buChar char="•"/>
            </a:pPr>
            <a:r>
              <a:rPr lang="en-US" dirty="0" smtClean="0"/>
              <a:t>Culture</a:t>
            </a:r>
          </a:p>
          <a:p>
            <a:pPr marL="342900" indent="-342900">
              <a:buFont typeface="Arial" panose="020B0604020202020204" pitchFamily="34" charset="0"/>
              <a:buChar char="•"/>
            </a:pPr>
            <a:r>
              <a:rPr lang="en-US" dirty="0" smtClean="0"/>
              <a:t>Religion</a:t>
            </a:r>
          </a:p>
          <a:p>
            <a:pPr marL="342900" indent="-342900">
              <a:buFont typeface="Arial" panose="020B0604020202020204" pitchFamily="34" charset="0"/>
              <a:buChar char="•"/>
            </a:pPr>
            <a:r>
              <a:rPr lang="en-US" dirty="0" smtClean="0"/>
              <a:t>History</a:t>
            </a:r>
          </a:p>
          <a:p>
            <a:pPr marL="342900" indent="-342900">
              <a:buFont typeface="Arial" panose="020B0604020202020204" pitchFamily="34" charset="0"/>
              <a:buChar char="•"/>
            </a:pPr>
            <a:r>
              <a:rPr lang="en-US" dirty="0" smtClean="0"/>
              <a:t>Tradition </a:t>
            </a:r>
          </a:p>
          <a:p>
            <a:pPr marL="342900" indent="-342900">
              <a:buFont typeface="Arial" panose="020B0604020202020204" pitchFamily="34" charset="0"/>
              <a:buChar char="•"/>
            </a:pPr>
            <a:r>
              <a:rPr lang="en-US" dirty="0" smtClean="0"/>
              <a:t>Provenance</a:t>
            </a:r>
          </a:p>
          <a:p>
            <a:pPr marL="342900" indent="-342900">
              <a:buFont typeface="Arial" panose="020B0604020202020204" pitchFamily="34" charset="0"/>
              <a:buChar char="•"/>
            </a:pPr>
            <a:r>
              <a:rPr lang="en-US" dirty="0"/>
              <a:t>Where we live</a:t>
            </a:r>
          </a:p>
          <a:p>
            <a:pPr marL="342900" indent="-342900">
              <a:buFont typeface="Arial" panose="020B0604020202020204" pitchFamily="34" charset="0"/>
              <a:buChar char="•"/>
            </a:pPr>
            <a:r>
              <a:rPr lang="en-US" dirty="0" smtClean="0"/>
              <a:t>Shared experiences </a:t>
            </a:r>
          </a:p>
          <a:p>
            <a:pPr marL="342900" indent="-342900">
              <a:buFont typeface="Arial" panose="020B0604020202020204" pitchFamily="34" charset="0"/>
              <a:buChar char="•"/>
            </a:pPr>
            <a:r>
              <a:rPr lang="en-US" dirty="0" smtClean="0"/>
              <a:t>Who we are</a:t>
            </a:r>
          </a:p>
          <a:p>
            <a:pPr marL="342900" indent="-342900">
              <a:buFont typeface="Arial" panose="020B0604020202020204" pitchFamily="34" charset="0"/>
              <a:buChar char="•"/>
            </a:pPr>
            <a:r>
              <a:rPr lang="en-US" dirty="0" smtClean="0"/>
              <a:t>Who we are with</a:t>
            </a:r>
          </a:p>
          <a:p>
            <a:pPr marL="342900" indent="-342900">
              <a:buFont typeface="Arial" panose="020B0604020202020204" pitchFamily="34" charset="0"/>
              <a:buChar char="•"/>
            </a:pPr>
            <a:r>
              <a:rPr lang="en-US" dirty="0" smtClean="0"/>
              <a:t>Pleasure</a:t>
            </a:r>
            <a:endParaRPr lang="en-GB" dirty="0"/>
          </a:p>
        </p:txBody>
      </p:sp>
      <p:sp>
        <p:nvSpPr>
          <p:cNvPr id="4" name="Title 1"/>
          <p:cNvSpPr txBox="1">
            <a:spLocks/>
          </p:cNvSpPr>
          <p:nvPr/>
        </p:nvSpPr>
        <p:spPr>
          <a:xfrm>
            <a:off x="2495005" y="837126"/>
            <a:ext cx="6230983" cy="624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r>
              <a:rPr lang="en-US" dirty="0"/>
              <a:t>i</a:t>
            </a:r>
            <a:r>
              <a:rPr lang="en-US" dirty="0" smtClean="0"/>
              <a:t>t’s a fact of life</a:t>
            </a:r>
            <a:endParaRPr lang="en-GB"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1270" y="1854200"/>
            <a:ext cx="6554980" cy="4037867"/>
          </a:xfrm>
          <a:prstGeom prst="rect">
            <a:avLst/>
          </a:prstGeom>
        </p:spPr>
      </p:pic>
    </p:spTree>
    <p:extLst>
      <p:ext uri="{BB962C8B-B14F-4D97-AF65-F5344CB8AC3E}">
        <p14:creationId xmlns:p14="http://schemas.microsoft.com/office/powerpoint/2010/main" val="408415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5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134" y="2736810"/>
            <a:ext cx="3195854" cy="166199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Arial"/>
                <a:ea typeface="Verdana" charset="0"/>
                <a:cs typeface="Arial"/>
              </a:rPr>
              <a:t>So, what do we want for the future?</a:t>
            </a:r>
            <a:endParaRPr kumimoji="0" lang="en-US" sz="3600" b="1" i="0" u="none" strike="noStrike" kern="1200" cap="none" spc="0" normalizeH="0" baseline="0" noProof="0" dirty="0">
              <a:ln>
                <a:noFill/>
              </a:ln>
              <a:solidFill>
                <a:prstClr val="black"/>
              </a:solidFill>
              <a:effectLst/>
              <a:uLnTx/>
              <a:uFillTx/>
              <a:latin typeface="Arial"/>
              <a:ea typeface="Verdana" charset="0"/>
              <a:cs typeface="Arial"/>
            </a:endParaRPr>
          </a:p>
        </p:txBody>
      </p:sp>
      <p:pic>
        <p:nvPicPr>
          <p:cNvPr id="4" name="Picture 2" descr="S:\Shared\EDUCATION TEAM FILES\Photographs Oct 2018 onwards\RB to file\children eating lunc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58624" y="2741769"/>
            <a:ext cx="3749249" cy="25033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Shared\EDUCATION TEAM FILES\Photographs Oct 2018 onwards\RB to file\shutterstock_7796454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5509" y="2736810"/>
            <a:ext cx="3718600" cy="247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722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why ‘cook’ at school?</a:t>
            </a:r>
            <a:endParaRPr lang="en-GB" dirty="0"/>
          </a:p>
        </p:txBody>
      </p:sp>
      <p:sp>
        <p:nvSpPr>
          <p:cNvPr id="3" name="Text Placeholder 2"/>
          <p:cNvSpPr>
            <a:spLocks noGrp="1"/>
          </p:cNvSpPr>
          <p:nvPr>
            <p:ph type="body" sz="quarter" idx="10"/>
          </p:nvPr>
        </p:nvSpPr>
        <p:spPr>
          <a:xfrm>
            <a:off x="609600" y="1854200"/>
            <a:ext cx="8038642" cy="4070350"/>
          </a:xfrm>
        </p:spPr>
        <p:txBody>
          <a:bodyPr>
            <a:normAutofit/>
          </a:bodyPr>
          <a:lstStyle/>
          <a:p>
            <a:pPr marL="342900" indent="-342900">
              <a:buFont typeface="Arial" panose="020B0604020202020204" pitchFamily="34" charset="0"/>
              <a:buChar char="•"/>
            </a:pPr>
            <a:r>
              <a:rPr lang="en-US" dirty="0" smtClean="0"/>
              <a:t>Curriculum – unique element of food education</a:t>
            </a:r>
          </a:p>
          <a:p>
            <a:pPr marL="342900" indent="-342900">
              <a:buFont typeface="Arial" panose="020B0604020202020204" pitchFamily="34" charset="0"/>
              <a:buChar char="•"/>
            </a:pPr>
            <a:r>
              <a:rPr lang="en-US" dirty="0"/>
              <a:t>Food literacy skills – developed over time</a:t>
            </a:r>
          </a:p>
          <a:p>
            <a:pPr marL="342900" indent="-342900">
              <a:buFont typeface="Arial" panose="020B0604020202020204" pitchFamily="34" charset="0"/>
              <a:buChar char="•"/>
            </a:pPr>
            <a:r>
              <a:rPr lang="en-US" dirty="0" smtClean="0"/>
              <a:t>Cross </a:t>
            </a:r>
            <a:r>
              <a:rPr lang="en-US" dirty="0"/>
              <a:t>curricular – embrace other learning </a:t>
            </a:r>
            <a:r>
              <a:rPr lang="en-US" dirty="0" smtClean="0"/>
              <a:t>(make it real)</a:t>
            </a:r>
          </a:p>
          <a:p>
            <a:pPr marL="342900" indent="-342900">
              <a:buFont typeface="Arial" panose="020B0604020202020204" pitchFamily="34" charset="0"/>
              <a:buChar char="•"/>
            </a:pPr>
            <a:r>
              <a:rPr lang="en-US" dirty="0" smtClean="0"/>
              <a:t>Part of a comprehensive ‘food education’ package </a:t>
            </a:r>
            <a:endParaRPr lang="en-US" dirty="0"/>
          </a:p>
          <a:p>
            <a:pPr marL="342900" indent="-342900">
              <a:buFont typeface="Arial" panose="020B0604020202020204" pitchFamily="34" charset="0"/>
              <a:buChar char="•"/>
            </a:pPr>
            <a:r>
              <a:rPr lang="en-US" dirty="0" smtClean="0"/>
              <a:t>Culture – reflect background, passion and personality</a:t>
            </a:r>
          </a:p>
          <a:p>
            <a:pPr marL="342900" indent="-342900">
              <a:buFont typeface="Arial" panose="020B0604020202020204" pitchFamily="34" charset="0"/>
              <a:buChar char="•"/>
            </a:pPr>
            <a:r>
              <a:rPr lang="en-US" dirty="0" smtClean="0"/>
              <a:t>Social – reduce isolation, work with others</a:t>
            </a:r>
          </a:p>
          <a:p>
            <a:pPr marL="342900" indent="-342900">
              <a:buFont typeface="Arial" panose="020B0604020202020204" pitchFamily="34" charset="0"/>
              <a:buChar char="•"/>
            </a:pPr>
            <a:r>
              <a:rPr lang="en-US" dirty="0"/>
              <a:t>Health – apply healthy eating in meaningful ways</a:t>
            </a:r>
          </a:p>
          <a:p>
            <a:pPr marL="342900" indent="-342900">
              <a:buFont typeface="Arial" panose="020B0604020202020204" pitchFamily="34" charset="0"/>
              <a:buChar char="•"/>
            </a:pPr>
            <a:r>
              <a:rPr lang="en-US" dirty="0" smtClean="0"/>
              <a:t>Technology – where and how our food is produced and processed </a:t>
            </a:r>
          </a:p>
          <a:p>
            <a:pPr marL="342900" indent="-342900">
              <a:buFont typeface="Arial" panose="020B0604020202020204" pitchFamily="34" charset="0"/>
              <a:buChar char="•"/>
            </a:pPr>
            <a:r>
              <a:rPr lang="en-US" dirty="0" smtClean="0"/>
              <a:t>Life skill – a skill for ‘life’</a:t>
            </a:r>
          </a:p>
          <a:p>
            <a:pPr marL="342900" indent="-342900">
              <a:buFont typeface="Arial" panose="020B0604020202020204" pitchFamily="34" charset="0"/>
              <a:buChar char="•"/>
            </a:pPr>
            <a:r>
              <a:rPr lang="en-US" dirty="0" smtClean="0"/>
              <a:t>Enjoyment – you might just have fun!</a:t>
            </a:r>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46168" y="3854636"/>
            <a:ext cx="3121152" cy="208114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6167" y="1620447"/>
            <a:ext cx="3121152" cy="2075688"/>
          </a:xfrm>
          <a:prstGeom prst="rect">
            <a:avLst/>
          </a:prstGeom>
        </p:spPr>
      </p:pic>
    </p:spTree>
    <p:extLst>
      <p:ext uri="{BB962C8B-B14F-4D97-AF65-F5344CB8AC3E}">
        <p14:creationId xmlns:p14="http://schemas.microsoft.com/office/powerpoint/2010/main" val="25695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 the reality </a:t>
            </a:r>
            <a:endParaRPr lang="en-GB" dirty="0"/>
          </a:p>
        </p:txBody>
      </p:sp>
      <p:sp>
        <p:nvSpPr>
          <p:cNvPr id="6" name="Rectangle 5"/>
          <p:cNvSpPr/>
          <p:nvPr/>
        </p:nvSpPr>
        <p:spPr>
          <a:xfrm>
            <a:off x="75406" y="6325296"/>
            <a:ext cx="4871167" cy="369332"/>
          </a:xfrm>
          <a:prstGeom prst="rect">
            <a:avLst/>
          </a:prstGeom>
        </p:spPr>
        <p:txBody>
          <a:bodyPr wrap="square">
            <a:spAutoFit/>
          </a:bodyPr>
          <a:lstStyle/>
          <a:p>
            <a:r>
              <a:rPr lang="en-GB" sz="900" dirty="0" smtClean="0">
                <a:latin typeface="Arial" panose="020B0604020202020204" pitchFamily="34" charset="0"/>
                <a:cs typeface="Arial" panose="020B0604020202020204" pitchFamily="34" charset="0"/>
              </a:rPr>
              <a:t>Food Education Learning Landscape (2017) For </a:t>
            </a:r>
            <a:r>
              <a:rPr lang="en-GB" sz="900" dirty="0">
                <a:latin typeface="Arial" panose="020B0604020202020204" pitchFamily="34" charset="0"/>
                <a:cs typeface="Arial" panose="020B0604020202020204" pitchFamily="34" charset="0"/>
              </a:rPr>
              <a:t>more information on the findings, and to read the full review, the report and appendices can be accessed at: </a:t>
            </a:r>
            <a:r>
              <a:rPr lang="en-GB" sz="900" dirty="0">
                <a:latin typeface="Arial" panose="020B0604020202020204" pitchFamily="34" charset="0"/>
                <a:cs typeface="Arial" panose="020B0604020202020204" pitchFamily="34" charset="0"/>
                <a:hlinkClick r:id="rId2"/>
              </a:rPr>
              <a:t>http://bit.ly/2hRBhwC</a:t>
            </a:r>
            <a:r>
              <a:rPr lang="en-GB" sz="900" dirty="0">
                <a:latin typeface="Arial" panose="020B0604020202020204" pitchFamily="34" charset="0"/>
                <a:cs typeface="Arial" panose="020B0604020202020204" pitchFamily="34" charset="0"/>
              </a:rPr>
              <a:t> </a:t>
            </a:r>
          </a:p>
        </p:txBody>
      </p:sp>
      <p:sp>
        <p:nvSpPr>
          <p:cNvPr id="7" name="Rectangle 6"/>
          <p:cNvSpPr/>
          <p:nvPr/>
        </p:nvSpPr>
        <p:spPr>
          <a:xfrm>
            <a:off x="712423" y="1854200"/>
            <a:ext cx="6977349" cy="4093428"/>
          </a:xfrm>
          <a:prstGeom prst="rect">
            <a:avLst/>
          </a:prstGeom>
        </p:spPr>
        <p:txBody>
          <a:bodyPr wrap="square">
            <a:spAutoFit/>
          </a:bodyPr>
          <a:lstStyle/>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Just </a:t>
            </a:r>
            <a:r>
              <a:rPr lang="en-GB" sz="2000" dirty="0">
                <a:latin typeface="Arial" panose="020B0604020202020204" pitchFamily="34" charset="0"/>
                <a:cs typeface="Arial" panose="020B0604020202020204" pitchFamily="34" charset="0"/>
              </a:rPr>
              <a:t>over 50% primary schools have less than 10 hours of food education a year (14% secondary schools). </a:t>
            </a:r>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Lack of </a:t>
            </a:r>
            <a:r>
              <a:rPr lang="en-GB" sz="2000" b="1" dirty="0" smtClean="0">
                <a:latin typeface="Arial" panose="020B0604020202020204" pitchFamily="34" charset="0"/>
                <a:cs typeface="Arial" panose="020B0604020202020204" pitchFamily="34" charset="0"/>
              </a:rPr>
              <a:t>time</a:t>
            </a:r>
            <a:r>
              <a:rPr lang="en-GB" sz="2000" dirty="0" smtClean="0">
                <a:latin typeface="Arial" panose="020B0604020202020204" pitchFamily="34" charset="0"/>
                <a:cs typeface="Arial" panose="020B0604020202020204" pitchFamily="34" charset="0"/>
              </a:rPr>
              <a:t> (timetabling), </a:t>
            </a:r>
            <a:r>
              <a:rPr lang="en-GB" sz="2000" b="1" dirty="0">
                <a:latin typeface="Arial" panose="020B0604020202020204" pitchFamily="34" charset="0"/>
                <a:cs typeface="Arial" panose="020B0604020202020204" pitchFamily="34" charset="0"/>
              </a:rPr>
              <a:t>budget</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facilities</a:t>
            </a:r>
            <a:r>
              <a:rPr lang="en-GB" sz="2000" dirty="0">
                <a:latin typeface="Arial" panose="020B0604020202020204" pitchFamily="34" charset="0"/>
                <a:cs typeface="Arial" panose="020B0604020202020204" pitchFamily="34" charset="0"/>
              </a:rPr>
              <a:t> and </a:t>
            </a:r>
            <a:r>
              <a:rPr lang="en-GB" sz="2000" b="1" dirty="0">
                <a:latin typeface="Arial" panose="020B0604020202020204" pitchFamily="34" charset="0"/>
                <a:cs typeface="Arial" panose="020B0604020202020204" pitchFamily="34" charset="0"/>
              </a:rPr>
              <a:t>resources</a:t>
            </a:r>
            <a:r>
              <a:rPr lang="en-GB" sz="2000" dirty="0">
                <a:latin typeface="Arial" panose="020B0604020202020204" pitchFamily="34" charset="0"/>
                <a:cs typeface="Arial" panose="020B0604020202020204" pitchFamily="34" charset="0"/>
              </a:rPr>
              <a:t> are seen as barriers to teaching the content of the curriculum.</a:t>
            </a: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Staff training </a:t>
            </a:r>
            <a:r>
              <a:rPr lang="en-GB" sz="2000" dirty="0">
                <a:latin typeface="Arial" panose="020B0604020202020204" pitchFamily="34" charset="0"/>
                <a:cs typeface="Arial" panose="020B0604020202020204" pitchFamily="34" charset="0"/>
              </a:rPr>
              <a:t>and experience </a:t>
            </a:r>
            <a:r>
              <a:rPr lang="en-GB" sz="2000" b="1" dirty="0">
                <a:latin typeface="Arial" panose="020B0604020202020204" pitchFamily="34" charset="0"/>
                <a:cs typeface="Arial" panose="020B0604020202020204" pitchFamily="34" charset="0"/>
              </a:rPr>
              <a:t>is challenging</a:t>
            </a:r>
            <a:r>
              <a:rPr lang="en-GB" sz="2000" dirty="0">
                <a:latin typeface="Arial" panose="020B0604020202020204" pitchFamily="34" charset="0"/>
                <a:cs typeface="Arial" panose="020B0604020202020204" pitchFamily="34" charset="0"/>
              </a:rPr>
              <a:t>, especially for secondary schools</a:t>
            </a:r>
            <a:r>
              <a:rPr lang="en-GB" sz="2000" dirty="0" smtClean="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Design &amp; Technology Association reports that during the </a:t>
            </a:r>
            <a:r>
              <a:rPr lang="en-GB" sz="2000" b="1" dirty="0" smtClean="0">
                <a:latin typeface="Arial" panose="020B0604020202020204" pitchFamily="34" charset="0"/>
                <a:cs typeface="Arial" panose="020B0604020202020204" pitchFamily="34" charset="0"/>
              </a:rPr>
              <a:t>primary training </a:t>
            </a:r>
            <a:r>
              <a:rPr lang="en-GB" sz="2000" dirty="0">
                <a:latin typeface="Arial" panose="020B0604020202020204" pitchFamily="34" charset="0"/>
                <a:cs typeface="Arial" panose="020B0604020202020204" pitchFamily="34" charset="0"/>
              </a:rPr>
              <a:t>year, a trainee might receive around </a:t>
            </a:r>
            <a:r>
              <a:rPr lang="en-GB" sz="2000" b="1" dirty="0">
                <a:latin typeface="Arial" panose="020B0604020202020204" pitchFamily="34" charset="0"/>
                <a:cs typeface="Arial" panose="020B0604020202020204" pitchFamily="34" charset="0"/>
              </a:rPr>
              <a:t>three hours </a:t>
            </a:r>
            <a:r>
              <a:rPr lang="en-GB" sz="2000" dirty="0">
                <a:latin typeface="Arial" panose="020B0604020202020204" pitchFamily="34" charset="0"/>
                <a:cs typeface="Arial" panose="020B0604020202020204" pitchFamily="34" charset="0"/>
              </a:rPr>
              <a:t>of D&amp;T study (with food just being one part</a:t>
            </a:r>
            <a:r>
              <a:rPr lang="en-GB" sz="2000" dirty="0" smtClean="0">
                <a:latin typeface="Arial" panose="020B0604020202020204" pitchFamily="34" charset="0"/>
                <a:cs typeface="Arial" panose="020B0604020202020204" pitchFamily="34" charset="0"/>
              </a:rPr>
              <a:t>). </a:t>
            </a: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Low level entering the </a:t>
            </a:r>
            <a:r>
              <a:rPr lang="en-GB" sz="2000" b="1" dirty="0" smtClean="0">
                <a:latin typeface="Arial" panose="020B0604020202020204" pitchFamily="34" charset="0"/>
                <a:cs typeface="Arial" panose="020B0604020202020204" pitchFamily="34" charset="0"/>
              </a:rPr>
              <a:t>profession </a:t>
            </a:r>
            <a:r>
              <a:rPr lang="en-GB" sz="2000" dirty="0" smtClean="0">
                <a:latin typeface="Arial" panose="020B0604020202020204" pitchFamily="34" charset="0"/>
                <a:cs typeface="Arial" panose="020B0604020202020204" pitchFamily="34" charset="0"/>
              </a:rPr>
              <a:t>at secondary level </a:t>
            </a:r>
            <a:r>
              <a:rPr lang="en-GB" sz="2000" dirty="0">
                <a:latin typeface="Arial" panose="020B0604020202020204" pitchFamily="34" charset="0"/>
                <a:cs typeface="Arial" panose="020B0604020202020204" pitchFamily="34" charset="0"/>
              </a:rPr>
              <a:t>(</a:t>
            </a:r>
            <a:r>
              <a:rPr lang="en-GB" sz="2000" b="1" dirty="0">
                <a:latin typeface="Arial" panose="020B0604020202020204" pitchFamily="34" charset="0"/>
                <a:cs typeface="Arial" panose="020B0604020202020204" pitchFamily="34" charset="0"/>
              </a:rPr>
              <a:t>35 ‘food’ </a:t>
            </a:r>
            <a:r>
              <a:rPr lang="en-GB" sz="2000" dirty="0">
                <a:latin typeface="Arial" panose="020B0604020202020204" pitchFamily="34" charset="0"/>
                <a:cs typeface="Arial" panose="020B0604020202020204" pitchFamily="34" charset="0"/>
              </a:rPr>
              <a:t>specific </a:t>
            </a:r>
            <a:r>
              <a:rPr lang="en-GB" sz="2000" b="1" dirty="0">
                <a:latin typeface="Arial" panose="020B0604020202020204" pitchFamily="34" charset="0"/>
                <a:cs typeface="Arial" panose="020B0604020202020204" pitchFamily="34" charset="0"/>
              </a:rPr>
              <a:t>places</a:t>
            </a:r>
            <a:r>
              <a:rPr lang="en-GB" sz="2000" dirty="0">
                <a:latin typeface="Arial" panose="020B0604020202020204" pitchFamily="34" charset="0"/>
                <a:cs typeface="Arial" panose="020B0604020202020204" pitchFamily="34" charset="0"/>
              </a:rPr>
              <a:t> in 2017/18 in England</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9" name="Rectangle 8"/>
          <p:cNvSpPr/>
          <p:nvPr/>
        </p:nvSpPr>
        <p:spPr>
          <a:xfrm>
            <a:off x="4808787" y="6335344"/>
            <a:ext cx="3207658" cy="507831"/>
          </a:xfrm>
          <a:prstGeom prst="rect">
            <a:avLst/>
          </a:prstGeom>
        </p:spPr>
        <p:txBody>
          <a:bodyPr wrap="square">
            <a:spAutoFit/>
          </a:bodyPr>
          <a:lstStyle/>
          <a:p>
            <a:r>
              <a:rPr lang="en-GB" sz="900" dirty="0">
                <a:latin typeface="Arial" panose="020B0604020202020204" pitchFamily="34" charset="0"/>
                <a:cs typeface="Arial" panose="020B0604020202020204" pitchFamily="34" charset="0"/>
              </a:rPr>
              <a:t>Initial teacher training number census 2017 to 18, </a:t>
            </a:r>
            <a:r>
              <a:rPr lang="en-GB" sz="900" dirty="0" err="1">
                <a:latin typeface="Arial" panose="020B0604020202020204" pitchFamily="34" charset="0"/>
                <a:cs typeface="Arial" panose="020B0604020202020204" pitchFamily="34" charset="0"/>
              </a:rPr>
              <a:t>DfE</a:t>
            </a:r>
            <a:r>
              <a:rPr lang="en-GB" sz="900" dirty="0">
                <a:latin typeface="Arial" panose="020B0604020202020204" pitchFamily="34" charset="0"/>
                <a:cs typeface="Arial" panose="020B0604020202020204" pitchFamily="34" charset="0"/>
              </a:rPr>
              <a:t> 2017 </a:t>
            </a:r>
            <a:r>
              <a:rPr lang="en-GB" sz="900" u="sng" dirty="0">
                <a:latin typeface="Arial" panose="020B0604020202020204" pitchFamily="34" charset="0"/>
                <a:cs typeface="Arial" panose="020B0604020202020204" pitchFamily="34" charset="0"/>
                <a:hlinkClick r:id="rId3"/>
              </a:rPr>
              <a:t>https://www.gov.uk/government/statistics/initial-teacher-training-trainee-number-census-2017-to-2018</a:t>
            </a:r>
            <a:r>
              <a:rPr lang="en-GB" sz="900" dirty="0">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519886" y="1970314"/>
            <a:ext cx="3483429" cy="3632273"/>
          </a:xfrm>
          <a:prstGeom prst="rect">
            <a:avLst/>
          </a:prstGeom>
        </p:spPr>
      </p:pic>
    </p:spTree>
    <p:extLst>
      <p:ext uri="{BB962C8B-B14F-4D97-AF65-F5344CB8AC3E}">
        <p14:creationId xmlns:p14="http://schemas.microsoft.com/office/powerpoint/2010/main" val="3669610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134" y="2736810"/>
            <a:ext cx="3647546"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Arial"/>
                <a:ea typeface="Verdana" charset="0"/>
                <a:cs typeface="Arial"/>
              </a:rPr>
              <a:t>What does research say?</a:t>
            </a:r>
            <a:endParaRPr kumimoji="0" lang="en-US" sz="3600" b="1" i="0" u="none" strike="noStrike" kern="1200" cap="none" spc="0" normalizeH="0" baseline="0" noProof="0" dirty="0">
              <a:ln>
                <a:noFill/>
              </a:ln>
              <a:solidFill>
                <a:prstClr val="black"/>
              </a:solidFill>
              <a:effectLst/>
              <a:uLnTx/>
              <a:uFillTx/>
              <a:latin typeface="Arial"/>
              <a:ea typeface="Verdana" charset="0"/>
              <a:cs typeface="Arial"/>
            </a:endParaRPr>
          </a:p>
        </p:txBody>
      </p:sp>
      <p:pic>
        <p:nvPicPr>
          <p:cNvPr id="5122" name="Picture 2" descr="S:\Shared\EDUCATION TEAM FILES\Photographs Oct 2018 onwards\RB to file\children eating sandwic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22053" y="2627086"/>
            <a:ext cx="6500287" cy="305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44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GB" dirty="0"/>
          </a:p>
        </p:txBody>
      </p:sp>
      <p:sp>
        <p:nvSpPr>
          <p:cNvPr id="3" name="Text Placeholder 2"/>
          <p:cNvSpPr>
            <a:spLocks noGrp="1"/>
          </p:cNvSpPr>
          <p:nvPr>
            <p:ph type="body" sz="quarter" idx="10"/>
          </p:nvPr>
        </p:nvSpPr>
        <p:spPr>
          <a:xfrm>
            <a:off x="609600" y="1854200"/>
            <a:ext cx="9536935" cy="4070350"/>
          </a:xfrm>
        </p:spPr>
        <p:txBody>
          <a:bodyPr>
            <a:normAutofit lnSpcReduction="10000"/>
          </a:bodyPr>
          <a:lstStyle/>
          <a:p>
            <a:pPr marL="342900" indent="-342900">
              <a:buFont typeface="Arial" panose="020B0604020202020204" pitchFamily="34" charset="0"/>
              <a:buChar char="•"/>
            </a:pPr>
            <a:r>
              <a:rPr lang="en-GB" dirty="0" smtClean="0"/>
              <a:t>… </a:t>
            </a:r>
            <a:r>
              <a:rPr lang="en-GB" b="1" dirty="0" smtClean="0"/>
              <a:t>some </a:t>
            </a:r>
            <a:r>
              <a:rPr lang="en-GB" b="1" dirty="0"/>
              <a:t>evidence for an association </a:t>
            </a:r>
            <a:r>
              <a:rPr lang="en-GB" b="1" dirty="0" smtClean="0"/>
              <a:t>between teaching </a:t>
            </a:r>
            <a:r>
              <a:rPr lang="en-GB" b="1" dirty="0"/>
              <a:t>cooking skills and improved </a:t>
            </a:r>
            <a:r>
              <a:rPr lang="en-GB" b="1" dirty="0" smtClean="0"/>
              <a:t>nutrition </a:t>
            </a:r>
            <a:r>
              <a:rPr lang="en-GB" b="1" dirty="0"/>
              <a:t>knowledge, changing food preferences, </a:t>
            </a:r>
            <a:r>
              <a:rPr lang="en-GB" b="1" dirty="0" smtClean="0"/>
              <a:t>increased confidence </a:t>
            </a:r>
            <a:r>
              <a:rPr lang="en-GB" b="1" dirty="0"/>
              <a:t>in cooking skills and healthier </a:t>
            </a:r>
            <a:r>
              <a:rPr lang="en-GB" b="1" dirty="0" smtClean="0"/>
              <a:t>eating habits</a:t>
            </a:r>
            <a:r>
              <a:rPr lang="en-GB" dirty="0"/>
              <a:t>. </a:t>
            </a:r>
            <a:r>
              <a:rPr lang="en-GB" dirty="0" smtClean="0"/>
              <a:t>(</a:t>
            </a:r>
            <a:r>
              <a:rPr lang="en-GB" dirty="0" err="1" smtClean="0"/>
              <a:t>Caraher</a:t>
            </a:r>
            <a:r>
              <a:rPr lang="en-GB" dirty="0" smtClean="0"/>
              <a:t> 2010)</a:t>
            </a:r>
          </a:p>
          <a:p>
            <a:pPr marL="342900" indent="-342900">
              <a:buFont typeface="Arial" panose="020B0604020202020204" pitchFamily="34" charset="0"/>
              <a:buChar char="•"/>
            </a:pPr>
            <a:r>
              <a:rPr lang="en-US" i="1" dirty="0" smtClean="0"/>
              <a:t>… School based kitchen garden - </a:t>
            </a:r>
            <a:r>
              <a:rPr lang="en-GB" b="1" dirty="0" smtClean="0"/>
              <a:t>increases </a:t>
            </a:r>
            <a:r>
              <a:rPr lang="en-GB" b="1" dirty="0"/>
              <a:t>in children’s reported willingness to try new foods</a:t>
            </a:r>
            <a:r>
              <a:rPr lang="en-GB" dirty="0"/>
              <a:t>. </a:t>
            </a:r>
            <a:r>
              <a:rPr lang="en-GB" dirty="0" smtClean="0"/>
              <a:t>(Gibbs 2013)</a:t>
            </a:r>
          </a:p>
          <a:p>
            <a:pPr marL="342900" indent="-342900">
              <a:buFont typeface="Arial" panose="020B0604020202020204" pitchFamily="34" charset="0"/>
              <a:buChar char="•"/>
            </a:pPr>
            <a:r>
              <a:rPr lang="en-US" dirty="0" smtClean="0"/>
              <a:t>Is cooking dead? </a:t>
            </a:r>
            <a:r>
              <a:rPr lang="en-GB" dirty="0"/>
              <a:t>M</a:t>
            </a:r>
            <a:r>
              <a:rPr lang="en-GB" dirty="0" smtClean="0"/>
              <a:t>any </a:t>
            </a:r>
            <a:r>
              <a:rPr lang="en-GB" dirty="0"/>
              <a:t>school </a:t>
            </a:r>
            <a:r>
              <a:rPr lang="en-GB" dirty="0" smtClean="0"/>
              <a:t>administrators, non-home </a:t>
            </a:r>
            <a:r>
              <a:rPr lang="en-GB" dirty="0"/>
              <a:t>economics teachers and some parents </a:t>
            </a:r>
            <a:r>
              <a:rPr lang="en-GB" b="1" dirty="0"/>
              <a:t>do not value Home Economics </a:t>
            </a:r>
            <a:r>
              <a:rPr lang="en-GB" b="1" dirty="0" smtClean="0"/>
              <a:t>Food and </a:t>
            </a:r>
            <a:r>
              <a:rPr lang="en-GB" b="1" dirty="0"/>
              <a:t>Nutrition education</a:t>
            </a:r>
            <a:r>
              <a:rPr lang="en-GB" dirty="0"/>
              <a:t>; Home Economics Food and Nutrition education is </a:t>
            </a:r>
            <a:r>
              <a:rPr lang="en-GB" b="1" dirty="0"/>
              <a:t>seen as </a:t>
            </a:r>
            <a:r>
              <a:rPr lang="en-GB" b="1" dirty="0" smtClean="0"/>
              <a:t>less valuable </a:t>
            </a:r>
            <a:r>
              <a:rPr lang="en-GB" b="1" dirty="0"/>
              <a:t>than math and science for future career planning</a:t>
            </a:r>
            <a:r>
              <a:rPr lang="en-GB" dirty="0"/>
              <a:t>; </a:t>
            </a:r>
            <a:r>
              <a:rPr lang="en-GB" b="1" dirty="0"/>
              <a:t>outdated curriculum and </a:t>
            </a:r>
            <a:r>
              <a:rPr lang="en-GB" b="1" dirty="0" smtClean="0"/>
              <a:t>teaching infrastructure</a:t>
            </a:r>
            <a:r>
              <a:rPr lang="en-GB" dirty="0"/>
              <a:t>; reduced numbers of new home economics teachers; decreasing student </a:t>
            </a:r>
            <a:r>
              <a:rPr lang="en-GB" dirty="0" smtClean="0"/>
              <a:t>food knowledge </a:t>
            </a:r>
            <a:r>
              <a:rPr lang="en-GB" dirty="0"/>
              <a:t>and skills; and changing social norms regarding food and eating (increased </a:t>
            </a:r>
            <a:r>
              <a:rPr lang="en-GB" dirty="0" smtClean="0"/>
              <a:t>use of </a:t>
            </a:r>
            <a:r>
              <a:rPr lang="en-GB" dirty="0"/>
              <a:t>convenience foods across population groups, a youth ‘fast food culture’ and fewer </a:t>
            </a:r>
            <a:r>
              <a:rPr lang="en-GB" dirty="0" smtClean="0"/>
              <a:t>family meals). </a:t>
            </a:r>
            <a:r>
              <a:rPr lang="en-US" dirty="0" smtClean="0"/>
              <a:t>(Slater 2013)</a:t>
            </a:r>
            <a:endParaRPr lang="en-GB" dirty="0"/>
          </a:p>
        </p:txBody>
      </p:sp>
      <p:pic>
        <p:nvPicPr>
          <p:cNvPr id="4" name="Picture 3" descr="File:Green tick pointed.svg - Wikipedi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05655" y="1349794"/>
            <a:ext cx="1008811" cy="1008811"/>
          </a:xfrm>
          <a:prstGeom prst="rect">
            <a:avLst/>
          </a:prstGeom>
        </p:spPr>
      </p:pic>
      <p:pic>
        <p:nvPicPr>
          <p:cNvPr id="5" name="Picture 4" descr="File:Green tick pointed.svg - Wikipedi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48844" y="2416265"/>
            <a:ext cx="1008811" cy="1008811"/>
          </a:xfrm>
          <a:prstGeom prst="rect">
            <a:avLst/>
          </a:prstGeom>
        </p:spPr>
      </p:pic>
      <p:pic>
        <p:nvPicPr>
          <p:cNvPr id="6" name="Picture 5" descr="File:Green tick pointed.svg - Wikipedi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26095" y="3482736"/>
            <a:ext cx="1008811" cy="1008811"/>
          </a:xfrm>
          <a:prstGeom prst="rect">
            <a:avLst/>
          </a:prstGeom>
        </p:spPr>
      </p:pic>
    </p:spTree>
    <p:extLst>
      <p:ext uri="{BB962C8B-B14F-4D97-AF65-F5344CB8AC3E}">
        <p14:creationId xmlns:p14="http://schemas.microsoft.com/office/powerpoint/2010/main" val="30842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GB" dirty="0"/>
          </a:p>
        </p:txBody>
      </p:sp>
      <p:sp>
        <p:nvSpPr>
          <p:cNvPr id="3" name="Text Placeholder 2"/>
          <p:cNvSpPr>
            <a:spLocks noGrp="1"/>
          </p:cNvSpPr>
          <p:nvPr>
            <p:ph type="body" sz="quarter" idx="10"/>
          </p:nvPr>
        </p:nvSpPr>
        <p:spPr>
          <a:xfrm>
            <a:off x="609600" y="1854200"/>
            <a:ext cx="10253031" cy="4794794"/>
          </a:xfrm>
        </p:spPr>
        <p:txBody>
          <a:bodyPr>
            <a:noAutofit/>
          </a:bodyPr>
          <a:lstStyle/>
          <a:p>
            <a:pPr marL="342900" indent="-342900">
              <a:buFont typeface="Arial" panose="020B0604020202020204" pitchFamily="34" charset="0"/>
              <a:buChar char="•"/>
            </a:pPr>
            <a:r>
              <a:rPr lang="en-US" sz="1900" dirty="0"/>
              <a:t>Impact of cooking classes (systematic review 2003-2014): </a:t>
            </a:r>
            <a:r>
              <a:rPr lang="en-GB" sz="1900" dirty="0"/>
              <a:t>Findings suggest that </a:t>
            </a:r>
            <a:r>
              <a:rPr lang="en-GB" sz="1900" b="1" dirty="0"/>
              <a:t>cooking programs may positively influence children’s food-related preferences, attitudes, and </a:t>
            </a:r>
            <a:r>
              <a:rPr lang="en-GB" sz="1900" b="1" dirty="0" err="1"/>
              <a:t>behaviors</a:t>
            </a:r>
            <a:r>
              <a:rPr lang="en-GB" sz="1900" dirty="0"/>
              <a:t>. </a:t>
            </a:r>
            <a:r>
              <a:rPr lang="en-GB" sz="1900" dirty="0" smtClean="0"/>
              <a:t>Further </a:t>
            </a:r>
            <a:r>
              <a:rPr lang="en-GB" sz="1900" dirty="0"/>
              <a:t>research is needed to fill knowledge gaps on ideal program length, long-term effects, and usefulness of parent engagement, tasting lessons, and other intervention components. (</a:t>
            </a:r>
            <a:r>
              <a:rPr lang="en-GB" sz="1900" dirty="0" err="1"/>
              <a:t>Hersch</a:t>
            </a:r>
            <a:r>
              <a:rPr lang="en-GB" sz="1900" dirty="0"/>
              <a:t> 2014)</a:t>
            </a:r>
          </a:p>
          <a:p>
            <a:pPr marL="342900" indent="-342900">
              <a:buFont typeface="Arial" panose="020B0604020202020204" pitchFamily="34" charset="0"/>
              <a:buChar char="•"/>
            </a:pPr>
            <a:r>
              <a:rPr lang="en-US" sz="1900" dirty="0" smtClean="0"/>
              <a:t>Perceptions of cooking education: </a:t>
            </a:r>
            <a:r>
              <a:rPr lang="en-GB" sz="1900" dirty="0"/>
              <a:t>Eleven focus groups </a:t>
            </a:r>
            <a:r>
              <a:rPr lang="en-GB" sz="1900" dirty="0" smtClean="0"/>
              <a:t>(71 </a:t>
            </a:r>
            <a:r>
              <a:rPr lang="en-GB" sz="1900" dirty="0"/>
              <a:t>total </a:t>
            </a:r>
            <a:r>
              <a:rPr lang="en-GB" sz="1900" dirty="0" smtClean="0"/>
              <a:t>participants). </a:t>
            </a:r>
            <a:r>
              <a:rPr lang="en-GB" sz="1900" b="1" dirty="0" smtClean="0"/>
              <a:t>Students </a:t>
            </a:r>
            <a:r>
              <a:rPr lang="en-GB" sz="1900" b="1" dirty="0"/>
              <a:t>who had taken cooking classes displayed </a:t>
            </a:r>
            <a:r>
              <a:rPr lang="en-GB" sz="1900" b="1" dirty="0" smtClean="0"/>
              <a:t>cooking confidence</a:t>
            </a:r>
            <a:r>
              <a:rPr lang="en-GB" sz="1900" b="1" dirty="0"/>
              <a:t>, developed additional non-cooking-related skills, and valued the courses</a:t>
            </a:r>
            <a:r>
              <a:rPr lang="en-GB" sz="1900" dirty="0"/>
              <a:t>. Students believed cooking </a:t>
            </a:r>
            <a:r>
              <a:rPr lang="en-GB" sz="1900" dirty="0" smtClean="0"/>
              <a:t>is a </a:t>
            </a:r>
            <a:r>
              <a:rPr lang="en-GB" sz="1900" dirty="0"/>
              <a:t>life skill, would like to learn more skills and about cultural cuisines, and thought cooking classes should </a:t>
            </a:r>
            <a:r>
              <a:rPr lang="en-GB" sz="1900" dirty="0" smtClean="0"/>
              <a:t>be offered</a:t>
            </a:r>
            <a:r>
              <a:rPr lang="en-GB" sz="1900" dirty="0"/>
              <a:t>, but not required for all high school students.</a:t>
            </a:r>
            <a:r>
              <a:rPr lang="en-US" sz="1900" dirty="0" smtClean="0"/>
              <a:t> (Hansen 2019)</a:t>
            </a:r>
          </a:p>
          <a:p>
            <a:pPr marL="342900" indent="-342900">
              <a:buFont typeface="Arial" panose="020B0604020202020204" pitchFamily="34" charset="0"/>
              <a:buChar char="•"/>
            </a:pPr>
            <a:r>
              <a:rPr lang="en-GB" sz="1900" dirty="0" smtClean="0"/>
              <a:t>Education policy: The </a:t>
            </a:r>
            <a:r>
              <a:rPr lang="en-GB" sz="1900" dirty="0"/>
              <a:t>authors conclude that </a:t>
            </a:r>
            <a:r>
              <a:rPr lang="en-GB" sz="1900" b="1" dirty="0"/>
              <a:t>food </a:t>
            </a:r>
            <a:r>
              <a:rPr lang="en-GB" sz="1900" b="1" dirty="0" smtClean="0"/>
              <a:t>education should </a:t>
            </a:r>
            <a:r>
              <a:rPr lang="en-GB" sz="1900" b="1" dirty="0"/>
              <a:t>form part of the curriculum</a:t>
            </a:r>
            <a:r>
              <a:rPr lang="en-GB" sz="1900" dirty="0"/>
              <a:t>, but rather than a </a:t>
            </a:r>
            <a:r>
              <a:rPr lang="en-GB" sz="1900" dirty="0" smtClean="0"/>
              <a:t>piecemeal approach</a:t>
            </a:r>
            <a:r>
              <a:rPr lang="en-GB" sz="1900" dirty="0"/>
              <a:t>, they </a:t>
            </a:r>
            <a:r>
              <a:rPr lang="en-GB" sz="1900" b="1" dirty="0"/>
              <a:t>recommend it be taught, by specialist teachers</a:t>
            </a:r>
            <a:r>
              <a:rPr lang="en-GB" sz="1900" dirty="0"/>
              <a:t>, </a:t>
            </a:r>
            <a:r>
              <a:rPr lang="en-GB" sz="1900" dirty="0" smtClean="0"/>
              <a:t>in an </a:t>
            </a:r>
            <a:r>
              <a:rPr lang="en-GB" sz="1900" dirty="0"/>
              <a:t>integrated, sequential and developmentally appropriate </a:t>
            </a:r>
            <a:r>
              <a:rPr lang="en-GB" sz="1900" dirty="0" smtClean="0"/>
              <a:t>manner through </a:t>
            </a:r>
            <a:r>
              <a:rPr lang="en-GB" sz="1900" dirty="0"/>
              <a:t>an established </a:t>
            </a:r>
            <a:r>
              <a:rPr lang="en-GB" sz="1900" dirty="0" smtClean="0"/>
              <a:t>subject, </a:t>
            </a:r>
            <a:r>
              <a:rPr lang="en-GB" sz="1900" dirty="0"/>
              <a:t>such as Home Economics.</a:t>
            </a:r>
            <a:r>
              <a:rPr lang="en-US" sz="1900" dirty="0" smtClean="0"/>
              <a:t>  (</a:t>
            </a:r>
            <a:r>
              <a:rPr lang="en-US" sz="1900" dirty="0" err="1" smtClean="0"/>
              <a:t>McCloat</a:t>
            </a:r>
            <a:r>
              <a:rPr lang="en-US" sz="1900" dirty="0" smtClean="0"/>
              <a:t>/</a:t>
            </a:r>
            <a:r>
              <a:rPr lang="en-US" sz="1900" dirty="0" err="1" smtClean="0"/>
              <a:t>Caraher</a:t>
            </a:r>
            <a:r>
              <a:rPr lang="en-US" sz="1900" dirty="0" smtClean="0"/>
              <a:t>, 2019)</a:t>
            </a:r>
            <a:endParaRPr lang="en-GB" sz="1900" dirty="0"/>
          </a:p>
        </p:txBody>
      </p:sp>
      <p:pic>
        <p:nvPicPr>
          <p:cNvPr id="4" name="Picture 3" descr="File:Green tick pointed.svg - Wikipedi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98667" y="1889362"/>
            <a:ext cx="1008811" cy="1008811"/>
          </a:xfrm>
          <a:prstGeom prst="rect">
            <a:avLst/>
          </a:prstGeom>
        </p:spPr>
      </p:pic>
      <p:pic>
        <p:nvPicPr>
          <p:cNvPr id="5" name="Picture 4" descr="File:Green tick pointed.svg - Wikipedi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62629" y="3441435"/>
            <a:ext cx="1008811" cy="1008811"/>
          </a:xfrm>
          <a:prstGeom prst="rect">
            <a:avLst/>
          </a:prstGeom>
        </p:spPr>
      </p:pic>
      <p:pic>
        <p:nvPicPr>
          <p:cNvPr id="6" name="Picture 5" descr="File:Green tick pointed.svg - Wikipedi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62631" y="4842500"/>
            <a:ext cx="1008811" cy="1008811"/>
          </a:xfrm>
          <a:prstGeom prst="rect">
            <a:avLst/>
          </a:prstGeom>
        </p:spPr>
      </p:pic>
    </p:spTree>
    <p:extLst>
      <p:ext uri="{BB962C8B-B14F-4D97-AF65-F5344CB8AC3E}">
        <p14:creationId xmlns:p14="http://schemas.microsoft.com/office/powerpoint/2010/main" val="361331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134" y="2736810"/>
            <a:ext cx="3647546" cy="110799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Arial"/>
                <a:ea typeface="Verdana" charset="0"/>
                <a:cs typeface="Arial"/>
              </a:rPr>
              <a:t>What</a:t>
            </a:r>
            <a:r>
              <a:rPr lang="en-US" sz="3600" b="1" dirty="0" smtClean="0">
                <a:solidFill>
                  <a:prstClr val="black"/>
                </a:solidFill>
                <a:latin typeface="Arial"/>
                <a:ea typeface="Verdana" charset="0"/>
                <a:cs typeface="Arial"/>
              </a:rPr>
              <a:t>’s the opportunities?</a:t>
            </a:r>
            <a:endParaRPr kumimoji="0" lang="en-US" sz="3600" b="1" i="0" u="none" strike="noStrike" kern="1200" cap="none" spc="0" normalizeH="0" baseline="0" noProof="0" dirty="0">
              <a:ln>
                <a:noFill/>
              </a:ln>
              <a:solidFill>
                <a:prstClr val="black"/>
              </a:solidFill>
              <a:effectLst/>
              <a:uLnTx/>
              <a:uFillTx/>
              <a:latin typeface="Arial"/>
              <a:ea typeface="Verdana" charset="0"/>
              <a:cs typeface="Arial"/>
            </a:endParaRPr>
          </a:p>
        </p:txBody>
      </p:sp>
      <p:pic>
        <p:nvPicPr>
          <p:cNvPr id="4" name="Picture 2" descr="S:\Shared\EDUCATION TEAM FILES\Photographs Oct 2018 onwards\RB to file\shutterstock_13814845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75394" y="2853897"/>
            <a:ext cx="3718968" cy="2483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Shared\EDUCATION TEAM FILES\Photographs Oct 2018 onwards\RB to file\shutterstock_11603926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24387" y="2863293"/>
            <a:ext cx="3711032" cy="247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22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46047" y="1854200"/>
            <a:ext cx="2809141" cy="4208748"/>
          </a:xfrm>
          <a:prstGeom prst="rect">
            <a:avLst/>
          </a:prstGeom>
        </p:spPr>
      </p:pic>
      <p:sp>
        <p:nvSpPr>
          <p:cNvPr id="2" name="Title 1"/>
          <p:cNvSpPr>
            <a:spLocks noGrp="1"/>
          </p:cNvSpPr>
          <p:nvPr>
            <p:ph type="title"/>
          </p:nvPr>
        </p:nvSpPr>
        <p:spPr/>
        <p:txBody>
          <a:bodyPr/>
          <a:lstStyle/>
          <a:p>
            <a:r>
              <a:rPr lang="en-US" dirty="0" smtClean="0"/>
              <a:t>Opportunities</a:t>
            </a:r>
            <a:endParaRPr lang="en-GB" dirty="0"/>
          </a:p>
        </p:txBody>
      </p:sp>
      <p:sp>
        <p:nvSpPr>
          <p:cNvPr id="3" name="Text Placeholder 2"/>
          <p:cNvSpPr>
            <a:spLocks noGrp="1"/>
          </p:cNvSpPr>
          <p:nvPr>
            <p:ph type="body" sz="quarter" idx="10"/>
          </p:nvPr>
        </p:nvSpPr>
        <p:spPr>
          <a:xfrm>
            <a:off x="609601" y="1854200"/>
            <a:ext cx="6896100" cy="4070350"/>
          </a:xfrm>
        </p:spPr>
        <p:txBody>
          <a:bodyPr>
            <a:normAutofit fontScale="92500" lnSpcReduction="10000"/>
          </a:bodyPr>
          <a:lstStyle/>
          <a:p>
            <a:pPr marL="342900" lvl="0" indent="-342900" fontAlgn="base">
              <a:buFont typeface="Arial" panose="020B0604020202020204" pitchFamily="34" charset="0"/>
              <a:buChar char="•"/>
            </a:pPr>
            <a:r>
              <a:rPr lang="en-US" dirty="0" smtClean="0"/>
              <a:t>SMT/SLT and governors ‘on board’</a:t>
            </a:r>
          </a:p>
          <a:p>
            <a:pPr marL="342900" indent="-342900" fontAlgn="base">
              <a:buFont typeface="Arial" panose="020B0604020202020204" pitchFamily="34" charset="0"/>
              <a:buChar char="•"/>
            </a:pPr>
            <a:r>
              <a:rPr lang="en-US" dirty="0"/>
              <a:t>Healthy Schools / Healthy rating scheme </a:t>
            </a:r>
            <a:r>
              <a:rPr lang="en-US" dirty="0" smtClean="0"/>
              <a:t>(whole school)</a:t>
            </a:r>
            <a:endParaRPr lang="en-US" dirty="0"/>
          </a:p>
          <a:p>
            <a:pPr marL="342900" lvl="0" indent="-342900" fontAlgn="base">
              <a:buFont typeface="Arial" panose="020B0604020202020204" pitchFamily="34" charset="0"/>
              <a:buChar char="•"/>
            </a:pPr>
            <a:r>
              <a:rPr lang="en-US" dirty="0" smtClean="0"/>
              <a:t>Curriculum, including the new RSE and Health Education (all schools) </a:t>
            </a:r>
            <a:r>
              <a:rPr lang="en-US" i="1" dirty="0" smtClean="0"/>
              <a:t>“</a:t>
            </a:r>
            <a:r>
              <a:rPr lang="en-GB" i="1" dirty="0"/>
              <a:t>the principles of planning and preparing a range of healthy </a:t>
            </a:r>
            <a:r>
              <a:rPr lang="en-GB" i="1" dirty="0" smtClean="0"/>
              <a:t>meals”</a:t>
            </a:r>
          </a:p>
          <a:p>
            <a:pPr marL="342900" indent="-342900" fontAlgn="base">
              <a:buFont typeface="Arial" panose="020B0604020202020204" pitchFamily="34" charset="0"/>
              <a:buChar char="•"/>
            </a:pPr>
            <a:r>
              <a:rPr lang="en-US" dirty="0" smtClean="0"/>
              <a:t>Modern</a:t>
            </a:r>
            <a:r>
              <a:rPr lang="en-US" dirty="0"/>
              <a:t>, culturally appropriate recipes which promote </a:t>
            </a:r>
            <a:r>
              <a:rPr lang="en-US" dirty="0" smtClean="0"/>
              <a:t>         The </a:t>
            </a:r>
            <a:r>
              <a:rPr lang="en-US" dirty="0" err="1"/>
              <a:t>Eatwell</a:t>
            </a:r>
            <a:r>
              <a:rPr lang="en-US" dirty="0"/>
              <a:t> Guide (considering cost)</a:t>
            </a:r>
          </a:p>
          <a:p>
            <a:pPr marL="342900" indent="-342900" fontAlgn="base">
              <a:buFont typeface="Arial" panose="020B0604020202020204" pitchFamily="34" charset="0"/>
              <a:buChar char="•"/>
            </a:pPr>
            <a:r>
              <a:rPr lang="en-US" dirty="0"/>
              <a:t>Food literacy approach - not just cooking …</a:t>
            </a:r>
          </a:p>
          <a:p>
            <a:pPr marL="342900" indent="-342900" fontAlgn="base">
              <a:buFont typeface="Arial" panose="020B0604020202020204" pitchFamily="34" charset="0"/>
              <a:buChar char="•"/>
            </a:pPr>
            <a:r>
              <a:rPr lang="en-US" dirty="0"/>
              <a:t>Teacher CPD – planned, undertake and implemented </a:t>
            </a:r>
          </a:p>
          <a:p>
            <a:pPr marL="342900" lvl="0" indent="-342900" fontAlgn="base">
              <a:buFont typeface="Arial" panose="020B0604020202020204" pitchFamily="34" charset="0"/>
              <a:buChar char="•"/>
            </a:pPr>
            <a:r>
              <a:rPr lang="en-US" dirty="0" smtClean="0"/>
              <a:t>Feedback from pupils and parents/</a:t>
            </a:r>
            <a:r>
              <a:rPr lang="en-US" dirty="0" err="1" smtClean="0"/>
              <a:t>carers</a:t>
            </a:r>
            <a:r>
              <a:rPr lang="en-US" dirty="0" smtClean="0"/>
              <a:t> – do they believe it is important?</a:t>
            </a:r>
          </a:p>
          <a:p>
            <a:pPr marL="342900" indent="-342900" fontAlgn="base">
              <a:buFont typeface="Arial" panose="020B0604020202020204" pitchFamily="34" charset="0"/>
              <a:buChar char="•"/>
            </a:pPr>
            <a:r>
              <a:rPr lang="en-US" dirty="0"/>
              <a:t>Establishing minimum standards for food education in schools, e.g. 18/24 hours/year</a:t>
            </a:r>
          </a:p>
          <a:p>
            <a:pPr marL="342900" lvl="0" indent="-342900" fontAlgn="base">
              <a:buFont typeface="Arial" panose="020B0604020202020204" pitchFamily="34" charset="0"/>
              <a:buChar char="•"/>
            </a:pPr>
            <a:endParaRPr lang="en-GB" dirty="0"/>
          </a:p>
        </p:txBody>
      </p:sp>
      <p:sp>
        <p:nvSpPr>
          <p:cNvPr id="4" name="Rectangle 3"/>
          <p:cNvSpPr/>
          <p:nvPr/>
        </p:nvSpPr>
        <p:spPr>
          <a:xfrm>
            <a:off x="7894718" y="1857871"/>
            <a:ext cx="3690651" cy="420507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latin typeface="Arial" panose="020B0604020202020204" pitchFamily="34" charset="0"/>
                <a:cs typeface="Arial" panose="020B0604020202020204" pitchFamily="34" charset="0"/>
              </a:rPr>
              <a:t>Minimum standards </a:t>
            </a:r>
            <a:r>
              <a:rPr lang="en-US"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hlinkClick r:id="rId3"/>
              </a:rPr>
              <a:t>FELL, 2017</a:t>
            </a:r>
            <a:r>
              <a:rPr lang="en-US" sz="1200" dirty="0" smtClean="0">
                <a:latin typeface="Arial" panose="020B0604020202020204" pitchFamily="34" charset="0"/>
                <a:cs typeface="Arial" panose="020B0604020202020204" pitchFamily="34" charset="0"/>
              </a:rPr>
              <a:t>)</a:t>
            </a:r>
            <a:endParaRPr lang="en-GB" sz="120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smtClean="0">
                <a:latin typeface="Arial" panose="020B0604020202020204" pitchFamily="34" charset="0"/>
                <a:cs typeface="Arial" panose="020B0604020202020204" pitchFamily="34" charset="0"/>
              </a:rPr>
              <a:t>Allocate </a:t>
            </a:r>
            <a:r>
              <a:rPr lang="en-GB" sz="1200" dirty="0">
                <a:latin typeface="Arial" panose="020B0604020202020204" pitchFamily="34" charset="0"/>
                <a:cs typeface="Arial" panose="020B0604020202020204" pitchFamily="34" charset="0"/>
              </a:rPr>
              <a:t>a ring‐fenced budget for food education (￡/per pupil)</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Follow </a:t>
            </a:r>
            <a:r>
              <a:rPr lang="en-GB" sz="1200" i="1" dirty="0">
                <a:latin typeface="Arial" panose="020B0604020202020204" pitchFamily="34" charset="0"/>
                <a:cs typeface="Arial" panose="020B0604020202020204" pitchFamily="34" charset="0"/>
              </a:rPr>
              <a:t>Cooking and nutrition</a:t>
            </a:r>
            <a:r>
              <a:rPr lang="en-GB" sz="1200" dirty="0">
                <a:latin typeface="Arial" panose="020B0604020202020204" pitchFamily="34" charset="0"/>
                <a:cs typeface="Arial" panose="020B0604020202020204" pitchFamily="34" charset="0"/>
              </a:rPr>
              <a:t>, as set out in the National Curriculum (England)</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Set a curriculum which supports progression in teaching and learning from one year group to the next, as set out in the government's ‘Core Competences for Children and Young People aged 5–16 years’ (PHE </a:t>
            </a:r>
            <a:r>
              <a:rPr lang="en-GB" sz="1200" dirty="0">
                <a:latin typeface="Arial" panose="020B0604020202020204" pitchFamily="34" charset="0"/>
                <a:cs typeface="Arial" panose="020B0604020202020204" pitchFamily="34" charset="0"/>
                <a:hlinkClick r:id="rId4"/>
              </a:rPr>
              <a:t>2016</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Nominate a Food Education Lead, who co‐ordinates, monitors and reports on food education activities throughout the school to Senior Leadership Team, ensuring tie‐in to whole school food policy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Ensure that all teachers that teach food are trained to (or working through) the government's ‘Food teaching in primary/secondary schools: knowledge and skills framework’ (PHE </a:t>
            </a:r>
            <a:r>
              <a:rPr lang="en-GB" sz="1200" dirty="0">
                <a:latin typeface="Arial" panose="020B0604020202020204" pitchFamily="34" charset="0"/>
                <a:cs typeface="Arial" panose="020B0604020202020204" pitchFamily="34" charset="0"/>
                <a:hlinkClick r:id="rId5"/>
              </a:rPr>
              <a:t>2015a</a:t>
            </a:r>
            <a:r>
              <a:rPr lang="en-GB" sz="12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hlinkClick r:id="rId6"/>
              </a:rPr>
              <a:t>b</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Have a whole school food policy/plan which is implemented, monitored and reported on</a:t>
            </a:r>
          </a:p>
        </p:txBody>
      </p:sp>
    </p:spTree>
    <p:extLst>
      <p:ext uri="{BB962C8B-B14F-4D97-AF65-F5344CB8AC3E}">
        <p14:creationId xmlns:p14="http://schemas.microsoft.com/office/powerpoint/2010/main" val="154718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134" y="2736810"/>
            <a:ext cx="1325106" cy="553998"/>
          </a:xfrm>
          <a:prstGeom prst="rect">
            <a:avLst/>
          </a:prstGeom>
          <a:noFill/>
        </p:spPr>
        <p:txBody>
          <a:bodyPr wrap="none" lIns="0" tIns="0" rIns="0" bIns="0" rtlCol="0">
            <a:spAutoFit/>
          </a:bodyPr>
          <a:lstStyle/>
          <a:p>
            <a:r>
              <a:rPr lang="en-US" sz="3600" b="1" dirty="0" smtClean="0">
                <a:latin typeface="Arial"/>
                <a:ea typeface="Verdana" charset="0"/>
                <a:cs typeface="Arial"/>
              </a:rPr>
              <a:t>Today</a:t>
            </a:r>
            <a:endParaRPr lang="en-US" sz="3600" b="1" dirty="0">
              <a:latin typeface="Arial"/>
              <a:ea typeface="Verdana" charset="0"/>
              <a:cs typeface="Arial"/>
            </a:endParaRPr>
          </a:p>
        </p:txBody>
      </p:sp>
      <p:sp>
        <p:nvSpPr>
          <p:cNvPr id="3" name="TextBox 2"/>
          <p:cNvSpPr txBox="1"/>
          <p:nvPr/>
        </p:nvSpPr>
        <p:spPr>
          <a:xfrm>
            <a:off x="715135" y="3524576"/>
            <a:ext cx="4969570" cy="153888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2000" dirty="0" smtClean="0">
                <a:latin typeface="Arial"/>
                <a:ea typeface="Verdana" charset="0"/>
                <a:cs typeface="Arial"/>
              </a:rPr>
              <a:t>Overview</a:t>
            </a:r>
          </a:p>
          <a:p>
            <a:pPr marL="342900" indent="-342900">
              <a:buFont typeface="Arial" panose="020B0604020202020204" pitchFamily="34" charset="0"/>
              <a:buChar char="•"/>
            </a:pPr>
            <a:r>
              <a:rPr lang="en-US" sz="2000" dirty="0" smtClean="0">
                <a:latin typeface="Arial"/>
                <a:ea typeface="Verdana" charset="0"/>
                <a:cs typeface="Arial"/>
              </a:rPr>
              <a:t>What’s happening in our society?</a:t>
            </a:r>
          </a:p>
          <a:p>
            <a:pPr marL="342900" indent="-342900">
              <a:buFont typeface="Arial" panose="020B0604020202020204" pitchFamily="34" charset="0"/>
              <a:buChar char="•"/>
            </a:pPr>
            <a:r>
              <a:rPr lang="en-US" sz="2000" dirty="0" smtClean="0">
                <a:latin typeface="Arial"/>
                <a:ea typeface="Verdana" charset="0"/>
                <a:cs typeface="Arial"/>
              </a:rPr>
              <a:t>Let’s face up to how we live</a:t>
            </a:r>
          </a:p>
          <a:p>
            <a:pPr marL="342900" indent="-342900">
              <a:buFont typeface="Arial" panose="020B0604020202020204" pitchFamily="34" charset="0"/>
              <a:buChar char="•"/>
            </a:pPr>
            <a:r>
              <a:rPr lang="en-US" sz="2000" dirty="0" smtClean="0">
                <a:latin typeface="Arial"/>
                <a:ea typeface="Verdana" charset="0"/>
                <a:cs typeface="Arial"/>
              </a:rPr>
              <a:t>What do we want for the future?</a:t>
            </a:r>
            <a:endParaRPr lang="en-US" sz="2000" dirty="0">
              <a:latin typeface="Arial"/>
              <a:ea typeface="Verdana" charset="0"/>
              <a:cs typeface="Arial"/>
            </a:endParaRPr>
          </a:p>
          <a:p>
            <a:pPr marL="342900" indent="-342900">
              <a:buFont typeface="Arial" panose="020B0604020202020204" pitchFamily="34" charset="0"/>
              <a:buChar char="•"/>
            </a:pPr>
            <a:r>
              <a:rPr lang="en-US" sz="2000" dirty="0" smtClean="0">
                <a:latin typeface="Arial"/>
                <a:ea typeface="Verdana" charset="0"/>
                <a:cs typeface="Arial"/>
              </a:rPr>
              <a:t>Barriers, research and opportunities  </a:t>
            </a:r>
            <a:endParaRPr lang="en-US" sz="2000" dirty="0">
              <a:latin typeface="Arial"/>
              <a:ea typeface="Verdana" charset="0"/>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85712" y="2716154"/>
            <a:ext cx="4581227" cy="3049379"/>
          </a:xfrm>
          <a:prstGeom prst="rect">
            <a:avLst/>
          </a:prstGeom>
        </p:spPr>
      </p:pic>
    </p:spTree>
    <p:extLst>
      <p:ext uri="{BB962C8B-B14F-4D97-AF65-F5344CB8AC3E}">
        <p14:creationId xmlns:p14="http://schemas.microsoft.com/office/powerpoint/2010/main" val="1046581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7127"/>
            <a:ext cx="4720046" cy="624819"/>
          </a:xfrm>
        </p:spPr>
        <p:txBody>
          <a:bodyPr/>
          <a:lstStyle/>
          <a:p>
            <a:r>
              <a:rPr lang="en-US" dirty="0" smtClean="0"/>
              <a:t>How can FFL help?</a:t>
            </a:r>
            <a:endParaRPr lang="en-GB" dirty="0"/>
          </a:p>
        </p:txBody>
      </p:sp>
      <p:sp>
        <p:nvSpPr>
          <p:cNvPr id="3" name="Text Placeholder 2"/>
          <p:cNvSpPr>
            <a:spLocks noGrp="1"/>
          </p:cNvSpPr>
          <p:nvPr>
            <p:ph type="body" sz="quarter" idx="10"/>
          </p:nvPr>
        </p:nvSpPr>
        <p:spPr>
          <a:xfrm>
            <a:off x="609600" y="1854200"/>
            <a:ext cx="5116285" cy="4070350"/>
          </a:xfrm>
        </p:spPr>
        <p:txBody>
          <a:bodyPr/>
          <a:lstStyle/>
          <a:p>
            <a:pPr marL="457200" lvl="0" indent="-457200" fontAlgn="base">
              <a:buFont typeface="+mj-lt"/>
              <a:buAutoNum type="arabicPeriod"/>
            </a:pPr>
            <a:r>
              <a:rPr lang="en-US" dirty="0" smtClean="0"/>
              <a:t>Resources</a:t>
            </a:r>
          </a:p>
          <a:p>
            <a:pPr marL="457200" lvl="0" indent="-457200" fontAlgn="base">
              <a:buFont typeface="+mj-lt"/>
              <a:buAutoNum type="arabicPeriod"/>
            </a:pPr>
            <a:endParaRPr lang="en-US" dirty="0"/>
          </a:p>
          <a:p>
            <a:pPr marL="457200" lvl="0" indent="-457200" fontAlgn="base">
              <a:buFont typeface="+mj-lt"/>
              <a:buAutoNum type="arabicPeriod"/>
            </a:pPr>
            <a:r>
              <a:rPr lang="en-US" dirty="0" smtClean="0"/>
              <a:t>Recipes</a:t>
            </a:r>
          </a:p>
          <a:p>
            <a:pPr marL="457200" lvl="0" indent="-457200" fontAlgn="base">
              <a:buFont typeface="+mj-lt"/>
              <a:buAutoNum type="arabicPeriod"/>
            </a:pPr>
            <a:endParaRPr lang="en-US" dirty="0"/>
          </a:p>
          <a:p>
            <a:pPr marL="457200" lvl="0" indent="-457200" fontAlgn="base">
              <a:buFont typeface="+mj-lt"/>
              <a:buAutoNum type="arabicPeriod"/>
            </a:pPr>
            <a:r>
              <a:rPr lang="en-US" dirty="0" smtClean="0"/>
              <a:t>Management</a:t>
            </a:r>
          </a:p>
          <a:p>
            <a:pPr marL="457200" lvl="0" indent="-457200" fontAlgn="base">
              <a:buFont typeface="+mj-lt"/>
              <a:buAutoNum type="arabicPeriod"/>
            </a:pPr>
            <a:endParaRPr lang="en-US" dirty="0"/>
          </a:p>
          <a:p>
            <a:pPr marL="457200" lvl="0" indent="-457200" fontAlgn="base">
              <a:buFont typeface="+mj-lt"/>
              <a:buAutoNum type="arabicPeriod"/>
            </a:pPr>
            <a:r>
              <a:rPr lang="en-US" dirty="0" smtClean="0"/>
              <a:t>Training</a:t>
            </a:r>
          </a:p>
          <a:p>
            <a:pPr marL="457200" lvl="0" indent="-457200" fontAlgn="base">
              <a:buFont typeface="+mj-lt"/>
              <a:buAutoNum type="arabicPeriod"/>
            </a:pPr>
            <a:endParaRPr lang="en-US" dirty="0"/>
          </a:p>
          <a:p>
            <a:pPr lvl="0" fontAlgn="base"/>
            <a:r>
              <a:rPr lang="en-US" b="1" dirty="0" smtClean="0"/>
              <a:t>www.foodafactoflife.org.uk</a:t>
            </a:r>
            <a:endParaRPr lang="en-GB" b="1"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70349" y="837127"/>
            <a:ext cx="4072661" cy="4937923"/>
          </a:xfrm>
          <a:prstGeom prst="rect">
            <a:avLst/>
          </a:prstGeom>
          <a:ln>
            <a:solidFill>
              <a:schemeClr val="accent1"/>
            </a:solidFill>
          </a:ln>
        </p:spPr>
      </p:pic>
    </p:spTree>
    <p:extLst>
      <p:ext uri="{BB962C8B-B14F-4D97-AF65-F5344CB8AC3E}">
        <p14:creationId xmlns:p14="http://schemas.microsoft.com/office/powerpoint/2010/main" val="40905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GB" dirty="0"/>
          </a:p>
        </p:txBody>
      </p:sp>
      <p:sp>
        <p:nvSpPr>
          <p:cNvPr id="3" name="Text Placeholder 2"/>
          <p:cNvSpPr>
            <a:spLocks noGrp="1"/>
          </p:cNvSpPr>
          <p:nvPr>
            <p:ph type="body" sz="quarter" idx="10"/>
          </p:nvPr>
        </p:nvSpPr>
        <p:spPr>
          <a:xfrm>
            <a:off x="609601" y="1854200"/>
            <a:ext cx="5830387" cy="4070350"/>
          </a:xfrm>
        </p:spPr>
        <p:txBody>
          <a:bodyPr>
            <a:normAutofit lnSpcReduction="10000"/>
          </a:bodyPr>
          <a:lstStyle/>
          <a:p>
            <a:pPr marL="342900" lvl="0" indent="-342900" fontAlgn="base">
              <a:buFont typeface="Arial" panose="020B0604020202020204" pitchFamily="34" charset="0"/>
              <a:buChar char="•"/>
            </a:pPr>
            <a:r>
              <a:rPr lang="en-US" dirty="0" smtClean="0"/>
              <a:t>Cooking, as part of food education, can play a role in child development and wellbeing </a:t>
            </a:r>
          </a:p>
          <a:p>
            <a:pPr marL="342900" lvl="0" indent="-342900" fontAlgn="base">
              <a:buFont typeface="Arial" panose="020B0604020202020204" pitchFamily="34" charset="0"/>
              <a:buChar char="•"/>
            </a:pPr>
            <a:endParaRPr lang="en-US" dirty="0"/>
          </a:p>
          <a:p>
            <a:pPr marL="342900" lvl="0" indent="-342900" fontAlgn="base">
              <a:buFont typeface="Arial" panose="020B0604020202020204" pitchFamily="34" charset="0"/>
              <a:buChar char="•"/>
            </a:pPr>
            <a:r>
              <a:rPr lang="en-US" dirty="0" smtClean="0"/>
              <a:t>There’s a need to listen to what current consumers want … helping them and future generations</a:t>
            </a:r>
          </a:p>
          <a:p>
            <a:pPr marL="342900" lvl="0" indent="-342900" fontAlgn="base">
              <a:buFont typeface="Arial" panose="020B0604020202020204" pitchFamily="34" charset="0"/>
              <a:buChar char="•"/>
            </a:pPr>
            <a:endParaRPr lang="en-US" dirty="0"/>
          </a:p>
          <a:p>
            <a:pPr marL="342900" lvl="0" indent="-342900" fontAlgn="base">
              <a:buFont typeface="Arial" panose="020B0604020202020204" pitchFamily="34" charset="0"/>
              <a:buChar char="•"/>
            </a:pPr>
            <a:r>
              <a:rPr lang="en-US" dirty="0" smtClean="0"/>
              <a:t>Food education needs to be compulsory for all, with standards for time, resource and teacher support</a:t>
            </a:r>
          </a:p>
          <a:p>
            <a:pPr marL="342900" lvl="0" indent="-342900" fontAlgn="base">
              <a:buFont typeface="Arial" panose="020B0604020202020204" pitchFamily="34" charset="0"/>
              <a:buChar char="•"/>
            </a:pPr>
            <a:endParaRPr lang="en-US" dirty="0"/>
          </a:p>
          <a:p>
            <a:pPr marL="342900" lvl="0" indent="-342900" fontAlgn="base">
              <a:buFont typeface="Arial" panose="020B0604020202020204" pitchFamily="34" charset="0"/>
              <a:buChar char="•"/>
            </a:pPr>
            <a:r>
              <a:rPr lang="en-US" dirty="0" smtClean="0"/>
              <a:t>Let’s work together – enjoy your food, and share your passion</a:t>
            </a: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9401" y="1924050"/>
            <a:ext cx="5143500" cy="3433560"/>
          </a:xfrm>
          <a:prstGeom prst="rect">
            <a:avLst/>
          </a:prstGeom>
        </p:spPr>
      </p:pic>
    </p:spTree>
    <p:extLst>
      <p:ext uri="{BB962C8B-B14F-4D97-AF65-F5344CB8AC3E}">
        <p14:creationId xmlns:p14="http://schemas.microsoft.com/office/powerpoint/2010/main" val="10922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list</a:t>
            </a:r>
            <a:endParaRPr lang="en-GB" dirty="0"/>
          </a:p>
        </p:txBody>
      </p:sp>
      <p:sp>
        <p:nvSpPr>
          <p:cNvPr id="3" name="Text Placeholder 2"/>
          <p:cNvSpPr>
            <a:spLocks noGrp="1"/>
          </p:cNvSpPr>
          <p:nvPr>
            <p:ph type="body" sz="quarter" idx="10"/>
          </p:nvPr>
        </p:nvSpPr>
        <p:spPr/>
        <p:txBody>
          <a:bodyPr>
            <a:noAutofit/>
          </a:bodyPr>
          <a:lstStyle/>
          <a:p>
            <a:pPr marL="285750" indent="-285750">
              <a:buFont typeface="Arial" panose="020B0604020202020204" pitchFamily="34" charset="0"/>
              <a:buChar char="•"/>
            </a:pPr>
            <a:r>
              <a:rPr lang="en-GB" sz="1050" u="sng" dirty="0">
                <a:hlinkClick r:id="rId2"/>
              </a:rPr>
              <a:t>https://</a:t>
            </a:r>
            <a:r>
              <a:rPr lang="en-GB" sz="1050" u="sng" dirty="0" smtClean="0">
                <a:hlinkClick r:id="rId2"/>
              </a:rPr>
              <a:t>ahdb.org.uk/news/consumer-insight-falling-consumer-confidence-feeds-scratch-cooking-increase</a:t>
            </a:r>
            <a:endParaRPr lang="en-GB" sz="1050" dirty="0"/>
          </a:p>
          <a:p>
            <a:pPr marL="285750" indent="-285750">
              <a:buFont typeface="Arial" panose="020B0604020202020204" pitchFamily="34" charset="0"/>
              <a:buChar char="•"/>
            </a:pPr>
            <a:r>
              <a:rPr lang="en-GB" sz="1050" u="sng" dirty="0">
                <a:hlinkClick r:id="rId3"/>
              </a:rPr>
              <a:t>https://</a:t>
            </a:r>
            <a:r>
              <a:rPr lang="en-GB" sz="1050" u="sng" dirty="0" smtClean="0">
                <a:hlinkClick r:id="rId3"/>
              </a:rPr>
              <a:t>www.foodnavigator.com/Article/2019/09/13/Future-Thinking-How-are-UK-consumers-shopping-and-eating-in-2019</a:t>
            </a:r>
            <a:endParaRPr lang="en-GB" sz="1050" dirty="0"/>
          </a:p>
          <a:p>
            <a:pPr marL="285750" indent="-285750">
              <a:buFont typeface="Arial" panose="020B0604020202020204" pitchFamily="34" charset="0"/>
              <a:buChar char="•"/>
            </a:pPr>
            <a:r>
              <a:rPr lang="en-GB" sz="1050" u="sng" dirty="0">
                <a:hlinkClick r:id="rId4"/>
              </a:rPr>
              <a:t>https://</a:t>
            </a:r>
            <a:r>
              <a:rPr lang="en-GB" sz="1050" u="sng" dirty="0" smtClean="0">
                <a:hlinkClick r:id="rId4"/>
              </a:rPr>
              <a:t>www.mintel.com/press-centre/food-and-drink/60-of-uk-16-34-year-olds-who-cook-like-experimenting-with-new-cooking-trends-but-many-fail-to-master-the-basics</a:t>
            </a:r>
            <a:endParaRPr lang="en-GB" sz="1050" dirty="0"/>
          </a:p>
          <a:p>
            <a:pPr marL="285750" indent="-285750">
              <a:buFont typeface="Arial" panose="020B0604020202020204" pitchFamily="34" charset="0"/>
              <a:buChar char="•"/>
            </a:pPr>
            <a:r>
              <a:rPr lang="en-GB" sz="1050" u="sng" dirty="0">
                <a:hlinkClick r:id="rId5"/>
              </a:rPr>
              <a:t>https://</a:t>
            </a:r>
            <a:r>
              <a:rPr lang="en-GB" sz="1050" u="sng" dirty="0" smtClean="0">
                <a:hlinkClick r:id="rId5"/>
              </a:rPr>
              <a:t>www.foodspark.com/Trends-People/7-consumer-attitudes-towards-scratch-cooking</a:t>
            </a:r>
            <a:endParaRPr lang="en-GB" sz="1050" dirty="0"/>
          </a:p>
          <a:p>
            <a:pPr marL="285750" indent="-285750">
              <a:buFont typeface="Arial" panose="020B0604020202020204" pitchFamily="34" charset="0"/>
              <a:buChar char="•"/>
            </a:pPr>
            <a:r>
              <a:rPr lang="en-GB" sz="1050" u="sng" dirty="0">
                <a:hlinkClick r:id="rId6"/>
              </a:rPr>
              <a:t>https://www.foodnavigator.com/Article/2019/08/19/Consumers-want-both-convenience-and-the-chance-to-cook-from-scratch-HelloFresh-celebrates-its-first-profitable-quarter</a:t>
            </a:r>
            <a:endParaRPr lang="en-GB" sz="1050" dirty="0"/>
          </a:p>
          <a:p>
            <a:pPr marL="285750" indent="-285750">
              <a:buFont typeface="Arial" panose="020B0604020202020204" pitchFamily="34" charset="0"/>
              <a:buChar char="•"/>
            </a:pPr>
            <a:r>
              <a:rPr lang="en-GB" sz="1050" u="sng" dirty="0">
                <a:hlinkClick r:id="rId7"/>
              </a:rPr>
              <a:t>https://www.telegraph.co.uk/women/life/rise-diy-meal-kit-fad-future/</a:t>
            </a:r>
            <a:r>
              <a:rPr lang="en-GB" sz="1050" dirty="0"/>
              <a:t> </a:t>
            </a:r>
          </a:p>
          <a:p>
            <a:pPr marL="285750" indent="-285750">
              <a:buFont typeface="Arial" panose="020B0604020202020204" pitchFamily="34" charset="0"/>
              <a:buChar char="•"/>
            </a:pPr>
            <a:r>
              <a:rPr lang="en-GB" sz="1050" u="sng" dirty="0" smtClean="0">
                <a:hlinkClick r:id="rId8"/>
              </a:rPr>
              <a:t>https</a:t>
            </a:r>
            <a:r>
              <a:rPr lang="en-GB" sz="1050" u="sng" dirty="0">
                <a:hlinkClick r:id="rId8"/>
              </a:rPr>
              <a:t>://</a:t>
            </a:r>
            <a:r>
              <a:rPr lang="en-GB" sz="1050" u="sng" dirty="0" smtClean="0">
                <a:hlinkClick r:id="rId8"/>
              </a:rPr>
              <a:t>openaccess.city.ac.uk/id/eprint/7878/</a:t>
            </a:r>
            <a:endParaRPr lang="en-GB" sz="1050" dirty="0"/>
          </a:p>
          <a:p>
            <a:pPr marL="285750" indent="-285750">
              <a:buFont typeface="Arial" panose="020B0604020202020204" pitchFamily="34" charset="0"/>
              <a:buChar char="•"/>
            </a:pPr>
            <a:r>
              <a:rPr lang="en-GB" sz="1050" u="sng" dirty="0" smtClean="0">
                <a:hlinkClick r:id="rId9"/>
              </a:rPr>
              <a:t>https</a:t>
            </a:r>
            <a:r>
              <a:rPr lang="en-GB" sz="1050" u="sng" dirty="0">
                <a:hlinkClick r:id="rId9"/>
              </a:rPr>
              <a:t>://</a:t>
            </a:r>
            <a:r>
              <a:rPr lang="en-GB" sz="1050" u="sng" dirty="0" smtClean="0">
                <a:hlinkClick r:id="rId9"/>
              </a:rPr>
              <a:t>www.researchgate.net/publication/235703470_Expanding_Children's_Food_Experiences_The_Impact_of_a_School-Based_Kitchen_Garden_Program</a:t>
            </a:r>
            <a:endParaRPr lang="en-GB" sz="1050" dirty="0"/>
          </a:p>
          <a:p>
            <a:pPr marL="285750" indent="-285750">
              <a:buFont typeface="Arial" panose="020B0604020202020204" pitchFamily="34" charset="0"/>
              <a:buChar char="•"/>
            </a:pPr>
            <a:r>
              <a:rPr lang="en-GB" sz="1050" u="sng" dirty="0" smtClean="0">
                <a:hlinkClick r:id="rId10"/>
              </a:rPr>
              <a:t>https</a:t>
            </a:r>
            <a:r>
              <a:rPr lang="en-GB" sz="1050" u="sng" dirty="0">
                <a:hlinkClick r:id="rId10"/>
              </a:rPr>
              <a:t>://</a:t>
            </a:r>
            <a:r>
              <a:rPr lang="en-GB" sz="1050" u="sng" dirty="0" smtClean="0">
                <a:hlinkClick r:id="rId10"/>
              </a:rPr>
              <a:t>www.ncbi.nlm.nih.gov/pmc/articles/PMC4222785/</a:t>
            </a:r>
            <a:endParaRPr lang="en-GB" sz="1050" dirty="0"/>
          </a:p>
          <a:p>
            <a:pPr marL="285750" indent="-285750">
              <a:buFont typeface="Arial" panose="020B0604020202020204" pitchFamily="34" charset="0"/>
              <a:buChar char="•"/>
            </a:pPr>
            <a:r>
              <a:rPr lang="en-GB" sz="1050" u="sng" dirty="0" smtClean="0">
                <a:hlinkClick r:id="rId11"/>
              </a:rPr>
              <a:t>https</a:t>
            </a:r>
            <a:r>
              <a:rPr lang="en-GB" sz="1050" u="sng" dirty="0">
                <a:hlinkClick r:id="rId11"/>
              </a:rPr>
              <a:t>://</a:t>
            </a:r>
            <a:r>
              <a:rPr lang="en-GB" sz="1050" u="sng" dirty="0" smtClean="0">
                <a:hlinkClick r:id="rId11"/>
              </a:rPr>
              <a:t>onlinelibrary.wiley.com/doi/abs/10.1111/fcsr.12305</a:t>
            </a:r>
            <a:endParaRPr lang="en-GB" sz="1050" dirty="0"/>
          </a:p>
          <a:p>
            <a:pPr marL="285750" indent="-285750">
              <a:buFont typeface="Arial" panose="020B0604020202020204" pitchFamily="34" charset="0"/>
              <a:buChar char="•"/>
            </a:pPr>
            <a:r>
              <a:rPr lang="en-GB" sz="1050" u="sng" dirty="0" smtClean="0">
                <a:hlinkClick r:id="rId12"/>
              </a:rPr>
              <a:t>https</a:t>
            </a:r>
            <a:r>
              <a:rPr lang="en-GB" sz="1050" u="sng" dirty="0">
                <a:hlinkClick r:id="rId12"/>
              </a:rPr>
              <a:t>://</a:t>
            </a:r>
            <a:r>
              <a:rPr lang="en-GB" sz="1050" u="sng" dirty="0" smtClean="0">
                <a:hlinkClick r:id="rId12"/>
              </a:rPr>
              <a:t>onlinelibrary.wiley.com/doi/abs/10.1111/ijcs.12042</a:t>
            </a:r>
            <a:endParaRPr lang="en-GB" sz="1050" u="sng" dirty="0" smtClean="0"/>
          </a:p>
          <a:p>
            <a:pPr marL="285750" indent="-285750">
              <a:buFont typeface="Arial" panose="020B0604020202020204" pitchFamily="34" charset="0"/>
              <a:buChar char="•"/>
            </a:pPr>
            <a:r>
              <a:rPr lang="en-GB" sz="1050" dirty="0">
                <a:hlinkClick r:id="rId13"/>
              </a:rPr>
              <a:t>https://</a:t>
            </a:r>
            <a:r>
              <a:rPr lang="en-GB" sz="1050" dirty="0" smtClean="0">
                <a:hlinkClick r:id="rId13"/>
              </a:rPr>
              <a:t>onlinelibrary.wiley.com/doi/10.1111/nbu.12303</a:t>
            </a:r>
            <a:r>
              <a:rPr lang="en-GB" sz="1050" dirty="0" smtClean="0"/>
              <a:t> </a:t>
            </a:r>
            <a:endParaRPr lang="en-GB" sz="1050" u="sng" dirty="0" smtClean="0"/>
          </a:p>
          <a:p>
            <a:pPr marL="285750" indent="-285750">
              <a:buFont typeface="Arial" panose="020B0604020202020204" pitchFamily="34" charset="0"/>
              <a:buChar char="•"/>
            </a:pPr>
            <a:r>
              <a:rPr lang="en-GB" sz="1050" dirty="0">
                <a:hlinkClick r:id="rId14"/>
              </a:rPr>
              <a:t>https://</a:t>
            </a:r>
            <a:r>
              <a:rPr lang="en-GB" sz="1050" dirty="0" smtClean="0">
                <a:hlinkClick r:id="rId14"/>
              </a:rPr>
              <a:t>drive.google.com/drive/folders/0B6vmekGX5OPfTm9xMzc5VkpCUTg</a:t>
            </a:r>
            <a:r>
              <a:rPr lang="en-GB" sz="1050" dirty="0" smtClean="0"/>
              <a:t> </a:t>
            </a:r>
          </a:p>
          <a:p>
            <a:pPr marL="285750" indent="-285750">
              <a:buFont typeface="Arial" panose="020B0604020202020204" pitchFamily="34" charset="0"/>
              <a:buChar char="•"/>
            </a:pPr>
            <a:r>
              <a:rPr lang="en-GB" sz="1050" dirty="0">
                <a:hlinkClick r:id="rId15"/>
              </a:rPr>
              <a:t>http://</a:t>
            </a:r>
            <a:r>
              <a:rPr lang="en-GB" sz="1050" dirty="0" smtClean="0">
                <a:hlinkClick r:id="rId15"/>
              </a:rPr>
              <a:t>www.gov.uk/government/publications/food-teaching-in-primary-schools-knowledge-and-skills-framework</a:t>
            </a:r>
            <a:endParaRPr lang="en-GB" sz="1050" dirty="0" smtClean="0"/>
          </a:p>
          <a:p>
            <a:pPr marL="285750" indent="-285750">
              <a:buFont typeface="Arial" panose="020B0604020202020204" pitchFamily="34" charset="0"/>
              <a:buChar char="•"/>
            </a:pPr>
            <a:r>
              <a:rPr lang="en-GB" sz="1050" dirty="0">
                <a:hlinkClick r:id="rId16"/>
              </a:rPr>
              <a:t>http://</a:t>
            </a:r>
            <a:r>
              <a:rPr lang="en-GB" sz="1050" dirty="0" smtClean="0">
                <a:hlinkClick r:id="rId16"/>
              </a:rPr>
              <a:t>www.gov.uk/government/publications/food-teaching-in-secondary-schools-knowledge-and-skills-framework</a:t>
            </a:r>
            <a:r>
              <a:rPr lang="en-GB" sz="1050" dirty="0" smtClean="0"/>
              <a:t> </a:t>
            </a:r>
          </a:p>
          <a:p>
            <a:pPr marL="285750" indent="-285750">
              <a:buFont typeface="Arial" panose="020B0604020202020204" pitchFamily="34" charset="0"/>
              <a:buChar char="•"/>
            </a:pPr>
            <a:r>
              <a:rPr lang="en-GB" sz="1050" dirty="0">
                <a:hlinkClick r:id="rId17"/>
              </a:rPr>
              <a:t>http://</a:t>
            </a:r>
            <a:r>
              <a:rPr lang="en-GB" sz="1050" dirty="0" smtClean="0">
                <a:hlinkClick r:id="rId17"/>
              </a:rPr>
              <a:t>www.nutrition.org.uk/foodinschools/competences/competences.html</a:t>
            </a:r>
            <a:r>
              <a:rPr lang="en-GB" sz="1050" dirty="0" smtClean="0"/>
              <a:t> </a:t>
            </a:r>
            <a:endParaRPr lang="en-GB" sz="1050" dirty="0"/>
          </a:p>
          <a:p>
            <a:pPr marL="285750" indent="-285750">
              <a:buFont typeface="Arial" panose="020B0604020202020204" pitchFamily="34" charset="0"/>
              <a:buChar char="•"/>
            </a:pPr>
            <a:endParaRPr lang="en-GB" sz="1050" dirty="0"/>
          </a:p>
        </p:txBody>
      </p:sp>
    </p:spTree>
    <p:extLst>
      <p:ext uri="{BB962C8B-B14F-4D97-AF65-F5344CB8AC3E}">
        <p14:creationId xmlns:p14="http://schemas.microsoft.com/office/powerpoint/2010/main" val="3825470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145" y="2762210"/>
            <a:ext cx="5172204" cy="1107996"/>
          </a:xfrm>
          <a:prstGeom prst="rect">
            <a:avLst/>
          </a:prstGeom>
          <a:noFill/>
        </p:spPr>
        <p:txBody>
          <a:bodyPr wrap="square" lIns="0" tIns="0" rIns="0" bIns="0" rtlCol="0">
            <a:spAutoFit/>
          </a:bodyPr>
          <a:lstStyle/>
          <a:p>
            <a:r>
              <a:rPr lang="en-US" sz="3600" b="1" i="0" dirty="0" smtClean="0">
                <a:solidFill>
                  <a:schemeClr val="bg1"/>
                </a:solidFill>
                <a:latin typeface="Arial"/>
                <a:ea typeface="Verdana" charset="0"/>
                <a:cs typeface="Arial"/>
              </a:rPr>
              <a:t>Thanks for listening and enjoy your food!</a:t>
            </a:r>
            <a:endParaRPr lang="en-US" sz="3600" b="1" i="0" dirty="0">
              <a:solidFill>
                <a:schemeClr val="bg1"/>
              </a:solidFill>
              <a:latin typeface="Arial"/>
              <a:ea typeface="Verdana" charset="0"/>
              <a:cs typeface="Arial"/>
            </a:endParaRPr>
          </a:p>
        </p:txBody>
      </p:sp>
      <p:sp>
        <p:nvSpPr>
          <p:cNvPr id="7" name="TextBox 6"/>
          <p:cNvSpPr txBox="1"/>
          <p:nvPr/>
        </p:nvSpPr>
        <p:spPr>
          <a:xfrm>
            <a:off x="719145" y="5752452"/>
            <a:ext cx="9123203" cy="307777"/>
          </a:xfrm>
          <a:prstGeom prst="rect">
            <a:avLst/>
          </a:prstGeom>
          <a:noFill/>
        </p:spPr>
        <p:txBody>
          <a:bodyPr wrap="none" lIns="0" tIns="0" rIns="0" bIns="0" rtlCol="0">
            <a:spAutoFit/>
          </a:bodyPr>
          <a:lstStyle/>
          <a:p>
            <a:r>
              <a:rPr lang="en-US" sz="2000" b="0" i="0" dirty="0">
                <a:solidFill>
                  <a:schemeClr val="bg1"/>
                </a:solidFill>
                <a:latin typeface="Arial"/>
                <a:ea typeface="Verdana" charset="0"/>
                <a:cs typeface="Arial"/>
              </a:rPr>
              <a:t>For further information, go to: </a:t>
            </a:r>
            <a:r>
              <a:rPr lang="en-US" sz="2000" b="0" i="0" dirty="0" smtClean="0">
                <a:solidFill>
                  <a:schemeClr val="bg1"/>
                </a:solidFill>
                <a:latin typeface="Arial"/>
                <a:ea typeface="Verdana" charset="0"/>
                <a:cs typeface="Arial"/>
              </a:rPr>
              <a:t>www.nutrition.org.uk or www.foodafactoflife.org.uk </a:t>
            </a:r>
            <a:endParaRPr lang="en-US" sz="2000" b="0" i="0" dirty="0">
              <a:solidFill>
                <a:schemeClr val="bg1"/>
              </a:solidFill>
              <a:latin typeface="Arial"/>
              <a:ea typeface="Verdana" charset="0"/>
              <a:cs typeface="Aria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2342" y="4053683"/>
            <a:ext cx="2272937" cy="1515291"/>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5718" y="4053683"/>
            <a:ext cx="2259875" cy="1508221"/>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6032" y="4053682"/>
            <a:ext cx="2262558" cy="1508221"/>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36346" y="4053682"/>
            <a:ext cx="2012004" cy="1449977"/>
          </a:xfrm>
          <a:prstGeom prst="rect">
            <a:avLst/>
          </a:prstGeom>
        </p:spPr>
      </p:pic>
    </p:spTree>
    <p:extLst>
      <p:ext uri="{BB962C8B-B14F-4D97-AF65-F5344CB8AC3E}">
        <p14:creationId xmlns:p14="http://schemas.microsoft.com/office/powerpoint/2010/main" val="201550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001" y="1585913"/>
            <a:ext cx="3665959" cy="3158365"/>
          </a:xfrm>
          <a:prstGeom prst="rect">
            <a:avLst/>
          </a:prstGeom>
          <a:ln>
            <a:solidFill>
              <a:schemeClr val="accent6"/>
            </a:solidFill>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1398" y="494246"/>
            <a:ext cx="4057650" cy="3028950"/>
          </a:xfrm>
          <a:prstGeom prst="rect">
            <a:avLst/>
          </a:prstGeom>
          <a:ln>
            <a:solidFill>
              <a:schemeClr val="accent6"/>
            </a:solidFill>
          </a:ln>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37414" y="1841740"/>
            <a:ext cx="4114801" cy="2900363"/>
          </a:xfrm>
          <a:prstGeom prst="rect">
            <a:avLst/>
          </a:prstGeom>
          <a:ln>
            <a:solidFill>
              <a:schemeClr val="accent6"/>
            </a:solidFill>
          </a:ln>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36731" y="2274130"/>
            <a:ext cx="4150757" cy="2483204"/>
          </a:xfrm>
          <a:prstGeom prst="rect">
            <a:avLst/>
          </a:prstGeom>
          <a:ln>
            <a:solidFill>
              <a:schemeClr val="accent6"/>
            </a:solidFill>
          </a:ln>
        </p:spPr>
      </p:pic>
      <p:pic>
        <p:nvPicPr>
          <p:cNvPr id="3" name="Picture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5960" y="3981975"/>
            <a:ext cx="3704135" cy="1929118"/>
          </a:xfrm>
          <a:prstGeom prst="rect">
            <a:avLst/>
          </a:prstGeom>
          <a:ln>
            <a:solidFill>
              <a:schemeClr val="accent6"/>
            </a:solidFill>
          </a:ln>
        </p:spPr>
      </p:pic>
      <p:pic>
        <p:nvPicPr>
          <p:cNvPr id="8" name="Picture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49048" y="3414389"/>
            <a:ext cx="3104029" cy="2655428"/>
          </a:xfrm>
          <a:prstGeom prst="rect">
            <a:avLst/>
          </a:prstGeom>
          <a:ln>
            <a:solidFill>
              <a:schemeClr val="accent6"/>
            </a:solidFill>
          </a:ln>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819756" y="3494498"/>
            <a:ext cx="3730154" cy="2525673"/>
          </a:xfrm>
          <a:prstGeom prst="rect">
            <a:avLst/>
          </a:prstGeom>
          <a:ln>
            <a:solidFill>
              <a:schemeClr val="accent6"/>
            </a:solidFill>
          </a:ln>
        </p:spPr>
      </p:pic>
    </p:spTree>
    <p:extLst>
      <p:ext uri="{BB962C8B-B14F-4D97-AF65-F5344CB8AC3E}">
        <p14:creationId xmlns:p14="http://schemas.microsoft.com/office/powerpoint/2010/main" val="94010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134" y="2736810"/>
            <a:ext cx="4253473" cy="1107996"/>
          </a:xfrm>
          <a:prstGeom prst="rect">
            <a:avLst/>
          </a:prstGeom>
          <a:noFill/>
        </p:spPr>
        <p:txBody>
          <a:bodyPr wrap="square" lIns="0" tIns="0" rIns="0" bIns="0" rtlCol="0">
            <a:spAutoFit/>
          </a:bodyPr>
          <a:lstStyle/>
          <a:p>
            <a:pPr lvl="0"/>
            <a:r>
              <a:rPr lang="en-US" sz="3600" b="1" dirty="0">
                <a:latin typeface="Arial" panose="020B0604020202020204" pitchFamily="34" charset="0"/>
                <a:cs typeface="Arial" panose="020B0604020202020204" pitchFamily="34" charset="0"/>
              </a:rPr>
              <a:t>What’s happening in society?</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Verdana" charset="0"/>
              <a:cs typeface="Arial" panose="020B0604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0453" y="2329102"/>
            <a:ext cx="4954908" cy="3383273"/>
          </a:xfrm>
          <a:prstGeom prst="rect">
            <a:avLst/>
          </a:prstGeom>
        </p:spPr>
      </p:pic>
    </p:spTree>
    <p:extLst>
      <p:ext uri="{BB962C8B-B14F-4D97-AF65-F5344CB8AC3E}">
        <p14:creationId xmlns:p14="http://schemas.microsoft.com/office/powerpoint/2010/main" val="2425005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Spending on food</a:t>
            </a:r>
            <a:endParaRPr lang="en-GB" dirty="0"/>
          </a:p>
        </p:txBody>
      </p:sp>
      <p:sp>
        <p:nvSpPr>
          <p:cNvPr id="3" name="Text Placeholder 2"/>
          <p:cNvSpPr>
            <a:spLocks noGrp="1"/>
          </p:cNvSpPr>
          <p:nvPr>
            <p:ph type="body" sz="quarter" idx="10"/>
          </p:nvPr>
        </p:nvSpPr>
        <p:spPr>
          <a:xfrm>
            <a:off x="609601" y="1854200"/>
            <a:ext cx="4430485" cy="4070350"/>
          </a:xfrm>
        </p:spPr>
        <p:txBody>
          <a:bodyPr>
            <a:normAutofit/>
          </a:bodyPr>
          <a:lstStyle/>
          <a:p>
            <a:pPr marL="342900" indent="-342900">
              <a:buFont typeface="Arial" panose="020B0604020202020204" pitchFamily="34" charset="0"/>
              <a:buChar char="•"/>
            </a:pPr>
            <a:r>
              <a:rPr lang="en-US" dirty="0" smtClean="0"/>
              <a:t>Family spending in the UK</a:t>
            </a:r>
          </a:p>
          <a:p>
            <a:pPr marL="10287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Food at home £55.70</a:t>
            </a:r>
          </a:p>
          <a:p>
            <a:pPr marL="10287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Restaurants £38.80</a:t>
            </a:r>
            <a:endParaRPr lang="en-GB" sz="2000" dirty="0" smtClean="0">
              <a:latin typeface="Arial" panose="020B0604020202020204" pitchFamily="34" charset="0"/>
              <a:cs typeface="Arial" panose="020B0604020202020204" pitchFamily="34" charset="0"/>
            </a:endParaRPr>
          </a:p>
        </p:txBody>
      </p:sp>
      <p:sp>
        <p:nvSpPr>
          <p:cNvPr id="4" name="Rectangle 3"/>
          <p:cNvSpPr/>
          <p:nvPr/>
        </p:nvSpPr>
        <p:spPr>
          <a:xfrm>
            <a:off x="75405" y="6360678"/>
            <a:ext cx="8248787" cy="461665"/>
          </a:xfrm>
          <a:prstGeom prst="rect">
            <a:avLst/>
          </a:prstGeom>
        </p:spPr>
        <p:txBody>
          <a:bodyPr wrap="square">
            <a:spAutoFit/>
          </a:bodyPr>
          <a:lstStyle/>
          <a:p>
            <a:r>
              <a:rPr lang="en-GB" sz="1200" dirty="0">
                <a:hlinkClick r:id="rId3"/>
              </a:rPr>
              <a:t>https://</a:t>
            </a:r>
            <a:r>
              <a:rPr lang="en-GB" sz="1200" dirty="0" smtClean="0">
                <a:hlinkClick r:id="rId3"/>
              </a:rPr>
              <a:t>www.ons.gov.uk/peoplepopulationandcommunity/personalandhouseholdfinances/expenditure/bulletins/familyspendingintheuk/financialyearending2018</a:t>
            </a:r>
            <a:r>
              <a:rPr lang="en-GB" sz="1200" dirty="0" smtClean="0"/>
              <a:t> </a:t>
            </a:r>
            <a:endParaRPr lang="en-GB" sz="1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3883" y="1746229"/>
            <a:ext cx="7563534" cy="3736588"/>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139" y="3040449"/>
            <a:ext cx="5867227" cy="288410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7465" y="3614523"/>
            <a:ext cx="5430589" cy="2310027"/>
          </a:xfrm>
          <a:prstGeom prst="rect">
            <a:avLst/>
          </a:prstGeom>
          <a:ln>
            <a:solidFill>
              <a:schemeClr val="accent6"/>
            </a:solidFill>
          </a:ln>
        </p:spPr>
      </p:pic>
    </p:spTree>
    <p:extLst>
      <p:ext uri="{BB962C8B-B14F-4D97-AF65-F5344CB8AC3E}">
        <p14:creationId xmlns:p14="http://schemas.microsoft.com/office/powerpoint/2010/main" val="198968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towards cooking</a:t>
            </a:r>
            <a:endParaRPr lang="en-GB" dirty="0"/>
          </a:p>
        </p:txBody>
      </p:sp>
      <p:sp>
        <p:nvSpPr>
          <p:cNvPr id="3" name="Text Placeholder 2"/>
          <p:cNvSpPr>
            <a:spLocks noGrp="1"/>
          </p:cNvSpPr>
          <p:nvPr>
            <p:ph type="body" sz="quarter" idx="10"/>
          </p:nvPr>
        </p:nvSpPr>
        <p:spPr>
          <a:xfrm>
            <a:off x="609601" y="1854200"/>
            <a:ext cx="6947970" cy="4070350"/>
          </a:xfrm>
        </p:spPr>
        <p:txBody>
          <a:bodyPr>
            <a:normAutofit/>
          </a:bodyPr>
          <a:lstStyle/>
          <a:p>
            <a:pPr marL="342900" indent="-342900">
              <a:buFont typeface="Arial" panose="020B0604020202020204" pitchFamily="34" charset="0"/>
              <a:buChar char="•"/>
            </a:pPr>
            <a:r>
              <a:rPr lang="en-GB" b="1" dirty="0" smtClean="0"/>
              <a:t>60% 16-34s like experimenting </a:t>
            </a:r>
            <a:r>
              <a:rPr lang="en-GB" dirty="0" smtClean="0"/>
              <a:t>with new cooking trends and </a:t>
            </a:r>
            <a:r>
              <a:rPr lang="en-GB" dirty="0"/>
              <a:t>ingredients, compared to 51% of UK consumers overall</a:t>
            </a:r>
            <a:r>
              <a:rPr lang="en-GB" dirty="0" smtClean="0"/>
              <a:t>.</a:t>
            </a:r>
          </a:p>
          <a:p>
            <a:pPr marL="342900" indent="-342900">
              <a:buFont typeface="Arial" panose="020B0604020202020204" pitchFamily="34" charset="0"/>
              <a:buChar char="•"/>
            </a:pPr>
            <a:r>
              <a:rPr lang="en-GB" dirty="0" smtClean="0"/>
              <a:t>While they show </a:t>
            </a:r>
            <a:r>
              <a:rPr lang="en-GB" dirty="0"/>
              <a:t>a passion for experimental cooking, they </a:t>
            </a:r>
            <a:r>
              <a:rPr lang="en-GB" b="1" dirty="0"/>
              <a:t>appear to </a:t>
            </a:r>
            <a:r>
              <a:rPr lang="en-GB" b="1" dirty="0" smtClean="0"/>
              <a:t>struggle </a:t>
            </a:r>
            <a:r>
              <a:rPr lang="en-GB" b="1" dirty="0"/>
              <a:t>to master the </a:t>
            </a:r>
            <a:r>
              <a:rPr lang="en-GB" b="1" dirty="0" smtClean="0"/>
              <a:t>basics</a:t>
            </a:r>
            <a:r>
              <a:rPr lang="en-GB" dirty="0" smtClean="0"/>
              <a:t>.</a:t>
            </a:r>
          </a:p>
          <a:p>
            <a:pPr marL="342900" indent="-342900">
              <a:buFont typeface="Arial" panose="020B0604020202020204" pitchFamily="34" charset="0"/>
              <a:buChar char="•"/>
            </a:pPr>
            <a:r>
              <a:rPr lang="en-GB" dirty="0"/>
              <a:t>Although the majority of young consumers love to cook, </a:t>
            </a:r>
            <a:r>
              <a:rPr lang="en-GB" b="1" dirty="0"/>
              <a:t>it is deemed too difficult by almost half </a:t>
            </a:r>
            <a:r>
              <a:rPr lang="en-GB" dirty="0"/>
              <a:t>(46</a:t>
            </a:r>
            <a:r>
              <a:rPr lang="en-GB" dirty="0" smtClean="0"/>
              <a:t>%).</a:t>
            </a:r>
          </a:p>
          <a:p>
            <a:pPr marL="342900" indent="-342900">
              <a:buFont typeface="Arial" panose="020B0604020202020204" pitchFamily="34" charset="0"/>
              <a:buChar char="•"/>
            </a:pPr>
            <a:r>
              <a:rPr lang="en-GB" dirty="0" smtClean="0"/>
              <a:t>Why? </a:t>
            </a:r>
            <a:r>
              <a:rPr lang="en-GB" dirty="0"/>
              <a:t>C</a:t>
            </a:r>
            <a:r>
              <a:rPr lang="en-GB" dirty="0" smtClean="0"/>
              <a:t>ooking </a:t>
            </a:r>
            <a:r>
              <a:rPr lang="en-GB" dirty="0"/>
              <a:t>from scratch produces </a:t>
            </a:r>
            <a:r>
              <a:rPr lang="en-GB" b="1" dirty="0"/>
              <a:t>too much washing </a:t>
            </a:r>
            <a:r>
              <a:rPr lang="en-GB" b="1" dirty="0" smtClean="0"/>
              <a:t>up</a:t>
            </a:r>
            <a:r>
              <a:rPr lang="en-GB" dirty="0" smtClean="0"/>
              <a:t>; </a:t>
            </a:r>
            <a:r>
              <a:rPr lang="en-GB" b="1" dirty="0" smtClean="0"/>
              <a:t>preparing </a:t>
            </a:r>
            <a:r>
              <a:rPr lang="en-GB" b="1" dirty="0"/>
              <a:t>raw ingredients is a hassle</a:t>
            </a:r>
            <a:r>
              <a:rPr lang="en-GB" dirty="0"/>
              <a:t>, for example peeling and </a:t>
            </a:r>
            <a:r>
              <a:rPr lang="en-GB" dirty="0" smtClean="0"/>
              <a:t>chopping.</a:t>
            </a:r>
          </a:p>
        </p:txBody>
      </p:sp>
      <p:sp>
        <p:nvSpPr>
          <p:cNvPr id="4" name="Rectangle 3"/>
          <p:cNvSpPr/>
          <p:nvPr/>
        </p:nvSpPr>
        <p:spPr>
          <a:xfrm>
            <a:off x="75406" y="6316804"/>
            <a:ext cx="6543108" cy="461665"/>
          </a:xfrm>
          <a:prstGeom prst="rect">
            <a:avLst/>
          </a:prstGeom>
        </p:spPr>
        <p:txBody>
          <a:bodyPr wrap="square">
            <a:spAutoFit/>
          </a:bodyPr>
          <a:lstStyle/>
          <a:p>
            <a:r>
              <a:rPr lang="en-GB" sz="1200" dirty="0">
                <a:latin typeface="Arial" panose="020B0604020202020204" pitchFamily="34" charset="0"/>
                <a:cs typeface="Arial" panose="020B0604020202020204" pitchFamily="34" charset="0"/>
                <a:hlinkClick r:id="rId2"/>
              </a:rPr>
              <a:t>https://</a:t>
            </a:r>
            <a:r>
              <a:rPr lang="en-GB" sz="1200" dirty="0" smtClean="0">
                <a:latin typeface="Arial" panose="020B0604020202020204" pitchFamily="34" charset="0"/>
                <a:cs typeface="Arial" panose="020B0604020202020204" pitchFamily="34" charset="0"/>
                <a:hlinkClick r:id="rId2"/>
              </a:rPr>
              <a:t>www.mintel.com/press-centre/food-and-drink/60-of-uk-16-34-year-olds-who-cook-like-experimenting-with-new-cooking-trends-but-many-fail-to-master-the-basics</a:t>
            </a:r>
            <a:r>
              <a:rPr lang="en-GB" sz="1200" dirty="0" smtClean="0">
                <a:latin typeface="Arial" panose="020B0604020202020204" pitchFamily="34" charset="0"/>
                <a:cs typeface="Arial" panose="020B0604020202020204" pitchFamily="34" charset="0"/>
              </a:rPr>
              <a:t> (2016)</a:t>
            </a:r>
            <a:endParaRPr lang="en-GB" sz="1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7557570" y="1854200"/>
            <a:ext cx="4333559" cy="3296105"/>
          </a:xfrm>
          <a:prstGeom prst="rect">
            <a:avLst/>
          </a:prstGeom>
        </p:spPr>
      </p:pic>
    </p:spTree>
    <p:extLst>
      <p:ext uri="{BB962C8B-B14F-4D97-AF65-F5344CB8AC3E}">
        <p14:creationId xmlns:p14="http://schemas.microsoft.com/office/powerpoint/2010/main" val="376861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intend to cook, but …</a:t>
            </a:r>
            <a:endParaRPr lang="en-GB" dirty="0"/>
          </a:p>
        </p:txBody>
      </p:sp>
      <p:sp>
        <p:nvSpPr>
          <p:cNvPr id="3" name="Text Placeholder 2"/>
          <p:cNvSpPr>
            <a:spLocks noGrp="1"/>
          </p:cNvSpPr>
          <p:nvPr>
            <p:ph type="body" sz="quarter" idx="10"/>
          </p:nvPr>
        </p:nvSpPr>
        <p:spPr>
          <a:xfrm>
            <a:off x="609601" y="1854199"/>
            <a:ext cx="6522719" cy="4260161"/>
          </a:xfrm>
        </p:spPr>
        <p:txBody>
          <a:bodyPr>
            <a:noAutofit/>
          </a:bodyPr>
          <a:lstStyle/>
          <a:p>
            <a:pPr marL="342900" indent="-342900">
              <a:buFont typeface="Arial" panose="020B0604020202020204" pitchFamily="34" charset="0"/>
              <a:buChar char="•"/>
            </a:pPr>
            <a:r>
              <a:rPr lang="en-GB" dirty="0" smtClean="0"/>
              <a:t>Those </a:t>
            </a:r>
            <a:r>
              <a:rPr lang="en-GB" dirty="0"/>
              <a:t>saying they </a:t>
            </a:r>
            <a:r>
              <a:rPr lang="en-GB" b="1" dirty="0"/>
              <a:t>intend to increase the number of meals they cook from scratch </a:t>
            </a:r>
            <a:r>
              <a:rPr lang="en-GB" dirty="0"/>
              <a:t>at home </a:t>
            </a:r>
            <a:r>
              <a:rPr lang="en-GB" dirty="0" smtClean="0"/>
              <a:t>is almost </a:t>
            </a:r>
            <a:r>
              <a:rPr lang="en-GB" dirty="0"/>
              <a:t>half of consumers (</a:t>
            </a:r>
            <a:r>
              <a:rPr lang="en-GB" dirty="0" smtClean="0"/>
              <a:t>AHDB/</a:t>
            </a:r>
            <a:r>
              <a:rPr lang="en-GB" dirty="0" err="1" smtClean="0"/>
              <a:t>YouGov</a:t>
            </a:r>
            <a:r>
              <a:rPr lang="en-GB" dirty="0" smtClean="0"/>
              <a:t>, March 2019). </a:t>
            </a:r>
          </a:p>
          <a:p>
            <a:pPr marL="342900" indent="-342900">
              <a:buFont typeface="Arial" panose="020B0604020202020204" pitchFamily="34" charset="0"/>
              <a:buChar char="•"/>
            </a:pPr>
            <a:r>
              <a:rPr lang="en-GB" b="1" dirty="0" smtClean="0"/>
              <a:t>Younger </a:t>
            </a:r>
            <a:r>
              <a:rPr lang="en-GB" b="1" dirty="0"/>
              <a:t>consumers are driving the increase in scratch cooking</a:t>
            </a:r>
            <a:r>
              <a:rPr lang="en-GB" dirty="0"/>
              <a:t>, with 58% of 25–34-year-olds saying they intend to cook more meals from scratch. </a:t>
            </a:r>
          </a:p>
          <a:p>
            <a:pPr marL="342900" indent="-342900">
              <a:buFont typeface="Arial" panose="020B0604020202020204" pitchFamily="34" charset="0"/>
              <a:buChar char="•"/>
            </a:pPr>
            <a:r>
              <a:rPr lang="en-US" dirty="0" smtClean="0"/>
              <a:t>Why? </a:t>
            </a:r>
            <a:r>
              <a:rPr lang="en-US" b="1" dirty="0" smtClean="0"/>
              <a:t>Price. Enjoyment. Health. </a:t>
            </a:r>
            <a:endParaRPr lang="en-GB" b="1" dirty="0" smtClean="0"/>
          </a:p>
          <a:p>
            <a:pPr marL="342900" indent="-342900">
              <a:buFont typeface="Arial" panose="020B0604020202020204" pitchFamily="34" charset="0"/>
              <a:buChar char="•"/>
            </a:pPr>
            <a:r>
              <a:rPr lang="en-GB" dirty="0"/>
              <a:t>D</a:t>
            </a:r>
            <a:r>
              <a:rPr lang="en-GB" dirty="0" smtClean="0"/>
              <a:t>espite </a:t>
            </a:r>
            <a:r>
              <a:rPr lang="en-GB" dirty="0"/>
              <a:t>a desire to cook more, some consumers were </a:t>
            </a:r>
            <a:r>
              <a:rPr lang="en-GB" b="1" dirty="0"/>
              <a:t>deterred by barriers </a:t>
            </a:r>
            <a:r>
              <a:rPr lang="en-GB" dirty="0"/>
              <a:t>such as lack of </a:t>
            </a:r>
            <a:r>
              <a:rPr lang="en-GB" b="1" dirty="0"/>
              <a:t>time</a:t>
            </a:r>
            <a:r>
              <a:rPr lang="en-GB" dirty="0"/>
              <a:t>, </a:t>
            </a:r>
            <a:r>
              <a:rPr lang="en-GB" b="1" dirty="0"/>
              <a:t>knowledge</a:t>
            </a:r>
            <a:r>
              <a:rPr lang="en-GB" dirty="0"/>
              <a:t> and </a:t>
            </a:r>
            <a:r>
              <a:rPr lang="en-GB" b="1" dirty="0"/>
              <a:t>confidence</a:t>
            </a:r>
            <a:r>
              <a:rPr lang="en-GB" dirty="0"/>
              <a:t> in the kitchen. </a:t>
            </a:r>
          </a:p>
        </p:txBody>
      </p:sp>
      <p:sp>
        <p:nvSpPr>
          <p:cNvPr id="4" name="Rectangle 3"/>
          <p:cNvSpPr/>
          <p:nvPr/>
        </p:nvSpPr>
        <p:spPr>
          <a:xfrm>
            <a:off x="0" y="6384783"/>
            <a:ext cx="7630886" cy="261610"/>
          </a:xfrm>
          <a:prstGeom prst="rect">
            <a:avLst/>
          </a:prstGeom>
        </p:spPr>
        <p:txBody>
          <a:bodyPr wrap="square">
            <a:spAutoFit/>
          </a:bodyPr>
          <a:lstStyle/>
          <a:p>
            <a:r>
              <a:rPr lang="en-GB" sz="1100" dirty="0">
                <a:latin typeface="Arial" panose="020B0604020202020204" pitchFamily="34" charset="0"/>
                <a:cs typeface="Arial" panose="020B0604020202020204" pitchFamily="34" charset="0"/>
                <a:hlinkClick r:id="rId3"/>
              </a:rPr>
              <a:t>https://ahdb.org.uk/news/consumer-insight-falling-consumer-confidence-feeds-scratch-cooking-increase</a:t>
            </a:r>
            <a:endParaRPr lang="en-GB" sz="1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07975" y="1854198"/>
            <a:ext cx="2664432" cy="3991941"/>
          </a:xfrm>
          <a:prstGeom prst="rect">
            <a:avLst/>
          </a:prstGeom>
        </p:spPr>
      </p:pic>
    </p:spTree>
    <p:extLst>
      <p:ext uri="{BB962C8B-B14F-4D97-AF65-F5344CB8AC3E}">
        <p14:creationId xmlns:p14="http://schemas.microsoft.com/office/powerpoint/2010/main" val="425373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 cooking </a:t>
            </a:r>
            <a:endParaRPr lang="en-GB" dirty="0"/>
          </a:p>
        </p:txBody>
      </p:sp>
      <p:sp>
        <p:nvSpPr>
          <p:cNvPr id="3" name="Text Placeholder 2"/>
          <p:cNvSpPr>
            <a:spLocks noGrp="1"/>
          </p:cNvSpPr>
          <p:nvPr>
            <p:ph type="body" sz="quarter" idx="10"/>
          </p:nvPr>
        </p:nvSpPr>
        <p:spPr>
          <a:xfrm>
            <a:off x="609601" y="1854200"/>
            <a:ext cx="9914626" cy="4070350"/>
          </a:xfrm>
        </p:spPr>
        <p:txBody>
          <a:bodyPr>
            <a:normAutofit lnSpcReduction="10000"/>
          </a:bodyPr>
          <a:lstStyle/>
          <a:p>
            <a:r>
              <a:rPr lang="en-US" b="1" dirty="0" smtClean="0"/>
              <a:t>Level of cooking skill</a:t>
            </a:r>
            <a:endParaRPr lang="en-GB" b="1" dirty="0" smtClean="0"/>
          </a:p>
          <a:p>
            <a:pPr marL="342900" indent="-342900">
              <a:buFont typeface="Arial" panose="020B0604020202020204" pitchFamily="34" charset="0"/>
              <a:buChar char="•"/>
            </a:pPr>
            <a:r>
              <a:rPr lang="en-GB" dirty="0" smtClean="0"/>
              <a:t>40% - I </a:t>
            </a:r>
            <a:r>
              <a:rPr lang="en-GB" dirty="0"/>
              <a:t>enjoy cooking and </a:t>
            </a:r>
            <a:r>
              <a:rPr lang="en-GB" dirty="0" smtClean="0"/>
              <a:t>I'm confident </a:t>
            </a:r>
            <a:r>
              <a:rPr lang="en-GB" dirty="0"/>
              <a:t>cooking a </a:t>
            </a:r>
            <a:r>
              <a:rPr lang="en-GB" dirty="0" smtClean="0"/>
              <a:t>wide variety </a:t>
            </a:r>
            <a:r>
              <a:rPr lang="en-GB" dirty="0"/>
              <a:t>of </a:t>
            </a:r>
            <a:r>
              <a:rPr lang="en-GB" dirty="0" smtClean="0"/>
              <a:t>dishes</a:t>
            </a:r>
          </a:p>
          <a:p>
            <a:pPr marL="342900" indent="-342900">
              <a:buFont typeface="Arial" panose="020B0604020202020204" pitchFamily="34" charset="0"/>
              <a:buChar char="•"/>
            </a:pPr>
            <a:r>
              <a:rPr lang="en-US" dirty="0" smtClean="0"/>
              <a:t>32% - I </a:t>
            </a:r>
            <a:r>
              <a:rPr lang="en-GB" dirty="0" smtClean="0"/>
              <a:t>enjoy </a:t>
            </a:r>
            <a:r>
              <a:rPr lang="en-GB" dirty="0"/>
              <a:t>cooking but have </a:t>
            </a:r>
            <a:r>
              <a:rPr lang="en-GB" dirty="0" smtClean="0"/>
              <a:t>a limited </a:t>
            </a:r>
            <a:r>
              <a:rPr lang="en-GB" dirty="0"/>
              <a:t>repertoire of things </a:t>
            </a:r>
            <a:r>
              <a:rPr lang="en-GB" dirty="0" smtClean="0"/>
              <a:t>I feel </a:t>
            </a:r>
            <a:r>
              <a:rPr lang="en-GB" dirty="0"/>
              <a:t>confident </a:t>
            </a:r>
            <a:r>
              <a:rPr lang="en-GB" dirty="0" smtClean="0"/>
              <a:t>cooking</a:t>
            </a:r>
          </a:p>
          <a:p>
            <a:pPr marL="342900" indent="-342900">
              <a:buFont typeface="Arial" panose="020B0604020202020204" pitchFamily="34" charset="0"/>
              <a:buChar char="•"/>
            </a:pPr>
            <a:r>
              <a:rPr lang="en-US" dirty="0" smtClean="0"/>
              <a:t>18% - I </a:t>
            </a:r>
            <a:r>
              <a:rPr lang="en-GB" dirty="0" smtClean="0"/>
              <a:t>cook </a:t>
            </a:r>
            <a:r>
              <a:rPr lang="en-GB" dirty="0"/>
              <a:t>because I have to </a:t>
            </a:r>
            <a:r>
              <a:rPr lang="en-GB" dirty="0" smtClean="0"/>
              <a:t>but </a:t>
            </a:r>
            <a:r>
              <a:rPr lang="en-GB" dirty="0"/>
              <a:t>don't particularly enjoy </a:t>
            </a:r>
            <a:r>
              <a:rPr lang="en-GB" dirty="0" smtClean="0"/>
              <a:t>it</a:t>
            </a:r>
          </a:p>
          <a:p>
            <a:pPr marL="342900" indent="-342900">
              <a:buFont typeface="Arial" panose="020B0604020202020204" pitchFamily="34" charset="0"/>
              <a:buChar char="•"/>
            </a:pPr>
            <a:r>
              <a:rPr lang="en-US" dirty="0"/>
              <a:t>8</a:t>
            </a:r>
            <a:r>
              <a:rPr lang="en-US" dirty="0" smtClean="0"/>
              <a:t>% - </a:t>
            </a:r>
            <a:r>
              <a:rPr lang="en-GB" dirty="0"/>
              <a:t>I can cook very basic </a:t>
            </a:r>
            <a:r>
              <a:rPr lang="en-GB" dirty="0" smtClean="0"/>
              <a:t>things and </a:t>
            </a:r>
            <a:r>
              <a:rPr lang="en-GB" dirty="0"/>
              <a:t>often use ready </a:t>
            </a:r>
            <a:r>
              <a:rPr lang="en-GB" dirty="0" smtClean="0"/>
              <a:t>meals</a:t>
            </a:r>
          </a:p>
          <a:p>
            <a:pPr marL="342900" indent="-342900">
              <a:buFont typeface="Arial" panose="020B0604020202020204" pitchFamily="34" charset="0"/>
              <a:buChar char="•"/>
            </a:pPr>
            <a:r>
              <a:rPr lang="en-US" dirty="0"/>
              <a:t>2</a:t>
            </a:r>
            <a:r>
              <a:rPr lang="en-US" dirty="0" smtClean="0"/>
              <a:t>% - </a:t>
            </a:r>
            <a:r>
              <a:rPr lang="en-GB" dirty="0" smtClean="0"/>
              <a:t>I </a:t>
            </a:r>
            <a:r>
              <a:rPr lang="en-GB" dirty="0"/>
              <a:t>can't cook at all and </a:t>
            </a:r>
            <a:r>
              <a:rPr lang="en-GB" dirty="0" smtClean="0"/>
              <a:t>so don't </a:t>
            </a:r>
            <a:r>
              <a:rPr lang="en-GB" dirty="0"/>
              <a:t>really bother to try</a:t>
            </a:r>
            <a:endParaRPr lang="en-GB" dirty="0" smtClean="0"/>
          </a:p>
          <a:p>
            <a:endParaRPr lang="en-US" dirty="0" smtClean="0"/>
          </a:p>
          <a:p>
            <a:pPr marL="342900" indent="-342900">
              <a:buFont typeface="Arial" panose="020B0604020202020204" pitchFamily="34" charset="0"/>
              <a:buChar char="•"/>
            </a:pPr>
            <a:r>
              <a:rPr lang="en-US" dirty="0" smtClean="0"/>
              <a:t>47% </a:t>
            </a:r>
            <a:r>
              <a:rPr lang="en-GB" i="1" dirty="0"/>
              <a:t>would cook more if knew more simple dishes using a few key </a:t>
            </a:r>
            <a:r>
              <a:rPr lang="en-GB" i="1" dirty="0" smtClean="0"/>
              <a:t>ingredients</a:t>
            </a:r>
          </a:p>
          <a:p>
            <a:pPr marL="342900" indent="-342900">
              <a:buFont typeface="Arial" panose="020B0604020202020204" pitchFamily="34" charset="0"/>
              <a:buChar char="•"/>
            </a:pPr>
            <a:r>
              <a:rPr lang="en-US" i="1" dirty="0" smtClean="0"/>
              <a:t>28% </a:t>
            </a:r>
            <a:r>
              <a:rPr lang="en-GB" i="1" dirty="0"/>
              <a:t>would rather do other things than waste time </a:t>
            </a:r>
            <a:r>
              <a:rPr lang="en-GB" i="1" dirty="0" smtClean="0"/>
              <a:t>cooking</a:t>
            </a:r>
          </a:p>
          <a:p>
            <a:pPr marL="342900" indent="-342900">
              <a:buFont typeface="Arial" panose="020B0604020202020204" pitchFamily="34" charset="0"/>
              <a:buChar char="•"/>
            </a:pPr>
            <a:r>
              <a:rPr lang="en-US" i="1" dirty="0" smtClean="0"/>
              <a:t>23% </a:t>
            </a:r>
            <a:r>
              <a:rPr lang="en-GB" i="1" dirty="0"/>
              <a:t>don’t need to cook these days as there are so many options that you can buy to get great tasting food</a:t>
            </a:r>
            <a:endParaRPr lang="en-GB" dirty="0"/>
          </a:p>
        </p:txBody>
      </p:sp>
      <p:sp>
        <p:nvSpPr>
          <p:cNvPr id="4" name="Rectangle 3"/>
          <p:cNvSpPr/>
          <p:nvPr/>
        </p:nvSpPr>
        <p:spPr>
          <a:xfrm>
            <a:off x="75406" y="6349200"/>
            <a:ext cx="6096000" cy="276999"/>
          </a:xfrm>
          <a:prstGeom prst="rect">
            <a:avLst/>
          </a:prstGeom>
        </p:spPr>
        <p:txBody>
          <a:bodyPr>
            <a:spAutoFit/>
          </a:bodyPr>
          <a:lstStyle/>
          <a:p>
            <a:r>
              <a:rPr lang="en-GB" sz="1200" dirty="0">
                <a:latin typeface="Arial" panose="020B0604020202020204" pitchFamily="34" charset="0"/>
                <a:cs typeface="Arial" panose="020B0604020202020204" pitchFamily="34" charset="0"/>
                <a:hlinkClick r:id="rId2"/>
              </a:rPr>
              <a:t>https://</a:t>
            </a:r>
            <a:r>
              <a:rPr lang="en-GB" sz="1200" dirty="0" smtClean="0">
                <a:latin typeface="Arial" panose="020B0604020202020204" pitchFamily="34" charset="0"/>
                <a:cs typeface="Arial" panose="020B0604020202020204" pitchFamily="34" charset="0"/>
                <a:hlinkClick r:id="rId2"/>
              </a:rPr>
              <a:t>ahdb.org.uk/news/consumer-insight-attitudes-to-cooking</a:t>
            </a:r>
            <a:r>
              <a:rPr lang="en-GB" sz="1200" dirty="0" smtClean="0">
                <a:latin typeface="Arial" panose="020B0604020202020204" pitchFamily="34" charset="0"/>
                <a:cs typeface="Arial" panose="020B0604020202020204" pitchFamily="34" charset="0"/>
              </a:rPr>
              <a:t> (Oct-Nov, 2019)</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7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271 BNF Powerpoint Template Widescreen(2020).pptx" id="{14EA5729-8DAA-4435-95FD-0D4DA85031E1}" vid="{FDC177D3-F5DB-4062-BBD5-FB0DFB7608FD}"/>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271 BNF Powerpoint Template Widescreen(2020).pptx" id="{14EA5729-8DAA-4435-95FD-0D4DA85031E1}" vid="{BB9592E2-2007-4B41-954D-D7781FD75219}"/>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271 BNF Powerpoint Template Widescreen(2020).pptx" id="{14EA5729-8DAA-4435-95FD-0D4DA85031E1}" vid="{4294018F-842F-45C8-9DCA-C65FCE42092E}"/>
    </a:ext>
  </a:extLst>
</a:theme>
</file>

<file path=ppt/theme/theme4.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271 BNF Powerpoint Template Widescreen(2020).pptx" id="{14EA5729-8DAA-4435-95FD-0D4DA85031E1}" vid="{DB45DA18-8D40-46CA-80D3-E7D77B2D7204}"/>
    </a:ext>
  </a:extLst>
</a:theme>
</file>

<file path=ppt/theme/theme5.xml><?xml version="1.0" encoding="utf-8"?>
<a:theme xmlns:a="http://schemas.openxmlformats.org/drawingml/2006/main" name="7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271 BNF Powerpoint Template Widescreen(2020).pptx" id="{14EA5729-8DAA-4435-95FD-0D4DA85031E1}" vid="{AAF12239-19EF-4C6D-98AC-641771FBDA70}"/>
    </a:ext>
  </a:extLst>
</a:theme>
</file>

<file path=ppt/theme/theme6.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15271 BNF Powerpoint Template Widescreen(2020)</Template>
  <TotalTime>907</TotalTime>
  <Words>2939</Words>
  <Application>Microsoft Office PowerPoint</Application>
  <PresentationFormat>Widescreen</PresentationFormat>
  <Paragraphs>311</Paragraphs>
  <Slides>33</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33</vt:i4>
      </vt:variant>
    </vt:vector>
  </HeadingPairs>
  <TitlesOfParts>
    <vt:vector size="45" baseType="lpstr">
      <vt:lpstr>ＭＳ Ｐゴシック</vt:lpstr>
      <vt:lpstr>Arial</vt:lpstr>
      <vt:lpstr>Calibri</vt:lpstr>
      <vt:lpstr>Verdana</vt:lpstr>
      <vt:lpstr>Wingdings</vt:lpstr>
      <vt:lpstr>Custom Design</vt:lpstr>
      <vt:lpstr>1_Custom Design</vt:lpstr>
      <vt:lpstr>2_Custom Design</vt:lpstr>
      <vt:lpstr>4_Custom Design</vt:lpstr>
      <vt:lpstr>7_Custom Design</vt:lpstr>
      <vt:lpstr>5_Custom Design</vt:lpstr>
      <vt:lpstr>3_Custom Design</vt:lpstr>
      <vt:lpstr>PowerPoint Presentation</vt:lpstr>
      <vt:lpstr>The British Nutrition Foundation</vt:lpstr>
      <vt:lpstr>PowerPoint Presentation</vt:lpstr>
      <vt:lpstr>Overview</vt:lpstr>
      <vt:lpstr>PowerPoint Presentation</vt:lpstr>
      <vt:lpstr>Spending on food</vt:lpstr>
      <vt:lpstr>Attitudes towards cooking</vt:lpstr>
      <vt:lpstr>I intend to cook, but …</vt:lpstr>
      <vt:lpstr>Attitudes to cooking </vt:lpstr>
      <vt:lpstr>Cooking from scratch</vt:lpstr>
      <vt:lpstr>Cooking confidence </vt:lpstr>
      <vt:lpstr>Summary</vt:lpstr>
      <vt:lpstr>Where do we learn?</vt:lpstr>
      <vt:lpstr>Is it important to know how to cook?</vt:lpstr>
      <vt:lpstr>PowerPoint Presentation</vt:lpstr>
      <vt:lpstr>If we do cook, what do we make/like?</vt:lpstr>
      <vt:lpstr>What's the trends?</vt:lpstr>
      <vt:lpstr>What influences what we cook?</vt:lpstr>
      <vt:lpstr>How we shop … how we eat …</vt:lpstr>
      <vt:lpstr>So, do we need to cook?</vt:lpstr>
      <vt:lpstr>Food …</vt:lpstr>
      <vt:lpstr>PowerPoint Presentation</vt:lpstr>
      <vt:lpstr>OK, why ‘cook’ at school?</vt:lpstr>
      <vt:lpstr>Barriers – the reality </vt:lpstr>
      <vt:lpstr>PowerPoint Presentation</vt:lpstr>
      <vt:lpstr>Research</vt:lpstr>
      <vt:lpstr>Research</vt:lpstr>
      <vt:lpstr>PowerPoint Presentation</vt:lpstr>
      <vt:lpstr>Opportunities</vt:lpstr>
      <vt:lpstr>How can FFL help?</vt:lpstr>
      <vt:lpstr>Take home messages</vt:lpstr>
      <vt:lpstr>Reading 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Ballam</dc:creator>
  <cp:lastModifiedBy>Alex White</cp:lastModifiedBy>
  <cp:revision>73</cp:revision>
  <dcterms:created xsi:type="dcterms:W3CDTF">2020-01-24T11:12:44Z</dcterms:created>
  <dcterms:modified xsi:type="dcterms:W3CDTF">2020-01-31T11:04:17Z</dcterms:modified>
</cp:coreProperties>
</file>