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  <p:sldMasterId id="2147483652" r:id="rId3"/>
    <p:sldMasterId id="2147483656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9" r:id="rId6"/>
    <p:sldId id="291" r:id="rId7"/>
    <p:sldId id="295" r:id="rId8"/>
    <p:sldId id="293" r:id="rId9"/>
    <p:sldId id="292" r:id="rId10"/>
    <p:sldId id="296" r:id="rId11"/>
    <p:sldId id="301" r:id="rId12"/>
    <p:sldId id="297" r:id="rId13"/>
    <p:sldId id="278" r:id="rId14"/>
    <p:sldId id="294" r:id="rId15"/>
    <p:sldId id="302" r:id="rId16"/>
    <p:sldId id="261" r:id="rId17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 stanner" initials="ss" lastIdx="4" clrIdx="0">
    <p:extLst>
      <p:ext uri="{19B8F6BF-5375-455C-9EA6-DF929625EA0E}">
        <p15:presenceInfo xmlns:p15="http://schemas.microsoft.com/office/powerpoint/2012/main" userId="62c2d114f9d091f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E2E9"/>
    <a:srgbClr val="C33D86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75"/>
    <p:restoredTop sz="94826" autoAdjust="0"/>
  </p:normalViewPr>
  <p:slideViewPr>
    <p:cSldViewPr snapToGrid="0" snapToObjects="1">
      <p:cViewPr varScale="1">
        <p:scale>
          <a:sx n="115" d="100"/>
          <a:sy n="115" d="100"/>
        </p:scale>
        <p:origin x="49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C8F38-959F-42FB-8A9F-02B2C0426EA3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440758-B9E6-4CAE-A396-767710CC58F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760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E95E2-1520-480D-9012-5627F571AC67}" type="datetimeFigureOut">
              <a:rPr lang="en-GB" smtClean="0"/>
              <a:t>10/02/2020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982479-FCA9-4B0C-870A-A97B1DFE64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756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0400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/>
              <a:t>The requirements for energy are higher in those that are very active.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6797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323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Add current protein intakes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982479-FCA9-4B0C-870A-A97B1DFE643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91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2E2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C33D8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2020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portengland.org/media/13698/active-lives-children-survey-academic-year-17-18.pdf" TargetMode="External"/><Relationship Id="rId3" Type="http://schemas.openxmlformats.org/officeDocument/2006/relationships/image" Target="../media/image24.png"/><Relationship Id="rId7" Type="http://schemas.openxmlformats.org/officeDocument/2006/relationships/hyperlink" Target="https://files.digital.nhs.uk/52/FD7E18/HSE18-Adult-Child-Obesity-rep.pdf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hyperlink" Target="https://www.gov.uk/government/publications/physical-activity-guidelines-infographic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hyperlink" Target="https://bjsm.bmj.com/content/51/21/1570" TargetMode="External"/><Relationship Id="rId9" Type="http://schemas.openxmlformats.org/officeDocument/2006/relationships/hyperlink" Target="https://files.digital.nhs.uk/52/FD7E18/HSE18-Adult-Child-Obesity-rep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orts.mintel.com/display/748735/" TargetMode="External"/><Relationship Id="rId2" Type="http://schemas.openxmlformats.org/officeDocument/2006/relationships/hyperlink" Target="https://jissn.biomedcentral.com/articles/10.1186/s12970-019-0296-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jpeg"/><Relationship Id="rId4" Type="http://schemas.openxmlformats.org/officeDocument/2006/relationships/hyperlink" Target="https://www.zionmarketresearch.com/report/dietary-supplements-market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bjsm.bmj.com/content/52/7/439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cbi.nlm.nih.gov/pubmed/26891166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452" y="3082590"/>
            <a:ext cx="8665782" cy="733096"/>
          </a:xfrm>
        </p:spPr>
        <p:txBody>
          <a:bodyPr/>
          <a:lstStyle/>
          <a:p>
            <a:r>
              <a:rPr lang="en-GB" dirty="0"/>
              <a:t>Sports and nutrition – what is the connection?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General health and the importance of </a:t>
            </a:r>
            <a:r>
              <a:rPr lang="en-US" dirty="0" err="1"/>
              <a:t>fibre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569493" cy="3600000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000" dirty="0"/>
              <a:t>Adults are </a:t>
            </a:r>
            <a:r>
              <a:rPr lang="en-GB" sz="2000" b="1" dirty="0">
                <a:solidFill>
                  <a:srgbClr val="00B050"/>
                </a:solidFill>
              </a:rPr>
              <a:t>recommended</a:t>
            </a:r>
            <a:r>
              <a:rPr lang="en-GB" sz="2000" dirty="0"/>
              <a:t> to eat </a:t>
            </a:r>
            <a:r>
              <a:rPr lang="en-GB" sz="2000" b="1" dirty="0">
                <a:solidFill>
                  <a:srgbClr val="00B050"/>
                </a:solidFill>
              </a:rPr>
              <a:t>30g of fibre per day</a:t>
            </a:r>
            <a:r>
              <a:rPr lang="en-GB" sz="2000" dirty="0"/>
              <a:t>.</a:t>
            </a:r>
          </a:p>
          <a:p>
            <a:pPr marL="0" indent="0">
              <a:buNone/>
              <a:defRPr/>
            </a:pPr>
            <a:r>
              <a:rPr lang="en-GB" sz="2000" b="1" dirty="0">
                <a:solidFill>
                  <a:schemeClr val="accent2"/>
                </a:solidFill>
              </a:rPr>
              <a:t>Current adult intake </a:t>
            </a:r>
            <a:r>
              <a:rPr lang="en-GB" sz="2000" dirty="0"/>
              <a:t>is around </a:t>
            </a:r>
            <a:r>
              <a:rPr lang="en-GB" sz="2000" b="1" dirty="0">
                <a:solidFill>
                  <a:schemeClr val="accent2"/>
                </a:solidFill>
              </a:rPr>
              <a:t>19g per day </a:t>
            </a:r>
            <a:r>
              <a:rPr lang="en-GB" sz="2000" dirty="0"/>
              <a:t>on average.</a:t>
            </a:r>
          </a:p>
          <a:p>
            <a:pPr marL="0" indent="0">
              <a:buNone/>
              <a:defRPr/>
            </a:pPr>
            <a:r>
              <a:rPr lang="en-GB" sz="2000" dirty="0"/>
              <a:t>Diets high in fibre are associated with a reduced risk of heart disease, type 2 diabetes and colorectal cancer.</a:t>
            </a:r>
          </a:p>
          <a:p>
            <a:pPr marL="0" indent="0">
              <a:buNone/>
              <a:defRPr/>
            </a:pPr>
            <a:r>
              <a:rPr lang="en-GB" sz="2000" dirty="0"/>
              <a:t>It is also important for digestive health and may increase fullness.</a:t>
            </a:r>
          </a:p>
          <a:p>
            <a:pPr marL="0" indent="0">
              <a:buNone/>
              <a:defRPr/>
            </a:pPr>
            <a:r>
              <a:rPr lang="en-GB" sz="2000" dirty="0"/>
              <a:t>We can consume more fibre by increasing our consumption of </a:t>
            </a:r>
            <a:r>
              <a:rPr lang="en-GB" sz="2000" b="1" dirty="0"/>
              <a:t>wholegrains</a:t>
            </a:r>
            <a:r>
              <a:rPr lang="en-GB" sz="2000" dirty="0"/>
              <a:t>, choosing a </a:t>
            </a:r>
            <a:r>
              <a:rPr lang="en-GB" sz="2000" b="1" dirty="0"/>
              <a:t>high fibre breakfast cereal</a:t>
            </a:r>
            <a:r>
              <a:rPr lang="en-GB" sz="2000" dirty="0"/>
              <a:t> and including plenty of </a:t>
            </a:r>
            <a:r>
              <a:rPr lang="en-GB" sz="2000" b="1" dirty="0"/>
              <a:t>fruit and vegetables </a:t>
            </a:r>
            <a:r>
              <a:rPr lang="en-GB" sz="2000" dirty="0"/>
              <a:t>and</a:t>
            </a:r>
            <a:r>
              <a:rPr lang="en-GB" sz="2000" b="1" dirty="0"/>
              <a:t> pulses, nuts and seeds </a:t>
            </a:r>
            <a:r>
              <a:rPr lang="en-GB" sz="2000" dirty="0"/>
              <a:t>within our diet.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774169"/>
              </p:ext>
            </p:extLst>
          </p:nvPr>
        </p:nvGraphicFramePr>
        <p:xfrm>
          <a:off x="8087176" y="2075090"/>
          <a:ext cx="3672408" cy="2535555"/>
        </p:xfrm>
        <a:graphic>
          <a:graphicData uri="http://schemas.openxmlformats.org/drawingml/2006/table">
            <a:tbl>
              <a:tblPr>
                <a:tableStyleId>{6E25E649-3F16-4E02-A733-19D2CDBF48F0}</a:tableStyleId>
              </a:tblPr>
              <a:tblGrid>
                <a:gridCol w="785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93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72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1917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 group (years)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Dietary recommendation (g/day)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intake (g/day)</a:t>
                      </a:r>
                      <a:endParaRPr lang="en-GB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1.5-3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10.3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4-10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14.0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11-18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15.3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19-64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19.0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65+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17.5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010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75+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16.5</a:t>
                      </a:r>
                      <a:r>
                        <a:rPr lang="en-GB" sz="180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▼</a:t>
                      </a:r>
                      <a:endParaRPr lang="en-GB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Oval 4"/>
          <p:cNvSpPr/>
          <p:nvPr/>
        </p:nvSpPr>
        <p:spPr>
          <a:xfrm>
            <a:off x="10064056" y="4685326"/>
            <a:ext cx="1955548" cy="1820718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C000"/>
              </a:solidFill>
            </a:endParaRPr>
          </a:p>
          <a:p>
            <a:pPr algn="ctr"/>
            <a:r>
              <a:rPr lang="en-GB" dirty="0">
                <a:solidFill>
                  <a:srgbClr val="FFC000"/>
                </a:solidFill>
              </a:rPr>
              <a:t>NDNS </a:t>
            </a:r>
            <a:r>
              <a:rPr lang="en-GB" dirty="0"/>
              <a:t> </a:t>
            </a:r>
          </a:p>
          <a:p>
            <a:pPr algn="ctr"/>
            <a:r>
              <a:rPr lang="en-GB" dirty="0"/>
              <a:t>31% adults &amp; 8% teens meet 5 A DAY</a:t>
            </a:r>
          </a:p>
          <a:p>
            <a:pPr algn="ctr"/>
            <a:endParaRPr lang="en-GB" dirty="0"/>
          </a:p>
        </p:txBody>
      </p:sp>
      <p:sp>
        <p:nvSpPr>
          <p:cNvPr id="6" name="Oval 5"/>
          <p:cNvSpPr/>
          <p:nvPr/>
        </p:nvSpPr>
        <p:spPr>
          <a:xfrm>
            <a:off x="7879445" y="4665509"/>
            <a:ext cx="2043935" cy="1840535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 </a:t>
            </a:r>
          </a:p>
          <a:p>
            <a:pPr algn="ctr"/>
            <a:r>
              <a:rPr lang="en-GB" dirty="0"/>
              <a:t>18% adults &amp; 15% children</a:t>
            </a:r>
          </a:p>
          <a:p>
            <a:pPr algn="ctr"/>
            <a:r>
              <a:rPr lang="en-GB" dirty="0"/>
              <a:t>have no wholegrain consumption</a:t>
            </a:r>
          </a:p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79235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We should all be getting active!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3101" y="2157268"/>
            <a:ext cx="2972346" cy="42027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4" y="2173202"/>
            <a:ext cx="3156161" cy="44058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7818" y="6521875"/>
            <a:ext cx="277511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hlinkClick r:id="rId4"/>
              </a:rPr>
              <a:t>CMO Physical activity guidelines</a:t>
            </a:r>
            <a:endParaRPr lang="en-GB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82871" y="2182207"/>
            <a:ext cx="2915797" cy="130013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9262" y="4048382"/>
            <a:ext cx="4347123" cy="2005616"/>
          </a:xfrm>
          <a:prstGeom prst="rect">
            <a:avLst/>
          </a:prstGeom>
          <a:ln>
            <a:solidFill>
              <a:schemeClr val="tx1">
                <a:lumMod val="85000"/>
                <a:lumOff val="15000"/>
              </a:schemeClr>
            </a:solidFill>
          </a:ln>
        </p:spPr>
      </p:pic>
      <p:sp>
        <p:nvSpPr>
          <p:cNvPr id="9" name="Text Placeholder 1"/>
          <p:cNvSpPr txBox="1">
            <a:spLocks/>
          </p:cNvSpPr>
          <p:nvPr/>
        </p:nvSpPr>
        <p:spPr>
          <a:xfrm>
            <a:off x="9463492" y="3618144"/>
            <a:ext cx="3093504" cy="300849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200" dirty="0">
                <a:hlinkClick r:id="rId7"/>
              </a:rPr>
              <a:t>Health Survey England 2018 </a:t>
            </a:r>
            <a:endParaRPr lang="en-US" sz="2000" dirty="0"/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8252604" y="6215735"/>
            <a:ext cx="3667847" cy="300849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200" dirty="0">
                <a:hlinkClick r:id="rId8"/>
              </a:rPr>
              <a:t>Active lives children and young people survey 2017/18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913359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9273" y="1563798"/>
            <a:ext cx="10234847" cy="720000"/>
          </a:xfrm>
        </p:spPr>
        <p:txBody>
          <a:bodyPr/>
          <a:lstStyle/>
          <a:p>
            <a:r>
              <a:rPr lang="en-GB" dirty="0"/>
              <a:t>And following healthy, varied and balanced diets</a:t>
            </a:r>
          </a:p>
        </p:txBody>
      </p:sp>
      <p:pic>
        <p:nvPicPr>
          <p:cNvPr id="7" name="Picture 6" descr="Eatwell guide 2016 FINAL FEB-SMALL PPT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8309" y="2188907"/>
            <a:ext cx="5976774" cy="422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3321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3512" y="587760"/>
            <a:ext cx="7759900" cy="635491"/>
          </a:xfrm>
        </p:spPr>
        <p:txBody>
          <a:bodyPr/>
          <a:lstStyle/>
          <a:p>
            <a:r>
              <a:rPr lang="en-GB" dirty="0"/>
              <a:t>Sports and nutrition – what is the connection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</p:spTree>
    <p:extLst>
      <p:ext uri="{BB962C8B-B14F-4D97-AF65-F5344CB8AC3E}">
        <p14:creationId xmlns:p14="http://schemas.microsoft.com/office/powerpoint/2010/main" val="2280642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Sport and nutrition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1459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Ensuring people who are active get the right nutrition is vitally important for many aspects of training and performance. This can include:</a:t>
            </a:r>
          </a:p>
          <a:p>
            <a:r>
              <a:rPr lang="en-GB" sz="2000" dirty="0"/>
              <a:t>maximising performance in a chosen sport or exercise;</a:t>
            </a:r>
          </a:p>
          <a:p>
            <a:r>
              <a:rPr lang="en-GB" sz="2000" dirty="0"/>
              <a:t>reducing the risk of injury and illness;</a:t>
            </a:r>
          </a:p>
          <a:p>
            <a:r>
              <a:rPr lang="en-GB" sz="2000" dirty="0"/>
              <a:t>ensuring the best recovery after exercise or a training programme.</a:t>
            </a:r>
          </a:p>
          <a:p>
            <a:pPr marL="0" indent="0">
              <a:buNone/>
            </a:pPr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5671" y="2571092"/>
            <a:ext cx="4398194" cy="29335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69274" y="535685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However, whilst there is lots of media attention around nutrition for very active people, how does this translate for the general population?</a:t>
            </a:r>
          </a:p>
        </p:txBody>
      </p:sp>
    </p:spTree>
    <p:extLst>
      <p:ext uri="{BB962C8B-B14F-4D97-AF65-F5344CB8AC3E}">
        <p14:creationId xmlns:p14="http://schemas.microsoft.com/office/powerpoint/2010/main" val="117487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context of energy and exercise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9719998" cy="3600000"/>
          </a:xfrm>
        </p:spPr>
        <p:txBody>
          <a:bodyPr/>
          <a:lstStyle/>
          <a:p>
            <a:endParaRPr lang="en-GB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9276" y="2479249"/>
            <a:ext cx="4543807" cy="369184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81193" y="2479248"/>
            <a:ext cx="4330784" cy="369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3396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red-s in sport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0629" y="2402938"/>
            <a:ext cx="3901440" cy="40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The context of energy and exercise</a:t>
            </a:r>
          </a:p>
        </p:txBody>
      </p:sp>
      <p:sp>
        <p:nvSpPr>
          <p:cNvPr id="7" name="Rectangle 6"/>
          <p:cNvSpPr/>
          <p:nvPr/>
        </p:nvSpPr>
        <p:spPr>
          <a:xfrm>
            <a:off x="10376083" y="6161838"/>
            <a:ext cx="13965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Statuta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et al. 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07876" y="2189542"/>
            <a:ext cx="3511331" cy="1914633"/>
            <a:chOff x="4741954" y="3454155"/>
            <a:chExt cx="6122494" cy="2629370"/>
          </a:xfrm>
        </p:grpSpPr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270" y="3579627"/>
              <a:ext cx="2369422" cy="1296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4741954" y="4942314"/>
              <a:ext cx="2880320" cy="6280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1 in 5 </a:t>
              </a:r>
              <a:r>
                <a:rPr lang="en-GB" sz="1400" dirty="0">
                  <a:latin typeface="Arial" panose="020B0604020202020204" pitchFamily="34" charset="0"/>
                  <a:cs typeface="Arial" panose="020B0604020202020204" pitchFamily="34" charset="0"/>
                </a:rPr>
                <a:t>children starts school overweight or obese.</a:t>
              </a:r>
            </a:p>
          </p:txBody>
        </p:sp>
        <p:pic>
          <p:nvPicPr>
            <p:cNvPr id="12" name="Picture 3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8486370" y="3454155"/>
              <a:ext cx="1697486" cy="1547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Rectangle 12"/>
            <p:cNvSpPr/>
            <p:nvPr/>
          </p:nvSpPr>
          <p:spPr>
            <a:xfrm>
              <a:off x="7858419" y="4942315"/>
              <a:ext cx="3006029" cy="11412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By the time children leave primary school, </a:t>
              </a: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1 in 3 </a:t>
              </a:r>
              <a:r>
                <a:rPr lang="en-GB" sz="1200" dirty="0">
                  <a:latin typeface="Arial" panose="020B0604020202020204" pitchFamily="34" charset="0"/>
                  <a:cs typeface="Arial" panose="020B0604020202020204" pitchFamily="34" charset="0"/>
                </a:rPr>
                <a:t>are overweight or obese</a:t>
              </a:r>
              <a:r>
                <a:rPr lang="en-GB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7462375" y="4227699"/>
              <a:ext cx="792088" cy="216024"/>
            </a:xfrm>
            <a:prstGeom prst="rightArrow">
              <a:avLst/>
            </a:prstGeom>
            <a:solidFill>
              <a:srgbClr val="CDD060"/>
            </a:solidFill>
            <a:ln w="317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29768" y="2317305"/>
            <a:ext cx="2996218" cy="1086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026" y="4437919"/>
            <a:ext cx="3408333" cy="1949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7323909" y="2152836"/>
            <a:ext cx="34834" cy="417827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 Placeholder 1"/>
          <p:cNvSpPr txBox="1">
            <a:spLocks/>
          </p:cNvSpPr>
          <p:nvPr/>
        </p:nvSpPr>
        <p:spPr>
          <a:xfrm>
            <a:off x="244677" y="6161838"/>
            <a:ext cx="3093504" cy="300849"/>
          </a:xfrm>
          <a:prstGeom prst="rect">
            <a:avLst/>
          </a:prstGeom>
        </p:spPr>
        <p:txBody>
          <a:bodyPr lIns="0" tIns="0" rIns="0" bIns="0" numCol="1" anchor="t">
            <a:normAutofit/>
          </a:bodyPr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GB" sz="1200" dirty="0">
                <a:hlinkClick r:id="rId9"/>
              </a:rPr>
              <a:t>Health Survey England 2018 </a:t>
            </a:r>
            <a:endParaRPr lang="en-US" sz="20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350" y="4583530"/>
            <a:ext cx="2915797" cy="13001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" name="TextBox 20"/>
          <p:cNvSpPr txBox="1"/>
          <p:nvPr/>
        </p:nvSpPr>
        <p:spPr>
          <a:xfrm>
            <a:off x="5225175" y="2246691"/>
            <a:ext cx="100540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63%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128624" y="2064384"/>
            <a:ext cx="330731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Relative energy deficiency in sport</a:t>
            </a:r>
          </a:p>
        </p:txBody>
      </p:sp>
    </p:spTree>
    <p:extLst>
      <p:ext uri="{BB962C8B-B14F-4D97-AF65-F5344CB8AC3E}">
        <p14:creationId xmlns:p14="http://schemas.microsoft.com/office/powerpoint/2010/main" val="882272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Supplementation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5898345" cy="3600000"/>
          </a:xfrm>
        </p:spPr>
        <p:txBody>
          <a:bodyPr/>
          <a:lstStyle/>
          <a:p>
            <a:r>
              <a:rPr lang="en-GB" sz="2000" dirty="0"/>
              <a:t>Supplements can include: micronutrients, macronutrients or other substances that may incur a performance benefit (e.g. creatine).</a:t>
            </a:r>
          </a:p>
          <a:p>
            <a:r>
              <a:rPr lang="en-GB" sz="2000" dirty="0"/>
              <a:t>A high proportion of athletes take supplements, estimated at around 64% of athletes.</a:t>
            </a:r>
          </a:p>
          <a:p>
            <a:r>
              <a:rPr lang="en-GB" sz="2000" dirty="0"/>
              <a:t>18% of the supplements used were rated as having a ‘low level of scientific evidence’.</a:t>
            </a:r>
          </a:p>
          <a:p>
            <a:r>
              <a:rPr lang="en-GB" sz="2000" dirty="0"/>
              <a:t>65% of all UK adults reported having taken some form of vitamin or supplement in the past year.</a:t>
            </a:r>
          </a:p>
          <a:p>
            <a:r>
              <a:rPr lang="en-GB" sz="2000" dirty="0"/>
              <a:t>In 2016, the global supplement market was estimated to be worth $132.8 billion in 2016.</a:t>
            </a:r>
            <a:endParaRPr lang="en-GB" sz="2400" dirty="0"/>
          </a:p>
        </p:txBody>
      </p:sp>
      <p:sp>
        <p:nvSpPr>
          <p:cNvPr id="4" name="Rectangle 3"/>
          <p:cNvSpPr/>
          <p:nvPr/>
        </p:nvSpPr>
        <p:spPr>
          <a:xfrm>
            <a:off x="9245367" y="5634449"/>
            <a:ext cx="275267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Baltazar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-Martins 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et al. 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2019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297847" y="5900573"/>
            <a:ext cx="46424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Mintel – ‘Vitamins and Supplements’ report, 2016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784937" y="6148608"/>
            <a:ext cx="220867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Zion Market Research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C:\Users\AWhite\Downloads\shutterstock_74511435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5971" y="2449434"/>
            <a:ext cx="4660429" cy="3108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887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Why are people taking supplements?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917324" cy="3600000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The main reasons people are taking supplements are:</a:t>
            </a:r>
          </a:p>
          <a:p>
            <a:r>
              <a:rPr lang="en-GB" sz="2000" dirty="0"/>
              <a:t>to correct or prevent nutrient deficiencies that may impair health or performance;</a:t>
            </a:r>
          </a:p>
          <a:p>
            <a:r>
              <a:rPr lang="en-GB" sz="2000" dirty="0"/>
              <a:t>for convenient energy and nutrient intake around an exercise session;</a:t>
            </a:r>
          </a:p>
          <a:p>
            <a:r>
              <a:rPr lang="en-GB" sz="2000" dirty="0"/>
              <a:t>to achieve a performance benefit.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sz="2000" dirty="0"/>
              <a:t>But supplements can be expensive and ineffective and we should be taking a ‘food first’ approach.</a:t>
            </a:r>
          </a:p>
        </p:txBody>
      </p:sp>
      <p:sp>
        <p:nvSpPr>
          <p:cNvPr id="4" name="Rectangle 3"/>
          <p:cNvSpPr/>
          <p:nvPr/>
        </p:nvSpPr>
        <p:spPr>
          <a:xfrm>
            <a:off x="238313" y="6273720"/>
            <a:ext cx="2119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"/>
              </a:rPr>
              <a:t>Maughan </a:t>
            </a:r>
            <a:r>
              <a:rPr lang="en-GB" i="1" dirty="0">
                <a:hlinkClick r:id="rId2"/>
              </a:rPr>
              <a:t>et al. </a:t>
            </a:r>
            <a:r>
              <a:rPr lang="en-GB" dirty="0">
                <a:hlinkClick r:id="rId2"/>
              </a:rPr>
              <a:t>2018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644" y="2802082"/>
            <a:ext cx="4297564" cy="2851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082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Protein supplements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84252" cy="3600000"/>
          </a:xfrm>
        </p:spPr>
        <p:txBody>
          <a:bodyPr/>
          <a:lstStyle/>
          <a:p>
            <a:r>
              <a:rPr lang="en-GB" sz="2000" dirty="0"/>
              <a:t>The main role of protein in the body is for growth, repair and maintenance of body cells and tissues, such as muscle.</a:t>
            </a:r>
          </a:p>
          <a:p>
            <a:r>
              <a:rPr lang="en-GB" sz="2000" dirty="0"/>
              <a:t>15-25g of high quality protein, has been shown to be enough for optimum muscle protein synthesis following any exercise or training session for most people.</a:t>
            </a:r>
          </a:p>
          <a:p>
            <a:r>
              <a:rPr lang="en-GB" sz="2000" dirty="0" smtClean="0"/>
              <a:t>Any excess protein that is ingested will be used for energy.</a:t>
            </a:r>
            <a:endParaRPr lang="en-GB" sz="2000" dirty="0"/>
          </a:p>
          <a:p>
            <a:r>
              <a:rPr lang="en-GB" sz="2000" dirty="0"/>
              <a:t>The recommendations for daily protein intake are set equally for both endurance training and resistance training athletes.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8035866" y="6178053"/>
            <a:ext cx="38584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hlinkClick r:id="rId3"/>
              </a:rPr>
              <a:t> American College of Sports Medicine (ACSM)</a:t>
            </a:r>
            <a:endParaRPr lang="en-GB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606" y="1686012"/>
            <a:ext cx="30480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3606" y="4019490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1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Low carbohydrate diets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29388" cy="3600000"/>
          </a:xfrm>
        </p:spPr>
        <p:txBody>
          <a:bodyPr/>
          <a:lstStyle/>
          <a:p>
            <a:r>
              <a:rPr lang="en-GB" sz="2000" dirty="0"/>
              <a:t>There has been an increase in the interest around low carbohydrate diets, for weight loss or sport performance in particular.</a:t>
            </a:r>
          </a:p>
          <a:p>
            <a:r>
              <a:rPr lang="en-GB" sz="2000" dirty="0"/>
              <a:t>There is some evidence that low carbohydrate diets can be effective for weight loss in the short term. </a:t>
            </a:r>
          </a:p>
          <a:p>
            <a:r>
              <a:rPr lang="en-GB" sz="2000" dirty="0"/>
              <a:t>In the long term, it doesn’t seem that low carbohydrate diets are better than other approaches (such as low fat diets) for weight control. </a:t>
            </a:r>
          </a:p>
          <a:p>
            <a:r>
              <a:rPr lang="en-GB" sz="2000" dirty="0"/>
              <a:t>It’s important to remember, different diets work for different people so it is important to find a diet you can stick to.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7999" y="2481525"/>
            <a:ext cx="3989260" cy="79912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27999" y="3416649"/>
            <a:ext cx="3998557" cy="10696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18702" y="4683990"/>
            <a:ext cx="3969985" cy="6186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9406" y="5438692"/>
            <a:ext cx="3998557" cy="62057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8962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Carbohydrate and sport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484252" cy="3600000"/>
          </a:xfrm>
        </p:spPr>
        <p:txBody>
          <a:bodyPr/>
          <a:lstStyle/>
          <a:p>
            <a:r>
              <a:rPr lang="en-GB" sz="2000" dirty="0"/>
              <a:t>The main role of carbohydrate is to provide energy and therefore it is important in exercise.</a:t>
            </a:r>
          </a:p>
          <a:p>
            <a:r>
              <a:rPr lang="en-GB" sz="2000" dirty="0"/>
              <a:t>When they are digested, carbohydrates are broken down into glucose to provide readily available energy for the body to use quickly and effectively.</a:t>
            </a:r>
          </a:p>
          <a:p>
            <a:r>
              <a:rPr lang="en-GB" sz="2000" dirty="0"/>
              <a:t>The body can store carbohydrates in the muscles and liver as glycogen, and use these stores as a source of fuel for the brain and muscles during physical activity. </a:t>
            </a:r>
          </a:p>
          <a:p>
            <a:r>
              <a:rPr lang="en-GB" sz="2000" dirty="0"/>
              <a:t>These glycogen stores are limited, so it is important to be fully fuelled at the start of any exercise and to refuel post exercise.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4816" y="1947671"/>
            <a:ext cx="3008376" cy="451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1675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847</Words>
  <Application>Microsoft Office PowerPoint</Application>
  <PresentationFormat>Widescreen</PresentationFormat>
  <Paragraphs>95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</vt:lpstr>
      <vt:lpstr>Calibri</vt:lpstr>
      <vt:lpstr>Office Theme</vt:lpstr>
      <vt:lpstr>Custom Design</vt:lpstr>
      <vt:lpstr>1_Custom Design</vt:lpstr>
      <vt:lpstr>3_Custom Design</vt:lpstr>
      <vt:lpstr>Sports and nutrition – what is the connection?</vt:lpstr>
      <vt:lpstr>Sport and nutrition</vt:lpstr>
      <vt:lpstr>The context of energy and exercise</vt:lpstr>
      <vt:lpstr>The context of energy and exercise</vt:lpstr>
      <vt:lpstr>Supplementation</vt:lpstr>
      <vt:lpstr>Why are people taking supplements?</vt:lpstr>
      <vt:lpstr>Protein supplements</vt:lpstr>
      <vt:lpstr>Low carbohydrate diets</vt:lpstr>
      <vt:lpstr>Carbohydrate and sport</vt:lpstr>
      <vt:lpstr>General health and the importance of fibre</vt:lpstr>
      <vt:lpstr>We should all be getting active!</vt:lpstr>
      <vt:lpstr>And following healthy, varied and balanced diets</vt:lpstr>
      <vt:lpstr>Sports and nutrition – what is the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Alex White</cp:lastModifiedBy>
  <cp:revision>102</cp:revision>
  <cp:lastPrinted>2020-01-30T10:44:56Z</cp:lastPrinted>
  <dcterms:created xsi:type="dcterms:W3CDTF">2018-10-10T09:22:08Z</dcterms:created>
  <dcterms:modified xsi:type="dcterms:W3CDTF">2020-02-10T09:16:16Z</dcterms:modified>
</cp:coreProperties>
</file>