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75" r:id="rId9"/>
    <p:sldId id="276" r:id="rId10"/>
    <p:sldId id="273" r:id="rId11"/>
    <p:sldId id="259" r:id="rId12"/>
    <p:sldId id="277" r:id="rId13"/>
    <p:sldId id="262" r:id="rId14"/>
    <p:sldId id="278" r:id="rId15"/>
    <p:sldId id="263" r:id="rId16"/>
    <p:sldId id="264" r:id="rId17"/>
    <p:sldId id="265" r:id="rId18"/>
    <p:sldId id="279" r:id="rId19"/>
    <p:sldId id="266" r:id="rId20"/>
    <p:sldId id="269" r:id="rId21"/>
    <p:sldId id="280"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67" d="100"/>
          <a:sy n="67" d="100"/>
        </p:scale>
        <p:origin x="68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v.uk/guidance/food-labelling-changes-after-brexi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c.europa.eu/food/safety/labelling_nutrition/claims/nutrition_claims_e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c.europa.eu/nuhclaim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Nutrition and health claims regulation</a:t>
            </a:r>
            <a:br>
              <a:rPr lang="en-GB" dirty="0"/>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0"/>
          <p:cNvGrpSpPr>
            <a:grpSpLocks noChangeAspect="1"/>
          </p:cNvGrpSpPr>
          <p:nvPr/>
        </p:nvGrpSpPr>
        <p:grpSpPr bwMode="auto">
          <a:xfrm>
            <a:off x="986610" y="1152942"/>
            <a:ext cx="6722613" cy="5949185"/>
            <a:chOff x="2360" y="2078"/>
            <a:chExt cx="9137" cy="10400"/>
          </a:xfrm>
        </p:grpSpPr>
        <p:sp>
          <p:nvSpPr>
            <p:cNvPr id="5" name="AutoShape 82"/>
            <p:cNvSpPr>
              <a:spLocks noChangeAspect="1" noChangeArrowheads="1" noTextEdit="1"/>
            </p:cNvSpPr>
            <p:nvPr/>
          </p:nvSpPr>
          <p:spPr bwMode="auto">
            <a:xfrm>
              <a:off x="2360" y="2078"/>
              <a:ext cx="7200" cy="1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 Box 81"/>
            <p:cNvSpPr txBox="1">
              <a:spLocks noChangeArrowheads="1"/>
            </p:cNvSpPr>
            <p:nvPr/>
          </p:nvSpPr>
          <p:spPr bwMode="auto">
            <a:xfrm>
              <a:off x="2830" y="6558"/>
              <a:ext cx="2650" cy="48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Is the claim based 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80"/>
            <p:cNvSpPr txBox="1">
              <a:spLocks noChangeArrowheads="1"/>
            </p:cNvSpPr>
            <p:nvPr/>
          </p:nvSpPr>
          <p:spPr bwMode="auto">
            <a:xfrm>
              <a:off x="4082" y="2078"/>
              <a:ext cx="3913" cy="761"/>
            </a:xfrm>
            <a:prstGeom prst="rect">
              <a:avLst/>
            </a:prstGeom>
            <a:solidFill>
              <a:srgbClr val="FFFF99"/>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Making a claim on food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79"/>
            <p:cNvSpPr>
              <a:spLocks noChangeShapeType="1"/>
            </p:cNvSpPr>
            <p:nvPr/>
          </p:nvSpPr>
          <p:spPr bwMode="auto">
            <a:xfrm>
              <a:off x="5960" y="2839"/>
              <a:ext cx="1" cy="5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8"/>
            <p:cNvSpPr>
              <a:spLocks noChangeShapeType="1"/>
            </p:cNvSpPr>
            <p:nvPr/>
          </p:nvSpPr>
          <p:spPr bwMode="auto">
            <a:xfrm>
              <a:off x="3769" y="3358"/>
              <a:ext cx="297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77"/>
            <p:cNvSpPr>
              <a:spLocks noChangeShapeType="1"/>
            </p:cNvSpPr>
            <p:nvPr/>
          </p:nvSpPr>
          <p:spPr bwMode="auto">
            <a:xfrm>
              <a:off x="3769" y="3358"/>
              <a:ext cx="0"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76"/>
            <p:cNvSpPr>
              <a:spLocks noChangeShapeType="1"/>
            </p:cNvSpPr>
            <p:nvPr/>
          </p:nvSpPr>
          <p:spPr bwMode="auto">
            <a:xfrm>
              <a:off x="6743" y="3358"/>
              <a:ext cx="0"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 Box 75"/>
            <p:cNvSpPr txBox="1">
              <a:spLocks noChangeArrowheads="1"/>
            </p:cNvSpPr>
            <p:nvPr/>
          </p:nvSpPr>
          <p:spPr bwMode="auto">
            <a:xfrm>
              <a:off x="2830" y="3678"/>
              <a:ext cx="1878" cy="480"/>
            </a:xfrm>
            <a:prstGeom prst="rect">
              <a:avLst/>
            </a:prstGeom>
            <a:solidFill>
              <a:srgbClr val="99CC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ea typeface="Times New Roman" pitchFamily="18" charset="0"/>
                  <a:cs typeface="Arial" pitchFamily="34" charset="0"/>
                </a:rPr>
                <a:t>Nutrition Claim</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Line 74"/>
            <p:cNvSpPr>
              <a:spLocks noChangeShapeType="1"/>
            </p:cNvSpPr>
            <p:nvPr/>
          </p:nvSpPr>
          <p:spPr bwMode="auto">
            <a:xfrm>
              <a:off x="6743" y="4158"/>
              <a:ext cx="1" cy="11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3"/>
            <p:cNvSpPr>
              <a:spLocks noChangeShapeType="1"/>
            </p:cNvSpPr>
            <p:nvPr/>
          </p:nvSpPr>
          <p:spPr bwMode="auto">
            <a:xfrm>
              <a:off x="3769" y="4158"/>
              <a:ext cx="0" cy="4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 Box 72"/>
            <p:cNvSpPr txBox="1">
              <a:spLocks noChangeArrowheads="1"/>
            </p:cNvSpPr>
            <p:nvPr/>
          </p:nvSpPr>
          <p:spPr bwMode="auto">
            <a:xfrm>
              <a:off x="2830" y="4638"/>
              <a:ext cx="2034" cy="112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Must be listed in EC nutrition claims annex</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Text Box 71"/>
            <p:cNvSpPr txBox="1">
              <a:spLocks noChangeArrowheads="1"/>
            </p:cNvSpPr>
            <p:nvPr/>
          </p:nvSpPr>
          <p:spPr bwMode="auto">
            <a:xfrm>
              <a:off x="6899" y="4158"/>
              <a:ext cx="4598" cy="11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Is the claim about: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 Disease risk reduction?</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 Child development and health?</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Line 70"/>
            <p:cNvSpPr>
              <a:spLocks noChangeShapeType="1"/>
            </p:cNvSpPr>
            <p:nvPr/>
          </p:nvSpPr>
          <p:spPr bwMode="auto">
            <a:xfrm>
              <a:off x="5647" y="5278"/>
              <a:ext cx="234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69"/>
            <p:cNvSpPr>
              <a:spLocks noChangeShapeType="1"/>
            </p:cNvSpPr>
            <p:nvPr/>
          </p:nvSpPr>
          <p:spPr bwMode="auto">
            <a:xfrm>
              <a:off x="5647" y="5278"/>
              <a:ext cx="1" cy="4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68"/>
            <p:cNvSpPr>
              <a:spLocks noChangeShapeType="1"/>
            </p:cNvSpPr>
            <p:nvPr/>
          </p:nvSpPr>
          <p:spPr bwMode="auto">
            <a:xfrm>
              <a:off x="7995" y="5278"/>
              <a:ext cx="1" cy="4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Text Box 67"/>
            <p:cNvSpPr txBox="1">
              <a:spLocks noChangeArrowheads="1"/>
            </p:cNvSpPr>
            <p:nvPr/>
          </p:nvSpPr>
          <p:spPr bwMode="auto">
            <a:xfrm>
              <a:off x="5960" y="3678"/>
              <a:ext cx="2035" cy="480"/>
            </a:xfrm>
            <a:prstGeom prst="rect">
              <a:avLst/>
            </a:prstGeom>
            <a:solidFill>
              <a:srgbClr val="CCFFCC"/>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ea typeface="Times New Roman" pitchFamily="18" charset="0"/>
                  <a:cs typeface="Arial" pitchFamily="34" charset="0"/>
                </a:rPr>
                <a:t>Health Claim</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Text Box 66"/>
            <p:cNvSpPr txBox="1">
              <a:spLocks noChangeArrowheads="1"/>
            </p:cNvSpPr>
            <p:nvPr/>
          </p:nvSpPr>
          <p:spPr bwMode="auto">
            <a:xfrm>
              <a:off x="4708" y="5758"/>
              <a:ext cx="1878" cy="80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NO</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Article 13 claim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65"/>
            <p:cNvSpPr txBox="1">
              <a:spLocks noChangeArrowheads="1"/>
            </p:cNvSpPr>
            <p:nvPr/>
          </p:nvSpPr>
          <p:spPr bwMode="auto">
            <a:xfrm>
              <a:off x="7212" y="5758"/>
              <a:ext cx="1722" cy="80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YES</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Article 14 claim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Line 64"/>
            <p:cNvSpPr>
              <a:spLocks noChangeShapeType="1"/>
            </p:cNvSpPr>
            <p:nvPr/>
          </p:nvSpPr>
          <p:spPr bwMode="auto">
            <a:xfrm flipH="1">
              <a:off x="5647" y="6558"/>
              <a:ext cx="1" cy="4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63"/>
            <p:cNvSpPr>
              <a:spLocks noChangeShapeType="1"/>
            </p:cNvSpPr>
            <p:nvPr/>
          </p:nvSpPr>
          <p:spPr bwMode="auto">
            <a:xfrm>
              <a:off x="3925" y="7038"/>
              <a:ext cx="203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62"/>
            <p:cNvSpPr>
              <a:spLocks noChangeShapeType="1"/>
            </p:cNvSpPr>
            <p:nvPr/>
          </p:nvSpPr>
          <p:spPr bwMode="auto">
            <a:xfrm>
              <a:off x="3925" y="7038"/>
              <a:ext cx="0"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61"/>
            <p:cNvSpPr>
              <a:spLocks noChangeShapeType="1"/>
            </p:cNvSpPr>
            <p:nvPr/>
          </p:nvSpPr>
          <p:spPr bwMode="auto">
            <a:xfrm>
              <a:off x="5960" y="7038"/>
              <a:ext cx="1"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 Box 60"/>
            <p:cNvSpPr txBox="1">
              <a:spLocks noChangeArrowheads="1"/>
            </p:cNvSpPr>
            <p:nvPr/>
          </p:nvSpPr>
          <p:spPr bwMode="auto">
            <a:xfrm>
              <a:off x="2830" y="7358"/>
              <a:ext cx="1878" cy="1061"/>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Generally accepted scientific evidence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 name="Text Box 59"/>
            <p:cNvSpPr txBox="1">
              <a:spLocks noChangeArrowheads="1"/>
            </p:cNvSpPr>
            <p:nvPr/>
          </p:nvSpPr>
          <p:spPr bwMode="auto">
            <a:xfrm>
              <a:off x="5334" y="7358"/>
              <a:ext cx="1252" cy="80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New evidence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Text Box 58"/>
            <p:cNvSpPr txBox="1">
              <a:spLocks noChangeArrowheads="1"/>
            </p:cNvSpPr>
            <p:nvPr/>
          </p:nvSpPr>
          <p:spPr bwMode="auto">
            <a:xfrm>
              <a:off x="7212" y="7038"/>
              <a:ext cx="2035" cy="1762"/>
            </a:xfrm>
            <a:prstGeom prst="rect">
              <a:avLst/>
            </a:prstGeom>
            <a:solidFill>
              <a:srgbClr val="CC99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EC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Health Claims </a:t>
              </a:r>
              <a:r>
                <a:rPr kumimoji="0" lang="en-US" sz="1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Authorisation</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process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 name="Line 57"/>
            <p:cNvSpPr>
              <a:spLocks noChangeShapeType="1"/>
            </p:cNvSpPr>
            <p:nvPr/>
          </p:nvSpPr>
          <p:spPr bwMode="auto">
            <a:xfrm flipH="1">
              <a:off x="7995" y="6558"/>
              <a:ext cx="1" cy="48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56"/>
            <p:cNvSpPr>
              <a:spLocks noChangeShapeType="1"/>
            </p:cNvSpPr>
            <p:nvPr/>
          </p:nvSpPr>
          <p:spPr bwMode="auto">
            <a:xfrm>
              <a:off x="6586" y="7678"/>
              <a:ext cx="626"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55"/>
            <p:cNvSpPr>
              <a:spLocks noChangeShapeType="1"/>
            </p:cNvSpPr>
            <p:nvPr/>
          </p:nvSpPr>
          <p:spPr bwMode="auto">
            <a:xfrm>
              <a:off x="3926" y="8419"/>
              <a:ext cx="0" cy="539"/>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Text Box 54"/>
            <p:cNvSpPr txBox="1">
              <a:spLocks noChangeArrowheads="1"/>
            </p:cNvSpPr>
            <p:nvPr/>
          </p:nvSpPr>
          <p:spPr bwMode="auto">
            <a:xfrm>
              <a:off x="2986" y="8958"/>
              <a:ext cx="2035" cy="1280"/>
            </a:xfrm>
            <a:prstGeom prst="rect">
              <a:avLst/>
            </a:prstGeom>
            <a:solidFill>
              <a:srgbClr val="FF99CC"/>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Member state list of article 13 health claims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4" name="Text Box 53"/>
            <p:cNvSpPr txBox="1">
              <a:spLocks noChangeArrowheads="1"/>
            </p:cNvSpPr>
            <p:nvPr/>
          </p:nvSpPr>
          <p:spPr bwMode="auto">
            <a:xfrm>
              <a:off x="3769" y="10558"/>
              <a:ext cx="5478" cy="1120"/>
            </a:xfrm>
            <a:prstGeom prst="rect">
              <a:avLst/>
            </a:prstGeom>
            <a:solidFill>
              <a:srgbClr val="FFFF99"/>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EC list of permitted health claims</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 name="Line 52"/>
            <p:cNvSpPr>
              <a:spLocks noChangeShapeType="1"/>
            </p:cNvSpPr>
            <p:nvPr/>
          </p:nvSpPr>
          <p:spPr bwMode="auto">
            <a:xfrm flipH="1">
              <a:off x="3925" y="10238"/>
              <a:ext cx="1" cy="32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51"/>
            <p:cNvSpPr>
              <a:spLocks noChangeShapeType="1"/>
            </p:cNvSpPr>
            <p:nvPr/>
          </p:nvSpPr>
          <p:spPr bwMode="auto">
            <a:xfrm>
              <a:off x="7995" y="8800"/>
              <a:ext cx="0" cy="175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1" name="Title 1"/>
          <p:cNvSpPr>
            <a:spLocks noGrp="1"/>
          </p:cNvSpPr>
          <p:nvPr>
            <p:ph type="ctrTitle"/>
          </p:nvPr>
        </p:nvSpPr>
        <p:spPr>
          <a:xfrm>
            <a:off x="8119471" y="2175080"/>
            <a:ext cx="2882264" cy="1411828"/>
          </a:xfrm>
        </p:spPr>
        <p:txBody>
          <a:bodyPr/>
          <a:lstStyle/>
          <a:p>
            <a:r>
              <a:rPr lang="en-GB" dirty="0"/>
              <a:t>This diagram shows the process that the EC goes through when deciding if a claim is justified. </a:t>
            </a:r>
          </a:p>
        </p:txBody>
      </p:sp>
    </p:spTree>
    <p:extLst>
      <p:ext uri="{BB962C8B-B14F-4D97-AF65-F5344CB8AC3E}">
        <p14:creationId xmlns:p14="http://schemas.microsoft.com/office/powerpoint/2010/main" val="30689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health claims	</a:t>
            </a:r>
          </a:p>
        </p:txBody>
      </p:sp>
      <p:sp>
        <p:nvSpPr>
          <p:cNvPr id="3" name="Subtitle 2"/>
          <p:cNvSpPr>
            <a:spLocks noGrp="1"/>
          </p:cNvSpPr>
          <p:nvPr>
            <p:ph type="subTitle" idx="1"/>
          </p:nvPr>
        </p:nvSpPr>
        <p:spPr>
          <a:xfrm>
            <a:off x="1169276" y="2571092"/>
            <a:ext cx="8146174" cy="3600000"/>
          </a:xfrm>
        </p:spPr>
        <p:txBody>
          <a:bodyPr/>
          <a:lstStyle/>
          <a:p>
            <a:pPr marL="0" indent="0">
              <a:buNone/>
            </a:pPr>
            <a:r>
              <a:rPr lang="en-GB" sz="2000" b="1" dirty="0"/>
              <a:t>Function claims</a:t>
            </a:r>
          </a:p>
          <a:p>
            <a:pPr marL="0" indent="0">
              <a:buNone/>
            </a:pPr>
            <a:r>
              <a:rPr lang="en-GB" sz="2000" i="1" dirty="0"/>
              <a:t>Folate contributes to maternal tissue growth during pregnancy. </a:t>
            </a:r>
          </a:p>
          <a:p>
            <a:pPr marL="0" indent="0">
              <a:buNone/>
            </a:pPr>
            <a:r>
              <a:rPr lang="en-GB" sz="2000" i="1" dirty="0"/>
              <a:t>Calcium is important for normal growth and development of bones in children.</a:t>
            </a:r>
          </a:p>
          <a:p>
            <a:pPr marL="0" indent="0">
              <a:buNone/>
            </a:pPr>
            <a:r>
              <a:rPr lang="en-GB" sz="2000" i="1" dirty="0"/>
              <a:t>Sugar-free chewing gum contributes to the maintenance of tooth mineralisation. </a:t>
            </a:r>
          </a:p>
          <a:p>
            <a:pPr marL="0" indent="0">
              <a:buNone/>
            </a:pPr>
            <a:r>
              <a:rPr lang="en-GB" sz="2000" b="1" dirty="0"/>
              <a:t>Risk Reduction Claims*</a:t>
            </a:r>
            <a:endParaRPr lang="en-GB" sz="2000" dirty="0"/>
          </a:p>
          <a:p>
            <a:pPr marL="0" indent="0">
              <a:buNone/>
            </a:pPr>
            <a:r>
              <a:rPr lang="en-GB" sz="2000" i="1" dirty="0"/>
              <a:t>Oat beta-glucans have been shown to lower/reduce blood cholesterol. High cholesterol is a risk factor in the development of coronary heart disease.</a:t>
            </a:r>
          </a:p>
          <a:p>
            <a:pPr marL="0" indent="0">
              <a:buNone/>
            </a:pPr>
            <a:r>
              <a:rPr lang="en-GB" sz="1600" i="1" dirty="0"/>
              <a:t>*For risk reduction claims, there are always two sentences, both of which should be used.</a:t>
            </a:r>
          </a:p>
        </p:txBody>
      </p:sp>
      <p:pic>
        <p:nvPicPr>
          <p:cNvPr id="4" name="Picture 15" descr="Porridge oats"/>
          <p:cNvPicPr>
            <a:picLocks noChangeAspect="1" noChangeArrowheads="1"/>
          </p:cNvPicPr>
          <p:nvPr/>
        </p:nvPicPr>
        <p:blipFill rotWithShape="1">
          <a:blip r:embed="rId2">
            <a:extLst>
              <a:ext uri="{28A0092B-C50C-407E-A947-70E740481C1C}">
                <a14:useLocalDpi xmlns:a14="http://schemas.microsoft.com/office/drawing/2010/main" val="0"/>
              </a:ext>
            </a:extLst>
          </a:blip>
          <a:srcRect l="15332" t="39529" r="10633"/>
          <a:stretch/>
        </p:blipFill>
        <p:spPr bwMode="auto">
          <a:xfrm>
            <a:off x="9215218" y="3504311"/>
            <a:ext cx="2355980" cy="127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Glass of mil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2204" y="1875829"/>
            <a:ext cx="1519138" cy="152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hewing g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450" y="4671848"/>
            <a:ext cx="2608190" cy="173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32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1674" y="2810429"/>
            <a:ext cx="9720000" cy="903628"/>
          </a:xfrm>
        </p:spPr>
        <p:txBody>
          <a:bodyPr/>
          <a:lstStyle/>
          <a:p>
            <a:r>
              <a:rPr lang="en-GB" sz="2000" dirty="0">
                <a:latin typeface="Arial" panose="020B0604020202020204" pitchFamily="34" charset="0"/>
                <a:cs typeface="Arial" panose="020B0604020202020204" pitchFamily="34" charset="0"/>
              </a:rPr>
              <a:t>All food, drinks and dietary supplements</a:t>
            </a:r>
          </a:p>
          <a:p>
            <a:r>
              <a:rPr lang="en-GB" sz="2000" dirty="0">
                <a:latin typeface="Arial" panose="020B0604020202020204" pitchFamily="34" charset="0"/>
                <a:cs typeface="Arial" panose="020B0604020202020204" pitchFamily="34" charset="0"/>
              </a:rPr>
              <a:t>All ‘commercial communications’ (e.g. adverts, websites, on pack)</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dirty="0"/>
          </a:p>
        </p:txBody>
      </p:sp>
      <p:sp>
        <p:nvSpPr>
          <p:cNvPr id="5" name="Title 1"/>
          <p:cNvSpPr txBox="1">
            <a:spLocks/>
          </p:cNvSpPr>
          <p:nvPr/>
        </p:nvSpPr>
        <p:spPr>
          <a:xfrm>
            <a:off x="1321674" y="1716198"/>
            <a:ext cx="9720000" cy="720000"/>
          </a:xfrm>
          <a:prstGeom prst="rect">
            <a:avLst/>
          </a:prstGeom>
        </p:spPr>
        <p:txBody>
          <a:bodyPr lIns="0" tIns="0" rIns="0" bIns="0" anchor="t"/>
          <a:lstStyle>
            <a:lvl1pPr algn="l" defTabSz="914400" rtl="0" eaLnBrk="1" latinLnBrk="0" hangingPunct="1">
              <a:lnSpc>
                <a:spcPct val="90000"/>
              </a:lnSpc>
              <a:spcBef>
                <a:spcPct val="0"/>
              </a:spcBef>
              <a:buNone/>
              <a:defRPr sz="3400" b="1" i="0" kern="1200">
                <a:solidFill>
                  <a:srgbClr val="263B83"/>
                </a:solidFill>
                <a:latin typeface="Arial" charset="0"/>
                <a:ea typeface="Arial" charset="0"/>
                <a:cs typeface="Arial" charset="0"/>
              </a:defRPr>
            </a:lvl1pPr>
          </a:lstStyle>
          <a:p>
            <a:r>
              <a:rPr lang="en-GB"/>
              <a:t>What does the regulation cover?</a:t>
            </a:r>
            <a:endParaRPr lang="en-US" dirty="0"/>
          </a:p>
        </p:txBody>
      </p:sp>
    </p:spTree>
    <p:extLst>
      <p:ext uri="{BB962C8B-B14F-4D97-AF65-F5344CB8AC3E}">
        <p14:creationId xmlns:p14="http://schemas.microsoft.com/office/powerpoint/2010/main" val="266677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1674" y="2277029"/>
            <a:ext cx="9720000" cy="903628"/>
          </a:xfrm>
        </p:spPr>
        <p:txBody>
          <a:bodyPr/>
          <a:lstStyle/>
          <a:p>
            <a:r>
              <a:rPr lang="en-GB" sz="2000" dirty="0">
                <a:latin typeface="Arial" panose="020B0604020202020204" pitchFamily="34" charset="0"/>
                <a:cs typeface="Arial" panose="020B0604020202020204" pitchFamily="34" charset="0"/>
              </a:rPr>
              <a:t>Medicinal claims, about preventing, treating or curing a disease.</a:t>
            </a:r>
          </a:p>
          <a:p>
            <a:r>
              <a:rPr lang="en-GB" sz="2000" dirty="0">
                <a:latin typeface="Arial" panose="020B0604020202020204" pitchFamily="34" charset="0"/>
                <a:cs typeface="Arial" panose="020B0604020202020204" pitchFamily="34" charset="0"/>
              </a:rPr>
              <a:t>Claims on alcoholic beverages (more than 1.2% alcohol), other than low/reduced alcohol or energy.</a:t>
            </a:r>
          </a:p>
          <a:p>
            <a:r>
              <a:rPr lang="en-GB" sz="2000" dirty="0">
                <a:latin typeface="Arial" panose="020B0604020202020204" pitchFamily="34" charset="0"/>
                <a:cs typeface="Arial" panose="020B0604020202020204" pitchFamily="34" charset="0"/>
              </a:rPr>
              <a:t>Claims that suggest health could be affected by not consuming the food.</a:t>
            </a:r>
          </a:p>
          <a:p>
            <a:r>
              <a:rPr lang="en-GB" sz="2000" dirty="0">
                <a:latin typeface="Arial" panose="020B0604020202020204" pitchFamily="34" charset="0"/>
                <a:cs typeface="Arial" panose="020B0604020202020204" pitchFamily="34" charset="0"/>
              </a:rPr>
              <a:t>Claims that make reference to a rate or amount of weight loss.</a:t>
            </a:r>
          </a:p>
          <a:p>
            <a:r>
              <a:rPr lang="en-GB" sz="2000" dirty="0">
                <a:latin typeface="Arial" panose="020B0604020202020204" pitchFamily="34" charset="0"/>
                <a:cs typeface="Arial" panose="020B0604020202020204" pitchFamily="34" charset="0"/>
              </a:rPr>
              <a:t>Claims that make reference to recommendations of individual doctors and health professionals.</a:t>
            </a:r>
          </a:p>
          <a:p>
            <a:pPr marL="0" indent="0">
              <a:buNone/>
            </a:pPr>
            <a:endParaRPr lang="en-GB" sz="1600" i="1" dirty="0">
              <a:latin typeface="Arial" panose="020B0604020202020204" pitchFamily="34" charset="0"/>
              <a:cs typeface="Arial" panose="020B0604020202020204" pitchFamily="34" charset="0"/>
            </a:endParaRPr>
          </a:p>
          <a:p>
            <a:pPr marL="0" indent="0">
              <a:buNone/>
            </a:pPr>
            <a:endParaRPr lang="en-GB" sz="1600" i="1" dirty="0">
              <a:latin typeface="Arial" panose="020B0604020202020204" pitchFamily="34" charset="0"/>
              <a:cs typeface="Arial" panose="020B0604020202020204" pitchFamily="34" charset="0"/>
            </a:endParaRPr>
          </a:p>
          <a:p>
            <a:pPr marL="0" indent="0">
              <a:buNone/>
            </a:pPr>
            <a:r>
              <a:rPr lang="en-GB" sz="1600" i="1" dirty="0">
                <a:latin typeface="Arial" panose="020B0604020202020204" pitchFamily="34" charset="0"/>
                <a:cs typeface="Arial" panose="020B0604020202020204" pitchFamily="34" charset="0"/>
              </a:rPr>
              <a:t>Currently decisions are made be EFSA but this may change in the future</a:t>
            </a: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dirty="0"/>
          </a:p>
        </p:txBody>
      </p:sp>
      <p:sp>
        <p:nvSpPr>
          <p:cNvPr id="5" name="Title 1"/>
          <p:cNvSpPr txBox="1">
            <a:spLocks/>
          </p:cNvSpPr>
          <p:nvPr/>
        </p:nvSpPr>
        <p:spPr>
          <a:xfrm>
            <a:off x="1321674" y="1716198"/>
            <a:ext cx="9720000" cy="720000"/>
          </a:xfrm>
          <a:prstGeom prst="rect">
            <a:avLst/>
          </a:prstGeom>
        </p:spPr>
        <p:txBody>
          <a:bodyPr lIns="0" tIns="0" rIns="0" bIns="0" anchor="t"/>
          <a:lstStyle>
            <a:lvl1pPr algn="l" defTabSz="914400" rtl="0" eaLnBrk="1" latinLnBrk="0" hangingPunct="1">
              <a:lnSpc>
                <a:spcPct val="90000"/>
              </a:lnSpc>
              <a:spcBef>
                <a:spcPct val="0"/>
              </a:spcBef>
              <a:buNone/>
              <a:defRPr sz="3400" b="1" i="0" kern="1200">
                <a:solidFill>
                  <a:srgbClr val="263B83"/>
                </a:solidFill>
                <a:latin typeface="Arial" charset="0"/>
                <a:ea typeface="Arial" charset="0"/>
                <a:cs typeface="Arial" charset="0"/>
              </a:defRPr>
            </a:lvl1pPr>
          </a:lstStyle>
          <a:p>
            <a:r>
              <a:rPr lang="en-GB" dirty="0"/>
              <a:t>What is not permitted?</a:t>
            </a:r>
            <a:endParaRPr lang="en-US" dirty="0"/>
          </a:p>
        </p:txBody>
      </p:sp>
    </p:spTree>
    <p:extLst>
      <p:ext uri="{BB962C8B-B14F-4D97-AF65-F5344CB8AC3E}">
        <p14:creationId xmlns:p14="http://schemas.microsoft.com/office/powerpoint/2010/main" val="313058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7492" y="1724551"/>
            <a:ext cx="2882264" cy="1411828"/>
          </a:xfrm>
        </p:spPr>
        <p:txBody>
          <a:bodyPr/>
          <a:lstStyle/>
          <a:p>
            <a:r>
              <a:rPr lang="en-GB" dirty="0"/>
              <a:t>Key questions EFSA’s NDA Panel considers in the scientific evaluation of health claims. </a:t>
            </a:r>
            <a:endParaRPr lang="en-US" dirty="0"/>
          </a:p>
        </p:txBody>
      </p:sp>
      <p:grpSp>
        <p:nvGrpSpPr>
          <p:cNvPr id="4" name="Group 3"/>
          <p:cNvGrpSpPr/>
          <p:nvPr/>
        </p:nvGrpSpPr>
        <p:grpSpPr>
          <a:xfrm>
            <a:off x="462756" y="1134542"/>
            <a:ext cx="8288338" cy="5424919"/>
            <a:chOff x="504825" y="721202"/>
            <a:chExt cx="8288338" cy="5424919"/>
          </a:xfrm>
        </p:grpSpPr>
        <p:sp>
          <p:nvSpPr>
            <p:cNvPr id="5" name="Oval 4"/>
            <p:cNvSpPr/>
            <p:nvPr/>
          </p:nvSpPr>
          <p:spPr>
            <a:xfrm>
              <a:off x="504825" y="4836001"/>
              <a:ext cx="2462213" cy="131012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nvGrpSpPr>
            <p:cNvPr id="6" name="Group 5"/>
            <p:cNvGrpSpPr/>
            <p:nvPr/>
          </p:nvGrpSpPr>
          <p:grpSpPr>
            <a:xfrm>
              <a:off x="963613" y="721202"/>
              <a:ext cx="7829550" cy="5289549"/>
              <a:chOff x="963613" y="1066801"/>
              <a:chExt cx="7829550" cy="5289549"/>
            </a:xfrm>
          </p:grpSpPr>
          <p:sp>
            <p:nvSpPr>
              <p:cNvPr id="7" name="Oval 6"/>
              <p:cNvSpPr/>
              <p:nvPr/>
            </p:nvSpPr>
            <p:spPr>
              <a:xfrm>
                <a:off x="3068638" y="1066801"/>
                <a:ext cx="3227387" cy="10668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8" name="Oval 7"/>
              <p:cNvSpPr/>
              <p:nvPr/>
            </p:nvSpPr>
            <p:spPr>
              <a:xfrm>
                <a:off x="2595563" y="2516188"/>
                <a:ext cx="3821112" cy="102711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9" name="Oval 8"/>
              <p:cNvSpPr/>
              <p:nvPr/>
            </p:nvSpPr>
            <p:spPr>
              <a:xfrm>
                <a:off x="3100388" y="4005262"/>
                <a:ext cx="2952750" cy="97154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10" name="Oval 9"/>
              <p:cNvSpPr/>
              <p:nvPr/>
            </p:nvSpPr>
            <p:spPr>
              <a:xfrm>
                <a:off x="6102350" y="5229225"/>
                <a:ext cx="2690813" cy="86518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cxnSp>
            <p:nvCxnSpPr>
              <p:cNvPr id="11" name="Straight Arrow Connector 10"/>
              <p:cNvCxnSpPr/>
              <p:nvPr/>
            </p:nvCxnSpPr>
            <p:spPr>
              <a:xfrm>
                <a:off x="4553817" y="2133601"/>
                <a:ext cx="0" cy="360362"/>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95563" y="4724400"/>
                <a:ext cx="647700" cy="504825"/>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16613" y="4869339"/>
                <a:ext cx="500062" cy="45720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 name="TextBox 28"/>
              <p:cNvSpPr txBox="1">
                <a:spLocks noChangeArrowheads="1"/>
              </p:cNvSpPr>
              <p:nvPr/>
            </p:nvSpPr>
            <p:spPr bwMode="auto">
              <a:xfrm>
                <a:off x="3548640" y="1184702"/>
                <a:ext cx="2519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dirty="0"/>
                  <a:t>Is the food/constituent sufficiently defined and characterised ?</a:t>
                </a:r>
              </a:p>
            </p:txBody>
          </p:sp>
          <p:sp>
            <p:nvSpPr>
              <p:cNvPr id="15" name="TextBox 34"/>
              <p:cNvSpPr txBox="1">
                <a:spLocks noChangeArrowheads="1"/>
              </p:cNvSpPr>
              <p:nvPr/>
            </p:nvSpPr>
            <p:spPr bwMode="auto">
              <a:xfrm>
                <a:off x="3100388" y="2627313"/>
                <a:ext cx="3111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dirty="0"/>
                  <a:t>Is the claimed effect sufficiently defined, and is it a beneficial  physiological effect?</a:t>
                </a:r>
              </a:p>
            </p:txBody>
          </p:sp>
          <p:sp>
            <p:nvSpPr>
              <p:cNvPr id="16" name="TextBox 35"/>
              <p:cNvSpPr txBox="1">
                <a:spLocks noChangeArrowheads="1"/>
              </p:cNvSpPr>
              <p:nvPr/>
            </p:nvSpPr>
            <p:spPr bwMode="auto">
              <a:xfrm>
                <a:off x="3489325" y="4130675"/>
                <a:ext cx="2519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dirty="0"/>
                  <a:t>Have pertinent human studies been presented to substantiate the claim?</a:t>
                </a:r>
              </a:p>
            </p:txBody>
          </p:sp>
          <p:sp>
            <p:nvSpPr>
              <p:cNvPr id="17" name="TextBox 36"/>
              <p:cNvSpPr txBox="1">
                <a:spLocks noChangeArrowheads="1"/>
              </p:cNvSpPr>
              <p:nvPr/>
            </p:nvSpPr>
            <p:spPr bwMode="auto">
              <a:xfrm>
                <a:off x="963613" y="5402243"/>
                <a:ext cx="195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dirty="0"/>
                  <a:t>The NDA Panel weighs the evidence from all pertinent studies</a:t>
                </a:r>
              </a:p>
            </p:txBody>
          </p:sp>
          <p:sp>
            <p:nvSpPr>
              <p:cNvPr id="18" name="TextBox 37"/>
              <p:cNvSpPr txBox="1">
                <a:spLocks noChangeArrowheads="1"/>
              </p:cNvSpPr>
              <p:nvPr/>
            </p:nvSpPr>
            <p:spPr bwMode="auto">
              <a:xfrm>
                <a:off x="6272213" y="5364163"/>
                <a:ext cx="252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dirty="0"/>
                  <a:t>The application is not considered further</a:t>
                </a:r>
              </a:p>
            </p:txBody>
          </p:sp>
          <p:cxnSp>
            <p:nvCxnSpPr>
              <p:cNvPr id="19" name="Straight Arrow Connector 18"/>
              <p:cNvCxnSpPr/>
              <p:nvPr/>
            </p:nvCxnSpPr>
            <p:spPr>
              <a:xfrm>
                <a:off x="4506913" y="3500438"/>
                <a:ext cx="0" cy="504825"/>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TextBox 32"/>
              <p:cNvSpPr txBox="1">
                <a:spLocks noChangeArrowheads="1"/>
              </p:cNvSpPr>
              <p:nvPr/>
            </p:nvSpPr>
            <p:spPr bwMode="auto">
              <a:xfrm>
                <a:off x="4749800" y="2170113"/>
                <a:ext cx="935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Yes</a:t>
                </a:r>
                <a:endParaRPr lang="en-GB" sz="1200" b="1" dirty="0"/>
              </a:p>
            </p:txBody>
          </p:sp>
          <p:sp>
            <p:nvSpPr>
              <p:cNvPr id="21" name="TextBox 42"/>
              <p:cNvSpPr txBox="1">
                <a:spLocks noChangeArrowheads="1"/>
              </p:cNvSpPr>
              <p:nvPr/>
            </p:nvSpPr>
            <p:spPr bwMode="auto">
              <a:xfrm>
                <a:off x="4683125" y="3543300"/>
                <a:ext cx="935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Yes</a:t>
                </a:r>
                <a:endParaRPr lang="en-GB" sz="1200" b="1" dirty="0"/>
              </a:p>
            </p:txBody>
          </p:sp>
          <p:sp>
            <p:nvSpPr>
              <p:cNvPr id="22" name="TextBox 43"/>
              <p:cNvSpPr txBox="1">
                <a:spLocks noChangeArrowheads="1"/>
              </p:cNvSpPr>
              <p:nvPr/>
            </p:nvSpPr>
            <p:spPr bwMode="auto">
              <a:xfrm>
                <a:off x="2774950" y="4969431"/>
                <a:ext cx="93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Yes</a:t>
                </a:r>
                <a:endParaRPr lang="en-GB" sz="1200" b="1" dirty="0"/>
              </a:p>
            </p:txBody>
          </p:sp>
          <p:sp>
            <p:nvSpPr>
              <p:cNvPr id="23" name="TextBox 44"/>
              <p:cNvSpPr txBox="1">
                <a:spLocks noChangeArrowheads="1"/>
              </p:cNvSpPr>
              <p:nvPr/>
            </p:nvSpPr>
            <p:spPr bwMode="auto">
              <a:xfrm>
                <a:off x="6472238" y="1562656"/>
                <a:ext cx="935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No</a:t>
                </a:r>
                <a:endParaRPr lang="en-GB" sz="1200" b="1" dirty="0"/>
              </a:p>
            </p:txBody>
          </p:sp>
          <p:sp>
            <p:nvSpPr>
              <p:cNvPr id="24" name="TextBox 45"/>
              <p:cNvSpPr txBox="1">
                <a:spLocks noChangeArrowheads="1"/>
              </p:cNvSpPr>
              <p:nvPr/>
            </p:nvSpPr>
            <p:spPr bwMode="auto">
              <a:xfrm>
                <a:off x="6469063" y="4130675"/>
                <a:ext cx="93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No</a:t>
                </a:r>
                <a:endParaRPr lang="en-GB" sz="1200" b="1" dirty="0"/>
              </a:p>
            </p:txBody>
          </p:sp>
          <p:sp>
            <p:nvSpPr>
              <p:cNvPr id="25" name="TextBox 46"/>
              <p:cNvSpPr txBox="1">
                <a:spLocks noChangeArrowheads="1"/>
              </p:cNvSpPr>
              <p:nvPr/>
            </p:nvSpPr>
            <p:spPr bwMode="auto">
              <a:xfrm>
                <a:off x="6472238" y="2699306"/>
                <a:ext cx="935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No</a:t>
                </a:r>
                <a:endParaRPr lang="en-GB" sz="1200" b="1" dirty="0"/>
              </a:p>
            </p:txBody>
          </p:sp>
          <p:sp>
            <p:nvSpPr>
              <p:cNvPr id="26" name="TextBox 47"/>
              <p:cNvSpPr txBox="1">
                <a:spLocks noChangeArrowheads="1"/>
              </p:cNvSpPr>
              <p:nvPr/>
            </p:nvSpPr>
            <p:spPr bwMode="auto">
              <a:xfrm>
                <a:off x="6211888" y="4765675"/>
                <a:ext cx="93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No</a:t>
                </a:r>
                <a:endParaRPr lang="en-GB" sz="1200" b="1" dirty="0"/>
              </a:p>
            </p:txBody>
          </p:sp>
          <p:cxnSp>
            <p:nvCxnSpPr>
              <p:cNvPr id="27" name="Straight Arrow Connector 26"/>
              <p:cNvCxnSpPr/>
              <p:nvPr/>
            </p:nvCxnSpPr>
            <p:spPr>
              <a:xfrm>
                <a:off x="7667336" y="1923366"/>
                <a:ext cx="0" cy="3258234"/>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99225" y="1931988"/>
                <a:ext cx="1089025" cy="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443663" y="3068638"/>
                <a:ext cx="1089025" cy="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43663" y="4437063"/>
                <a:ext cx="1089025" cy="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725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1674" y="2728843"/>
            <a:ext cx="9720000" cy="903628"/>
          </a:xfrm>
        </p:spPr>
        <p:txBody>
          <a:bodyPr/>
          <a:lstStyle/>
          <a:p>
            <a:r>
              <a:rPr lang="en-GB" sz="2000" dirty="0">
                <a:latin typeface="Arial" panose="020B0604020202020204" pitchFamily="34" charset="0"/>
                <a:cs typeface="Arial" panose="020B0604020202020204" pitchFamily="34" charset="0"/>
              </a:rPr>
              <a:t>Nutrition and health claim legislation are controlled by EFSA, but this may change in the future.</a:t>
            </a:r>
          </a:p>
          <a:p>
            <a:r>
              <a:rPr lang="en-GB" sz="2000" dirty="0"/>
              <a:t>A nutrition or health claim on a food or drink, should have been authorised and listed on the European register of claims and will have met certain conditions.</a:t>
            </a:r>
          </a:p>
          <a:p>
            <a:r>
              <a:rPr lang="en-GB" sz="2000" dirty="0">
                <a:latin typeface="Arial" panose="020B0604020202020204" pitchFamily="34" charset="0"/>
                <a:cs typeface="Arial" panose="020B0604020202020204" pitchFamily="34" charset="0"/>
              </a:rPr>
              <a:t>There are different types of nutrition and health claims, but all claims need to be authorised.</a:t>
            </a:r>
          </a:p>
          <a:p>
            <a:pPr marL="0" indent="0">
              <a:buNone/>
            </a:pPr>
            <a:endParaRPr lang="en-GB" dirty="0"/>
          </a:p>
        </p:txBody>
      </p:sp>
      <p:sp>
        <p:nvSpPr>
          <p:cNvPr id="5" name="Title 1"/>
          <p:cNvSpPr txBox="1">
            <a:spLocks/>
          </p:cNvSpPr>
          <p:nvPr/>
        </p:nvSpPr>
        <p:spPr>
          <a:xfrm>
            <a:off x="1321674" y="1716198"/>
            <a:ext cx="9720000" cy="720000"/>
          </a:xfrm>
          <a:prstGeom prst="rect">
            <a:avLst/>
          </a:prstGeom>
        </p:spPr>
        <p:txBody>
          <a:bodyPr lIns="0" tIns="0" rIns="0" bIns="0" anchor="t"/>
          <a:lstStyle>
            <a:lvl1pPr algn="l" defTabSz="914400" rtl="0" eaLnBrk="1" latinLnBrk="0" hangingPunct="1">
              <a:lnSpc>
                <a:spcPct val="90000"/>
              </a:lnSpc>
              <a:spcBef>
                <a:spcPct val="0"/>
              </a:spcBef>
              <a:buNone/>
              <a:defRPr sz="3400" b="1" i="0" kern="1200">
                <a:solidFill>
                  <a:srgbClr val="263B83"/>
                </a:solidFill>
                <a:latin typeface="Arial" charset="0"/>
                <a:ea typeface="Arial" charset="0"/>
                <a:cs typeface="Arial" charset="0"/>
              </a:defRPr>
            </a:lvl1pPr>
          </a:lstStyle>
          <a:p>
            <a:r>
              <a:rPr lang="en-GB" dirty="0"/>
              <a:t>Summary</a:t>
            </a:r>
            <a:endParaRPr lang="en-US" dirty="0"/>
          </a:p>
        </p:txBody>
      </p:sp>
    </p:spTree>
    <p:extLst>
      <p:ext uri="{BB962C8B-B14F-4D97-AF65-F5344CB8AC3E}">
        <p14:creationId xmlns:p14="http://schemas.microsoft.com/office/powerpoint/2010/main" val="346775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Nutrition and health claims regulation</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Food labels</a:t>
            </a:r>
          </a:p>
        </p:txBody>
      </p:sp>
      <p:sp>
        <p:nvSpPr>
          <p:cNvPr id="3" name="Subtitle 2"/>
          <p:cNvSpPr>
            <a:spLocks noGrp="1"/>
          </p:cNvSpPr>
          <p:nvPr>
            <p:ph type="subTitle" idx="1"/>
          </p:nvPr>
        </p:nvSpPr>
        <p:spPr>
          <a:xfrm>
            <a:off x="1169276" y="2571092"/>
            <a:ext cx="5736349" cy="3600000"/>
          </a:xfrm>
        </p:spPr>
        <p:txBody>
          <a:bodyPr/>
          <a:lstStyle/>
          <a:p>
            <a:pPr marL="0" indent="0">
              <a:buNone/>
            </a:pPr>
            <a:r>
              <a:rPr lang="en-GB" sz="2000" dirty="0"/>
              <a:t>Food labels provide information which helps people to know when to eat food, and how to store it safely. </a:t>
            </a:r>
          </a:p>
          <a:p>
            <a:pPr marL="0" indent="0">
              <a:buNone/>
            </a:pPr>
            <a:endParaRPr lang="en-GB" sz="2000" dirty="0"/>
          </a:p>
          <a:p>
            <a:pPr marL="0" indent="0">
              <a:buNone/>
            </a:pPr>
            <a:r>
              <a:rPr lang="en-GB" sz="2000" dirty="0"/>
              <a:t>Historically, food label legislation has been dictated by the European Union and this is still the case. However, food label legislation may change after January 2021.</a:t>
            </a:r>
          </a:p>
          <a:p>
            <a:pPr marL="0" indent="0">
              <a:buNone/>
            </a:pPr>
            <a:endParaRPr lang="en-GB" sz="2000" dirty="0"/>
          </a:p>
          <a:p>
            <a:pPr marL="0" indent="0">
              <a:buNone/>
            </a:pPr>
            <a:r>
              <a:rPr lang="en-GB" sz="2000" dirty="0"/>
              <a:t>For more information about this, </a:t>
            </a:r>
            <a:r>
              <a:rPr lang="en-GB" sz="2000" dirty="0">
                <a:hlinkClick r:id="rId2"/>
              </a:rPr>
              <a:t>click here</a:t>
            </a:r>
            <a:r>
              <a:rPr lang="en-GB" sz="2000" dirty="0"/>
              <a:t>.</a:t>
            </a:r>
          </a:p>
          <a:p>
            <a:pPr marL="0" indent="0">
              <a:buNone/>
            </a:pPr>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r="11452"/>
          <a:stretch>
            <a:fillRect/>
          </a:stretch>
        </p:blipFill>
        <p:spPr bwMode="auto">
          <a:xfrm>
            <a:off x="7068433" y="2571092"/>
            <a:ext cx="4346558" cy="327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89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labels</a:t>
            </a:r>
          </a:p>
        </p:txBody>
      </p:sp>
      <p:sp>
        <p:nvSpPr>
          <p:cNvPr id="3" name="Subtitle 2"/>
          <p:cNvSpPr>
            <a:spLocks noGrp="1"/>
          </p:cNvSpPr>
          <p:nvPr>
            <p:ph type="subTitle" idx="1"/>
          </p:nvPr>
        </p:nvSpPr>
        <p:spPr>
          <a:xfrm>
            <a:off x="1169274" y="2297435"/>
            <a:ext cx="9720000" cy="3600000"/>
          </a:xfrm>
        </p:spPr>
        <p:txBody>
          <a:bodyPr/>
          <a:lstStyle/>
          <a:p>
            <a:pPr marL="0" indent="0">
              <a:buNone/>
            </a:pPr>
            <a:r>
              <a:rPr lang="en-GB" sz="2000" dirty="0"/>
              <a:t>The following eight pieces of information must appear by law on food labels:</a:t>
            </a:r>
          </a:p>
          <a:p>
            <a:r>
              <a:rPr lang="en-GB" sz="2000" dirty="0"/>
              <a:t>name of food or drink;</a:t>
            </a:r>
          </a:p>
          <a:p>
            <a:r>
              <a:rPr lang="en-GB" sz="2000" dirty="0"/>
              <a:t>list of ingredients (including additives and allergens – </a:t>
            </a:r>
            <a:r>
              <a:rPr lang="en-GB" sz="2000" i="1" dirty="0"/>
              <a:t>allergens are highlighted in bold</a:t>
            </a:r>
            <a:r>
              <a:rPr lang="en-GB" sz="2000" dirty="0"/>
              <a:t>);</a:t>
            </a:r>
          </a:p>
          <a:p>
            <a:r>
              <a:rPr lang="en-GB" sz="2000" dirty="0"/>
              <a:t>weight or volume;</a:t>
            </a:r>
          </a:p>
          <a:p>
            <a:r>
              <a:rPr lang="en-GB" sz="2000" dirty="0"/>
              <a:t>date mark;</a:t>
            </a:r>
          </a:p>
          <a:p>
            <a:r>
              <a:rPr lang="en-GB" sz="2000" dirty="0"/>
              <a:t>storage and preparation conditions;</a:t>
            </a:r>
          </a:p>
          <a:p>
            <a:r>
              <a:rPr lang="en-GB" sz="2000" dirty="0"/>
              <a:t>name and address of the manufacturer, packer or seller;</a:t>
            </a:r>
          </a:p>
          <a:p>
            <a:r>
              <a:rPr lang="en-GB" sz="2000" dirty="0"/>
              <a:t>country of origin and place of provenance;</a:t>
            </a:r>
          </a:p>
          <a:p>
            <a:r>
              <a:rPr lang="en-GB" sz="2000" dirty="0"/>
              <a:t>nutrition information.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01" y="3934408"/>
            <a:ext cx="3867150"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87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Nutrition and health claims</a:t>
            </a:r>
          </a:p>
        </p:txBody>
      </p:sp>
      <p:sp>
        <p:nvSpPr>
          <p:cNvPr id="3" name="Subtitle 2"/>
          <p:cNvSpPr>
            <a:spLocks noGrp="1"/>
          </p:cNvSpPr>
          <p:nvPr>
            <p:ph type="subTitle" idx="1"/>
          </p:nvPr>
        </p:nvSpPr>
        <p:spPr>
          <a:xfrm>
            <a:off x="1169276" y="2571092"/>
            <a:ext cx="7052011" cy="3600000"/>
          </a:xfrm>
        </p:spPr>
        <p:txBody>
          <a:bodyPr/>
          <a:lstStyle/>
          <a:p>
            <a:pPr marL="0" indent="0">
              <a:buNone/>
            </a:pPr>
            <a:r>
              <a:rPr lang="en-GB" sz="2000" dirty="0"/>
              <a:t>Nutrition and health claims on food are also controlled by European regulations.</a:t>
            </a:r>
          </a:p>
          <a:p>
            <a:pPr marL="0" indent="0">
              <a:buNone/>
            </a:pPr>
            <a:r>
              <a:rPr lang="en-GB" sz="2000" dirty="0"/>
              <a:t>If you see a nutrition or health claim on a food or drink, it should have been authorised and listed on the European register of claims and will have met certain conditions.  Nutrition claims include foods that say ‘source of fibre’ must contain at least 3g of fibre per 100g. Health claims include ‘</a:t>
            </a:r>
            <a:r>
              <a:rPr lang="en-GB" sz="2000" i="1" dirty="0"/>
              <a:t>Calcium is important for normal growth and development of bones in children’.</a:t>
            </a:r>
            <a:endParaRPr lang="en-GB" sz="2000" dirty="0"/>
          </a:p>
          <a:p>
            <a:pPr marL="0" indent="0">
              <a:buNone/>
            </a:pPr>
            <a:r>
              <a:rPr lang="en-GB" sz="2000" dirty="0"/>
              <a:t>The aim of the regulation is to make sure that claims made on food are not misleading, and are based on science, as well as encouraging food companies to develop healthier products.</a:t>
            </a:r>
          </a:p>
          <a:p>
            <a:endParaRPr lang="en-GB"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2653" y="2571092"/>
            <a:ext cx="3644638" cy="20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 claims</a:t>
            </a:r>
          </a:p>
        </p:txBody>
      </p:sp>
      <p:sp>
        <p:nvSpPr>
          <p:cNvPr id="3" name="Subtitle 2"/>
          <p:cNvSpPr>
            <a:spLocks noGrp="1"/>
          </p:cNvSpPr>
          <p:nvPr>
            <p:ph type="subTitle" idx="1"/>
          </p:nvPr>
        </p:nvSpPr>
        <p:spPr>
          <a:xfrm>
            <a:off x="1169276" y="2571092"/>
            <a:ext cx="7525837" cy="3600000"/>
          </a:xfrm>
        </p:spPr>
        <p:txBody>
          <a:bodyPr/>
          <a:lstStyle/>
          <a:p>
            <a:pPr marL="0" indent="0">
              <a:buNone/>
              <a:tabLst>
                <a:tab pos="0" algn="l"/>
                <a:tab pos="7359650" algn="l"/>
              </a:tabLst>
            </a:pPr>
            <a:r>
              <a:rPr lang="en-GB" sz="2000" dirty="0"/>
              <a:t>A </a:t>
            </a:r>
            <a:r>
              <a:rPr lang="en-GB" sz="2000" b="1" dirty="0"/>
              <a:t>nutrition claim</a:t>
            </a:r>
            <a:r>
              <a:rPr lang="en-GB" sz="2000" dirty="0"/>
              <a:t> describes what a food contains (or does not contain) or contains in reduced or increased amounts. Examples include:</a:t>
            </a:r>
          </a:p>
          <a:p>
            <a:pPr marL="0" indent="0">
              <a:tabLst>
                <a:tab pos="0" algn="l"/>
                <a:tab pos="7359650" algn="l"/>
              </a:tabLst>
            </a:pPr>
            <a:r>
              <a:rPr lang="en-GB" sz="2000" dirty="0"/>
              <a:t> Low fat (less than 3g of fat per 100g of food);</a:t>
            </a:r>
          </a:p>
          <a:p>
            <a:pPr marL="0" indent="0">
              <a:tabLst>
                <a:tab pos="0" algn="l"/>
                <a:tab pos="7359650" algn="l"/>
              </a:tabLst>
            </a:pPr>
            <a:r>
              <a:rPr lang="en-GB" sz="2000" dirty="0"/>
              <a:t> High fibre (at least 6g of fibre per 100g of food);</a:t>
            </a:r>
          </a:p>
          <a:p>
            <a:pPr marL="0" indent="0">
              <a:tabLst>
                <a:tab pos="0" algn="l"/>
                <a:tab pos="7359650" algn="l"/>
              </a:tabLst>
            </a:pPr>
            <a:r>
              <a:rPr lang="en-GB" sz="2000" dirty="0"/>
              <a:t> Source of vitamin C (at least 15% of the nutrient reference value for vitamin C per 100g of food).</a:t>
            </a:r>
          </a:p>
          <a:p>
            <a:pPr marL="0" indent="0">
              <a:buNone/>
              <a:tabLst>
                <a:tab pos="0" algn="l"/>
                <a:tab pos="7359650" algn="l"/>
              </a:tabLst>
            </a:pPr>
            <a:endParaRPr lang="en-GB" sz="2000" dirty="0"/>
          </a:p>
          <a:p>
            <a:pPr marL="0" indent="0">
              <a:buNone/>
            </a:pPr>
            <a:r>
              <a:rPr lang="en-GB" sz="1400" dirty="0"/>
              <a:t>The full list of permitted Nutrition Claims can be found on the European Commission website. </a:t>
            </a:r>
            <a:r>
              <a:rPr lang="en-GB" sz="1400" dirty="0">
                <a:hlinkClick r:id="rId2"/>
              </a:rPr>
              <a:t>https://ec.europa.eu/food/safety/labelling_nutrition/claims/nutrition_claims_en</a:t>
            </a:r>
            <a:endParaRPr lang="en-GB" sz="1400" dirty="0"/>
          </a:p>
          <a:p>
            <a:pPr marL="0" indent="0">
              <a:tabLst>
                <a:tab pos="0" algn="l"/>
                <a:tab pos="7359650" algn="l"/>
              </a:tabLst>
            </a:pPr>
            <a:endParaRPr lang="en-GB" sz="2000" dirty="0"/>
          </a:p>
          <a:p>
            <a:pPr marL="0" indent="0">
              <a:tabLst>
                <a:tab pos="0" algn="l"/>
                <a:tab pos="7359650" algn="l"/>
              </a:tabLst>
            </a:pPr>
            <a:endParaRPr lang="en-GB" sz="2000" dirty="0"/>
          </a:p>
          <a:p>
            <a:endParaRPr lang="en-US" sz="2000" dirty="0"/>
          </a:p>
        </p:txBody>
      </p:sp>
      <p:pic>
        <p:nvPicPr>
          <p:cNvPr id="4" name="Picture 8" descr="All-bran cereal"/>
          <p:cNvPicPr>
            <a:picLocks noChangeAspect="1" noChangeArrowheads="1"/>
          </p:cNvPicPr>
          <p:nvPr/>
        </p:nvPicPr>
        <p:blipFill rotWithShape="1">
          <a:blip r:embed="rId3">
            <a:extLst>
              <a:ext uri="{28A0092B-C50C-407E-A947-70E740481C1C}">
                <a14:useLocalDpi xmlns:a14="http://schemas.microsoft.com/office/drawing/2010/main" val="0"/>
              </a:ext>
            </a:extLst>
          </a:blip>
          <a:srcRect l="10051" r="15326" b="15375"/>
          <a:stretch/>
        </p:blipFill>
        <p:spPr bwMode="auto">
          <a:xfrm>
            <a:off x="8936182" y="2283797"/>
            <a:ext cx="2989811" cy="33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AD58-BAE9-4AB3-8E43-0820866622B6}"/>
              </a:ext>
            </a:extLst>
          </p:cNvPr>
          <p:cNvSpPr>
            <a:spLocks noGrp="1"/>
          </p:cNvSpPr>
          <p:nvPr>
            <p:ph type="ctrTitle"/>
          </p:nvPr>
        </p:nvSpPr>
        <p:spPr/>
        <p:txBody>
          <a:bodyPr/>
          <a:lstStyle/>
          <a:p>
            <a:r>
              <a:rPr lang="en-US" dirty="0"/>
              <a:t>Nutrition claims</a:t>
            </a:r>
            <a:endParaRPr lang="en-GB" dirty="0"/>
          </a:p>
        </p:txBody>
      </p:sp>
      <p:sp>
        <p:nvSpPr>
          <p:cNvPr id="3" name="Subtitle 2">
            <a:extLst>
              <a:ext uri="{FF2B5EF4-FFF2-40B4-BE49-F238E27FC236}">
                <a16:creationId xmlns:a16="http://schemas.microsoft.com/office/drawing/2014/main" id="{C9737BA5-AC45-4722-A8EA-EDB9BDFE6CA3}"/>
              </a:ext>
            </a:extLst>
          </p:cNvPr>
          <p:cNvSpPr>
            <a:spLocks noGrp="1"/>
          </p:cNvSpPr>
          <p:nvPr>
            <p:ph type="subTitle" idx="1"/>
          </p:nvPr>
        </p:nvSpPr>
        <p:spPr/>
        <p:txBody>
          <a:bodyPr/>
          <a:lstStyle/>
          <a:p>
            <a:pPr marL="0" indent="0">
              <a:buNone/>
            </a:pPr>
            <a:r>
              <a:rPr lang="en-GB" sz="2000" dirty="0">
                <a:latin typeface="Arial" panose="020B0604020202020204" pitchFamily="34" charset="0"/>
                <a:cs typeface="Arial" panose="020B0604020202020204" pitchFamily="34" charset="0"/>
              </a:rPr>
              <a:t>'Nutrition claim' means any claim which states, suggests or implies that a food has particular beneficial nutritional properties due to:</a:t>
            </a:r>
          </a:p>
          <a:p>
            <a:pPr marL="0" indent="0">
              <a:buNone/>
            </a:pPr>
            <a:r>
              <a:rPr lang="en-GB" sz="2000" dirty="0">
                <a:latin typeface="Arial" panose="020B0604020202020204" pitchFamily="34" charset="0"/>
                <a:cs typeface="Arial" panose="020B0604020202020204" pitchFamily="34" charset="0"/>
              </a:rPr>
              <a:t>The energy it:</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provides</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provides at a reduced or increased rate or</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does not provide</a:t>
            </a:r>
          </a:p>
          <a:p>
            <a:pPr marL="0" indent="0">
              <a:buNone/>
            </a:pPr>
            <a:r>
              <a:rPr lang="en-GB" sz="2000" dirty="0">
                <a:latin typeface="Arial" panose="020B0604020202020204" pitchFamily="34" charset="0"/>
                <a:cs typeface="Arial" panose="020B0604020202020204" pitchFamily="34" charset="0"/>
              </a:rPr>
              <a:t>The nutrients or other substances it:</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contains</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contains in reduced or increased proportions or</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does not contain</a:t>
            </a:r>
          </a:p>
          <a:p>
            <a:endParaRPr lang="en-GB" dirty="0"/>
          </a:p>
        </p:txBody>
      </p:sp>
    </p:spTree>
    <p:extLst>
      <p:ext uri="{BB962C8B-B14F-4D97-AF65-F5344CB8AC3E}">
        <p14:creationId xmlns:p14="http://schemas.microsoft.com/office/powerpoint/2010/main" val="5241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claims</a:t>
            </a:r>
          </a:p>
        </p:txBody>
      </p:sp>
      <p:sp>
        <p:nvSpPr>
          <p:cNvPr id="3" name="Subtitle 2"/>
          <p:cNvSpPr>
            <a:spLocks noGrp="1"/>
          </p:cNvSpPr>
          <p:nvPr>
            <p:ph type="subTitle" idx="1"/>
          </p:nvPr>
        </p:nvSpPr>
        <p:spPr>
          <a:xfrm>
            <a:off x="1169276" y="2571092"/>
            <a:ext cx="7733655" cy="3600000"/>
          </a:xfrm>
        </p:spPr>
        <p:txBody>
          <a:bodyPr/>
          <a:lstStyle/>
          <a:p>
            <a:pPr marL="0" indent="0">
              <a:buNone/>
            </a:pPr>
            <a:r>
              <a:rPr lang="en-GB" sz="2000" dirty="0"/>
              <a:t>A </a:t>
            </a:r>
            <a:r>
              <a:rPr lang="en-GB" sz="2000" b="1" dirty="0"/>
              <a:t>health claim </a:t>
            </a:r>
            <a:r>
              <a:rPr lang="en-GB" sz="2000" dirty="0"/>
              <a:t>may be featured on the packaging if a food or one of its ingredients has been agreed by experts to provide health benefits. A health claim states or suggests there is a relationship between a product and health.</a:t>
            </a:r>
          </a:p>
          <a:p>
            <a:pPr marL="0" indent="0">
              <a:buNone/>
            </a:pPr>
            <a:endParaRPr lang="en-GB" sz="2000" dirty="0"/>
          </a:p>
          <a:p>
            <a:pPr marL="0" indent="0">
              <a:buNone/>
            </a:pPr>
            <a:r>
              <a:rPr lang="en-GB" sz="2000" dirty="0"/>
              <a:t>A list of permitted and rejected health claims was published in November 2011 by the European Commission and is updated on a regular basis. This is now available on the online register at </a:t>
            </a:r>
            <a:r>
              <a:rPr lang="en-GB" sz="2000" dirty="0">
                <a:hlinkClick r:id="rId2"/>
              </a:rPr>
              <a:t>http://ec.europa.eu/nuhclaims/</a:t>
            </a:r>
            <a:r>
              <a:rPr lang="en-GB" sz="2000" dirty="0"/>
              <a:t> </a:t>
            </a:r>
          </a:p>
          <a:p>
            <a:pPr marL="0" indent="0">
              <a:buNone/>
            </a:pPr>
            <a:endParaRPr lang="en-GB" sz="2000" dirty="0"/>
          </a:p>
          <a:p>
            <a:pPr marL="0" indent="0">
              <a:buNone/>
            </a:pPr>
            <a:r>
              <a:rPr lang="en-GB" sz="2000" dirty="0"/>
              <a:t>In order to make a claim, the amount present of the nutrient, substance or food must fulfil the specific conditions of use of the claim.</a:t>
            </a:r>
          </a:p>
          <a:p>
            <a:endParaRPr lang="en-US" sz="2000" dirty="0"/>
          </a:p>
        </p:txBody>
      </p:sp>
      <p:pic>
        <p:nvPicPr>
          <p:cNvPr id="4" name="Picture 3" descr="iStock_000003342661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7601" y="2571092"/>
            <a:ext cx="2230156" cy="334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52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7657-8726-44E2-BE7F-5ECC558E2838}"/>
              </a:ext>
            </a:extLst>
          </p:cNvPr>
          <p:cNvSpPr>
            <a:spLocks noGrp="1"/>
          </p:cNvSpPr>
          <p:nvPr>
            <p:ph type="ctrTitle"/>
          </p:nvPr>
        </p:nvSpPr>
        <p:spPr/>
        <p:txBody>
          <a:bodyPr/>
          <a:lstStyle/>
          <a:p>
            <a:r>
              <a:rPr lang="en-US" dirty="0"/>
              <a:t>Types of health claims</a:t>
            </a:r>
            <a:endParaRPr lang="en-GB" dirty="0"/>
          </a:p>
        </p:txBody>
      </p:sp>
      <p:sp>
        <p:nvSpPr>
          <p:cNvPr id="3" name="Subtitle 2">
            <a:extLst>
              <a:ext uri="{FF2B5EF4-FFF2-40B4-BE49-F238E27FC236}">
                <a16:creationId xmlns:a16="http://schemas.microsoft.com/office/drawing/2014/main" id="{3227BADF-94C4-4E15-B8D6-4091CD7CB47A}"/>
              </a:ext>
            </a:extLst>
          </p:cNvPr>
          <p:cNvSpPr>
            <a:spLocks noGrp="1"/>
          </p:cNvSpPr>
          <p:nvPr>
            <p:ph type="subTitle" idx="1"/>
          </p:nvPr>
        </p:nvSpPr>
        <p:spPr/>
        <p:txBody>
          <a:bodyPr/>
          <a:lstStyle/>
          <a:p>
            <a:r>
              <a:rPr lang="en-GB" sz="2000" b="1" dirty="0"/>
              <a:t>'Function Health Claims’ </a:t>
            </a:r>
            <a:r>
              <a:rPr lang="en-GB" sz="2000" dirty="0"/>
              <a:t>(or Article 13 claims) -</a:t>
            </a:r>
          </a:p>
          <a:p>
            <a:pPr marL="628650" indent="-342900">
              <a:buFont typeface="Arial" panose="020B0604020202020204" pitchFamily="34" charset="0"/>
              <a:buChar char="•"/>
            </a:pPr>
            <a:r>
              <a:rPr lang="en-GB" sz="2000" dirty="0"/>
              <a:t>relating to the growth, development and functions of the body, OR;</a:t>
            </a:r>
          </a:p>
          <a:p>
            <a:pPr marL="628650" indent="-342900">
              <a:buFont typeface="Arial" panose="020B0604020202020204" pitchFamily="34" charset="0"/>
              <a:buChar char="•"/>
            </a:pPr>
            <a:r>
              <a:rPr lang="en-GB" sz="2000" dirty="0"/>
              <a:t>Referring to psychological and behavioural functions, OR;</a:t>
            </a:r>
          </a:p>
          <a:p>
            <a:pPr marL="628650" indent="-342900">
              <a:buFont typeface="Arial" panose="020B0604020202020204" pitchFamily="34" charset="0"/>
              <a:buChar char="•"/>
            </a:pPr>
            <a:r>
              <a:rPr lang="en-GB" sz="2000" dirty="0"/>
              <a:t>On slimming or weight-control.</a:t>
            </a:r>
          </a:p>
          <a:p>
            <a:r>
              <a:rPr lang="en-GB" sz="2000" b="1" dirty="0"/>
              <a:t>'Risk Reduction Claims'</a:t>
            </a:r>
            <a:r>
              <a:rPr lang="en-GB" sz="2000" dirty="0"/>
              <a:t> (or Article 14(1)(a) claims) - on reducing a risk factor in the development of a disease. For example: "Plant stanol esters have been shown to reduce blood cholesterol. Blood cholesterol is a risk factor in the development of coronary heart disease"</a:t>
            </a:r>
          </a:p>
          <a:p>
            <a:r>
              <a:rPr lang="en-GB" sz="2000" dirty="0"/>
              <a:t>Health '</a:t>
            </a:r>
            <a:r>
              <a:rPr lang="en-GB" sz="2000" b="1" dirty="0"/>
              <a:t>Claims referring to children's development'</a:t>
            </a:r>
            <a:r>
              <a:rPr lang="en-GB" sz="2000" dirty="0"/>
              <a:t> (Article 14(1)(b) claims). For example: "Vitamin D is needed for the normal growth and development of bone in children"</a:t>
            </a:r>
          </a:p>
          <a:p>
            <a:endParaRPr lang="en-GB" dirty="0"/>
          </a:p>
        </p:txBody>
      </p:sp>
    </p:spTree>
    <p:extLst>
      <p:ext uri="{BB962C8B-B14F-4D97-AF65-F5344CB8AC3E}">
        <p14:creationId xmlns:p14="http://schemas.microsoft.com/office/powerpoint/2010/main" val="50885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claims</a:t>
            </a:r>
          </a:p>
        </p:txBody>
      </p:sp>
      <p:sp>
        <p:nvSpPr>
          <p:cNvPr id="3" name="Subtitle 2"/>
          <p:cNvSpPr>
            <a:spLocks noGrp="1"/>
          </p:cNvSpPr>
          <p:nvPr>
            <p:ph type="subTitle" idx="1"/>
          </p:nvPr>
        </p:nvSpPr>
        <p:spPr>
          <a:xfrm>
            <a:off x="1169276" y="2571092"/>
            <a:ext cx="7135139" cy="3600000"/>
          </a:xfrm>
        </p:spPr>
        <p:txBody>
          <a:bodyPr/>
          <a:lstStyle/>
          <a:p>
            <a:pPr marL="0" indent="0">
              <a:buNone/>
            </a:pPr>
            <a:r>
              <a:rPr lang="en-GB" sz="2000" dirty="0"/>
              <a:t>Health claims on food labels are not allowed to state that the food can prevent, treat or cure any disease or medical condition, neither are they allowed to make reference to a rate or amount of weight loss.</a:t>
            </a:r>
          </a:p>
          <a:p>
            <a:pPr marL="0" indent="0">
              <a:buNone/>
            </a:pPr>
            <a:r>
              <a:rPr lang="en-GB" sz="2000" dirty="0"/>
              <a:t>If a claim is not already on EC’s register of accepted claims, a claim must be put to the European Food Safety Authority.</a:t>
            </a:r>
          </a:p>
          <a:p>
            <a:pPr marL="0" indent="0">
              <a:buNone/>
            </a:pPr>
            <a:r>
              <a:rPr lang="en-GB" sz="2000" dirty="0"/>
              <a:t>Before a company can make a health claim, the evidence to support the proposed claim is reviewed by a panel of experts (the European Food Safety Authority’s NDA panel) who assess whether the claim is supported by all the available scientific evidence. The European Commission (EC) then decide whether to authorise the claim and how it should be worded.</a:t>
            </a:r>
            <a:br>
              <a:rPr lang="en-GB" sz="2000" dirty="0"/>
            </a:b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39" r="18078"/>
          <a:stretch/>
        </p:blipFill>
        <p:spPr>
          <a:xfrm>
            <a:off x="8404165" y="2463027"/>
            <a:ext cx="3448826" cy="3380820"/>
          </a:xfrm>
          <a:prstGeom prst="rect">
            <a:avLst/>
          </a:prstGeom>
        </p:spPr>
      </p:pic>
    </p:spTree>
    <p:extLst>
      <p:ext uri="{BB962C8B-B14F-4D97-AF65-F5344CB8AC3E}">
        <p14:creationId xmlns:p14="http://schemas.microsoft.com/office/powerpoint/2010/main" val="2717230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2" ma:contentTypeDescription="Create a new document." ma:contentTypeScope="" ma:versionID="b134f5e88b3ea123a910815f09e865d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58644792baf05f14ca744c1dc1f1ca8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B4A953-E921-4CE1-B0C6-31E43342F9F9}">
  <ds:schemaRefs>
    <ds:schemaRef ds:uri="http://schemas.microsoft.com/sharepoint/v3/contenttype/forms"/>
  </ds:schemaRefs>
</ds:datastoreItem>
</file>

<file path=customXml/itemProps2.xml><?xml version="1.0" encoding="utf-8"?>
<ds:datastoreItem xmlns:ds="http://schemas.openxmlformats.org/officeDocument/2006/customXml" ds:itemID="{B5D1B7B5-E479-462B-9B3B-A34FC3301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4189E1-ABEE-4591-A813-713602B87E1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268</TotalTime>
  <Words>1280</Words>
  <Application>Microsoft Office PowerPoint</Application>
  <PresentationFormat>Widescreen</PresentationFormat>
  <Paragraphs>118</Paragraphs>
  <Slides>16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Calibri</vt:lpstr>
      <vt:lpstr>Office Theme</vt:lpstr>
      <vt:lpstr>Custom Design</vt:lpstr>
      <vt:lpstr>1_Custom Design</vt:lpstr>
      <vt:lpstr>3_Custom Design</vt:lpstr>
      <vt:lpstr>Nutrition and health claims regulation </vt:lpstr>
      <vt:lpstr>Food labels</vt:lpstr>
      <vt:lpstr>Food labels</vt:lpstr>
      <vt:lpstr>Nutrition and health claims</vt:lpstr>
      <vt:lpstr>Nutrition claims</vt:lpstr>
      <vt:lpstr>Nutrition claims</vt:lpstr>
      <vt:lpstr>Health claims</vt:lpstr>
      <vt:lpstr>Types of health claims</vt:lpstr>
      <vt:lpstr>Health claims</vt:lpstr>
      <vt:lpstr>This diagram shows the process that the EC goes through when deciding if a claim is justified. </vt:lpstr>
      <vt:lpstr>Examples of health claims </vt:lpstr>
      <vt:lpstr>PowerPoint Presentation</vt:lpstr>
      <vt:lpstr>PowerPoint Presentation</vt:lpstr>
      <vt:lpstr>Key questions EFSA’s NDA Panel considers in the scientific evaluation of health claims. </vt:lpstr>
      <vt:lpstr>PowerPoint Presentation</vt:lpstr>
      <vt:lpstr>Nutrition and health claims regulation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44</cp:revision>
  <dcterms:created xsi:type="dcterms:W3CDTF">2018-10-10T09:22:08Z</dcterms:created>
  <dcterms:modified xsi:type="dcterms:W3CDTF">2020-04-15T15:22:50Z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