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59" r:id="rId6"/>
    <p:sldId id="273" r:id="rId7"/>
    <p:sldId id="274" r:id="rId8"/>
    <p:sldId id="276" r:id="rId9"/>
    <p:sldId id="275" r:id="rId10"/>
    <p:sldId id="262" r:id="rId11"/>
    <p:sldId id="271" r:id="rId12"/>
    <p:sldId id="269" r:id="rId13"/>
    <p:sldId id="263" r:id="rId14"/>
    <p:sldId id="272" r:id="rId15"/>
    <p:sldId id="264"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9BD"/>
    <a:srgbClr val="158B44"/>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7E3E8-0527-D9C8-465E-31E8F85BFDC6}" v="93" dt="2020-04-28T16:35:50.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67" d="100"/>
          <a:sy n="67" d="100"/>
        </p:scale>
        <p:origin x="68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158B44"/>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158B44"/>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D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158B44"/>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2020</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597667/Family_Food_2015-09mar17.pdf"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nabim.org.uk/flour-and-bread-consumption"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history.com/news/a-brief-history-of-bread" TargetMode="Externa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hyperlink" Target="https://www.history.com/news/a-brief-history-of-bread"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history.com/news/a-brief-history-of-bread"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history.com/news/a-brief-history-of-bread"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history of bread making</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Chorleywood Bread Process</a:t>
            </a:r>
          </a:p>
        </p:txBody>
      </p:sp>
      <p:sp>
        <p:nvSpPr>
          <p:cNvPr id="3" name="Subtitle 2"/>
          <p:cNvSpPr>
            <a:spLocks noGrp="1"/>
          </p:cNvSpPr>
          <p:nvPr>
            <p:ph type="subTitle" idx="1"/>
          </p:nvPr>
        </p:nvSpPr>
        <p:spPr>
          <a:xfrm>
            <a:off x="1169276" y="2571092"/>
            <a:ext cx="7642215" cy="3600000"/>
          </a:xfrm>
        </p:spPr>
        <p:txBody>
          <a:bodyPr/>
          <a:lstStyle/>
          <a:p>
            <a:pPr marL="0" indent="0">
              <a:buNone/>
            </a:pPr>
            <a:r>
              <a:rPr lang="en-GB" sz="2000" dirty="0"/>
              <a:t>Arguably the largest change to the bread making process was the invention of the Chorleywood bread process, which was developed in 1961.</a:t>
            </a:r>
          </a:p>
          <a:p>
            <a:pPr marL="0" indent="0">
              <a:buNone/>
            </a:pPr>
            <a:r>
              <a:rPr lang="en-GB" sz="2000" dirty="0"/>
              <a:t>This process differed from previous processes in the speed it took to complete. Changes in the mixing speed meant that the fermentation process could be reduced to just one hour and the overall process was less than four hours.</a:t>
            </a:r>
          </a:p>
          <a:p>
            <a:pPr marL="0" indent="0">
              <a:buNone/>
            </a:pPr>
            <a:r>
              <a:rPr lang="en-GB" sz="2000" dirty="0"/>
              <a:t>This meant that larger scale bread production was possible and there was a reduced cost of production. It also meant that bread could be produced with a longer shelf life.</a:t>
            </a:r>
          </a:p>
        </p:txBody>
      </p:sp>
    </p:spTree>
    <p:extLst>
      <p:ext uri="{BB962C8B-B14F-4D97-AF65-F5344CB8AC3E}">
        <p14:creationId xmlns:p14="http://schemas.microsoft.com/office/powerpoint/2010/main" val="369582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Bread and Flour regulations</a:t>
            </a:r>
          </a:p>
        </p:txBody>
      </p:sp>
      <p:sp>
        <p:nvSpPr>
          <p:cNvPr id="3" name="Subtitle 2"/>
          <p:cNvSpPr>
            <a:spLocks noGrp="1"/>
          </p:cNvSpPr>
          <p:nvPr>
            <p:ph type="subTitle" idx="1"/>
          </p:nvPr>
        </p:nvSpPr>
        <p:spPr>
          <a:xfrm>
            <a:off x="1169276" y="2571092"/>
            <a:ext cx="6037859" cy="3600000"/>
          </a:xfrm>
        </p:spPr>
        <p:txBody>
          <a:bodyPr/>
          <a:lstStyle/>
          <a:p>
            <a:pPr marL="0" indent="0">
              <a:buNone/>
            </a:pPr>
            <a:r>
              <a:rPr lang="en-GB" sz="2000" dirty="0"/>
              <a:t>As bread is such a staple food in the UK, vitamins and minerals are added to flour to try and increase our intakes.</a:t>
            </a:r>
          </a:p>
          <a:p>
            <a:pPr marL="0" indent="0">
              <a:buNone/>
            </a:pPr>
            <a:endParaRPr lang="en-GB" sz="2000" dirty="0"/>
          </a:p>
          <a:p>
            <a:pPr marL="0" indent="0">
              <a:buNone/>
            </a:pPr>
            <a:r>
              <a:rPr lang="en-GB" sz="2000" dirty="0"/>
              <a:t>White flour was first fortified with calcium in the UK in 1941 to prevent rickets. Now, the </a:t>
            </a:r>
            <a:r>
              <a:rPr lang="en-GB" sz="2000" b="1" dirty="0"/>
              <a:t>Bread and Flour regulations </a:t>
            </a:r>
            <a:r>
              <a:rPr lang="en-GB" sz="2000" dirty="0"/>
              <a:t>state that some micronutrients must be added to all white and brown flour.</a:t>
            </a:r>
          </a:p>
          <a:p>
            <a:pPr marL="0" indent="0">
              <a:buNone/>
            </a:pPr>
            <a:endParaRPr lang="en-GB" sz="2000" b="1" dirty="0"/>
          </a:p>
          <a:p>
            <a:pPr marL="0" indent="0">
              <a:buNone/>
            </a:pPr>
            <a:r>
              <a:rPr lang="en-GB" sz="2000" dirty="0"/>
              <a:t>These micronutrients are </a:t>
            </a:r>
            <a:r>
              <a:rPr lang="it-IT" sz="2000" dirty="0"/>
              <a:t>calcium, iron, thiamine (vitamin B1) and niacin (vitamin B3).</a:t>
            </a:r>
            <a:endParaRPr lang="en-GB"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6941"/>
          <a:stretch/>
        </p:blipFill>
        <p:spPr>
          <a:xfrm>
            <a:off x="7503622" y="2420372"/>
            <a:ext cx="4275513" cy="3901440"/>
          </a:xfrm>
          <a:prstGeom prst="rect">
            <a:avLst/>
          </a:prstGeom>
        </p:spPr>
      </p:pic>
    </p:spTree>
    <p:extLst>
      <p:ext uri="{BB962C8B-B14F-4D97-AF65-F5344CB8AC3E}">
        <p14:creationId xmlns:p14="http://schemas.microsoft.com/office/powerpoint/2010/main" val="2032490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decline of bread purchasing</a:t>
            </a:r>
          </a:p>
        </p:txBody>
      </p:sp>
      <p:sp>
        <p:nvSpPr>
          <p:cNvPr id="3" name="Subtitle 2"/>
          <p:cNvSpPr>
            <a:spLocks noGrp="1"/>
          </p:cNvSpPr>
          <p:nvPr>
            <p:ph type="subTitle" idx="1"/>
          </p:nvPr>
        </p:nvSpPr>
        <p:spPr>
          <a:xfrm>
            <a:off x="1169276" y="2571092"/>
            <a:ext cx="4047895" cy="3600000"/>
          </a:xfrm>
        </p:spPr>
        <p:txBody>
          <a:bodyPr/>
          <a:lstStyle/>
          <a:p>
            <a:pPr marL="0" indent="0">
              <a:buNone/>
            </a:pPr>
            <a:r>
              <a:rPr lang="en-GB" dirty="0"/>
              <a:t>There has been a decline in purchasing of bread in the UK. In 1945, 30% of household energy intake was from bread.</a:t>
            </a:r>
          </a:p>
          <a:p>
            <a:pPr marL="0" indent="0">
              <a:buNone/>
            </a:pPr>
            <a:r>
              <a:rPr lang="en-GB" dirty="0"/>
              <a:t>However, as there has been a rise in a number of convenient alternatives and due to changing buying patterns, this reduced to 11% in 2014.</a:t>
            </a:r>
          </a:p>
          <a:p>
            <a:pPr marL="0" indent="0">
              <a:buNone/>
            </a:pPr>
            <a:r>
              <a:rPr lang="en-GB" dirty="0"/>
              <a:t>The graph on the right shows the reduction in the amount of bread people are buying.</a:t>
            </a:r>
          </a:p>
          <a:p>
            <a:pPr marL="0" indent="0">
              <a:buNone/>
            </a:pPr>
            <a:r>
              <a:rPr lang="en-GB" b="1" dirty="0"/>
              <a:t>Discuss some reasons why you think this might be happening.</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17171" y="2928539"/>
            <a:ext cx="6690361" cy="338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605549" y="2614805"/>
            <a:ext cx="6586451"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UK purchases of bread and butter, 1942 – 2015 (grams per person per week)</a:t>
            </a:r>
          </a:p>
        </p:txBody>
      </p:sp>
      <p:sp>
        <p:nvSpPr>
          <p:cNvPr id="6" name="Rectangle 5"/>
          <p:cNvSpPr/>
          <p:nvPr/>
        </p:nvSpPr>
        <p:spPr>
          <a:xfrm>
            <a:off x="9713279" y="6195303"/>
            <a:ext cx="2194253"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hlinkClick r:id="rId3"/>
              </a:rPr>
              <a:t>Family Food survey 2015</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25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history of bread making</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Tree>
    <p:extLst>
      <p:ext uri="{BB962C8B-B14F-4D97-AF65-F5344CB8AC3E}">
        <p14:creationId xmlns:p14="http://schemas.microsoft.com/office/powerpoint/2010/main" val="259053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history of bread making</a:t>
            </a:r>
          </a:p>
        </p:txBody>
      </p:sp>
      <p:sp>
        <p:nvSpPr>
          <p:cNvPr id="3" name="Subtitle 2"/>
          <p:cNvSpPr>
            <a:spLocks noGrp="1"/>
          </p:cNvSpPr>
          <p:nvPr>
            <p:ph type="subTitle" idx="1"/>
          </p:nvPr>
        </p:nvSpPr>
        <p:spPr>
          <a:xfrm>
            <a:off x="1169276" y="2571092"/>
            <a:ext cx="5160272" cy="3600000"/>
          </a:xfrm>
        </p:spPr>
        <p:txBody>
          <a:bodyPr/>
          <a:lstStyle/>
          <a:p>
            <a:pPr marL="0" indent="0">
              <a:buNone/>
            </a:pPr>
            <a:r>
              <a:rPr lang="en-US" sz="2000" dirty="0"/>
              <a:t>Bread is one of the most highly consumed foods in the UK with </a:t>
            </a:r>
            <a:r>
              <a:rPr lang="en-GB" sz="2000" dirty="0"/>
              <a:t>nearly 11 million loaves sold each day.</a:t>
            </a:r>
          </a:p>
          <a:p>
            <a:pPr marL="0" indent="0">
              <a:buNone/>
            </a:pPr>
            <a:r>
              <a:rPr lang="en-GB" sz="2000" dirty="0"/>
              <a:t>However, bread has not always been available in the way in which it is now and there are a number of key steps, and people, that are important in helping produce bread from the raw ingredients.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3040" y="2428588"/>
            <a:ext cx="4435308" cy="2956872"/>
          </a:xfrm>
          <a:prstGeom prst="rect">
            <a:avLst/>
          </a:prstGeom>
        </p:spPr>
      </p:pic>
      <p:sp>
        <p:nvSpPr>
          <p:cNvPr id="5" name="Rectangle 4"/>
          <p:cNvSpPr/>
          <p:nvPr/>
        </p:nvSpPr>
        <p:spPr>
          <a:xfrm>
            <a:off x="8886305" y="6171092"/>
            <a:ext cx="2987040" cy="307777"/>
          </a:xfrm>
          <a:prstGeom prst="rect">
            <a:avLst/>
          </a:prstGeom>
        </p:spPr>
        <p:txBody>
          <a:bodyPr wrap="square">
            <a:spAutoFit/>
          </a:bodyPr>
          <a:lstStyle/>
          <a:p>
            <a:r>
              <a:rPr lang="en-GB" sz="1400" dirty="0">
                <a:solidFill>
                  <a:srgbClr val="333333"/>
                </a:solidFill>
                <a:latin typeface="Arial" panose="020B0604020202020204" pitchFamily="34" charset="0"/>
                <a:cs typeface="Arial" panose="020B0604020202020204" pitchFamily="34" charset="0"/>
                <a:hlinkClick r:id="rId3"/>
              </a:rPr>
              <a:t>Flour &amp; Bread Consumption</a:t>
            </a:r>
            <a:r>
              <a:rPr lang="en-GB" sz="1400" dirty="0">
                <a:solidFill>
                  <a:srgbClr val="333333"/>
                </a:solidFill>
                <a:latin typeface="Arial" panose="020B0604020202020204" pitchFamily="34" charset="0"/>
                <a:cs typeface="Arial" panose="020B0604020202020204" pitchFamily="34" charset="0"/>
              </a:rPr>
              <a:t>, </a:t>
            </a:r>
            <a:r>
              <a:rPr lang="en-GB" sz="1400" dirty="0" err="1">
                <a:solidFill>
                  <a:srgbClr val="333333"/>
                </a:solidFill>
                <a:latin typeface="Arial" panose="020B0604020202020204" pitchFamily="34" charset="0"/>
                <a:cs typeface="Arial" panose="020B0604020202020204" pitchFamily="34" charset="0"/>
              </a:rPr>
              <a:t>Nabim</a:t>
            </a:r>
            <a:endParaRPr lang="en-GB" sz="14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71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history of bread making</a:t>
            </a:r>
            <a:endParaRPr lang="en-GB" dirty="0"/>
          </a:p>
        </p:txBody>
      </p:sp>
      <p:sp>
        <p:nvSpPr>
          <p:cNvPr id="3" name="Subtitle 2"/>
          <p:cNvSpPr>
            <a:spLocks noGrp="1"/>
          </p:cNvSpPr>
          <p:nvPr>
            <p:ph type="subTitle" idx="1"/>
          </p:nvPr>
        </p:nvSpPr>
        <p:spPr>
          <a:xfrm>
            <a:off x="1169276" y="2571092"/>
            <a:ext cx="6544935" cy="3600000"/>
          </a:xfrm>
        </p:spPr>
        <p:txBody>
          <a:bodyPr/>
          <a:lstStyle/>
          <a:p>
            <a:pPr marL="0" indent="0">
              <a:buNone/>
            </a:pPr>
            <a:r>
              <a:rPr lang="en-GB" sz="2000" dirty="0"/>
              <a:t>It is estimated that bread has been around for tens of thousands of years and has been an important food to a number of civilisations.</a:t>
            </a:r>
          </a:p>
          <a:p>
            <a:pPr marL="0" indent="0">
              <a:buNone/>
            </a:pPr>
            <a:r>
              <a:rPr lang="en-GB" sz="2000" dirty="0"/>
              <a:t>However, the bread from this time was very different to how it is now.</a:t>
            </a:r>
          </a:p>
          <a:p>
            <a:pPr marL="0" indent="0">
              <a:buNone/>
            </a:pPr>
            <a:r>
              <a:rPr lang="en-GB" sz="2000" dirty="0"/>
              <a:t>The next slides show some of the progression of bread.</a:t>
            </a:r>
          </a:p>
        </p:txBody>
      </p:sp>
      <p:sp>
        <p:nvSpPr>
          <p:cNvPr id="4" name="Rectangle 3"/>
          <p:cNvSpPr/>
          <p:nvPr/>
        </p:nvSpPr>
        <p:spPr>
          <a:xfrm>
            <a:off x="9872748" y="6183748"/>
            <a:ext cx="2563091" cy="307777"/>
          </a:xfrm>
          <a:prstGeom prst="rect">
            <a:avLst/>
          </a:prstGeom>
        </p:spPr>
        <p:txBody>
          <a:bodyPr wrap="square">
            <a:spAutoFit/>
          </a:bodyPr>
          <a:lstStyle/>
          <a:p>
            <a:r>
              <a:rPr lang="en-GB" sz="1400" dirty="0">
                <a:solidFill>
                  <a:srgbClr val="181818"/>
                </a:solidFill>
                <a:latin typeface="Arial" panose="020B0604020202020204" pitchFamily="34" charset="0"/>
                <a:cs typeface="Arial" panose="020B0604020202020204" pitchFamily="34" charset="0"/>
                <a:hlinkClick r:id="rId2"/>
              </a:rPr>
              <a:t>A Brief History of Bread</a:t>
            </a:r>
            <a:endParaRPr lang="en-GB" sz="1400" dirty="0">
              <a:solidFill>
                <a:srgbClr val="181818"/>
              </a:solidFill>
              <a:latin typeface="Arial" panose="020B0604020202020204" pitchFamily="34" charset="0"/>
              <a:cs typeface="Arial" panose="020B0604020202020204" pitchFamily="34" charset="0"/>
            </a:endParaRPr>
          </a:p>
        </p:txBody>
      </p:sp>
      <p:pic>
        <p:nvPicPr>
          <p:cNvPr id="5" name="Picture 2" descr="S:\Shared\EDUCATION TEAM FILES\Photographs Oct 2018 onwards\shutterstock_4888993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081" y="2332272"/>
            <a:ext cx="4157334" cy="2775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Shared\EDUCATION TEAM FILES\Photographs Oct 2018 onwards\Large size photos\wheat grain flo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787" y="4532385"/>
            <a:ext cx="2609409" cy="200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1743" y="4825529"/>
            <a:ext cx="2439207" cy="1632857"/>
          </a:xfrm>
          <a:prstGeom prst="rect">
            <a:avLst/>
          </a:prstGeom>
        </p:spPr>
      </p:pic>
    </p:spTree>
    <p:extLst>
      <p:ext uri="{BB962C8B-B14F-4D97-AF65-F5344CB8AC3E}">
        <p14:creationId xmlns:p14="http://schemas.microsoft.com/office/powerpoint/2010/main" val="128395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Prehistoric bread</a:t>
            </a:r>
          </a:p>
        </p:txBody>
      </p:sp>
      <p:sp>
        <p:nvSpPr>
          <p:cNvPr id="3" name="Subtitle 2"/>
          <p:cNvSpPr>
            <a:spLocks noGrp="1"/>
          </p:cNvSpPr>
          <p:nvPr>
            <p:ph type="subTitle" idx="1"/>
          </p:nvPr>
        </p:nvSpPr>
        <p:spPr>
          <a:xfrm>
            <a:off x="1169277" y="2571092"/>
            <a:ext cx="5765914" cy="3600000"/>
          </a:xfrm>
        </p:spPr>
        <p:txBody>
          <a:bodyPr/>
          <a:lstStyle/>
          <a:p>
            <a:pPr marL="0" indent="0">
              <a:buNone/>
            </a:pPr>
            <a:r>
              <a:rPr lang="en-GB" sz="2000" dirty="0"/>
              <a:t>Although mixtures of water and grains were eaten in prehistoric times, it was the idea to start cooking this mixture that formed the early versions of bread.</a:t>
            </a:r>
          </a:p>
          <a:p>
            <a:pPr marL="0" indent="0">
              <a:buNone/>
            </a:pPr>
            <a:r>
              <a:rPr lang="en-GB" sz="2000" dirty="0">
                <a:latin typeface="Arial"/>
                <a:cs typeface="Arial"/>
              </a:rPr>
              <a:t>Although there is some argument as to when exactly this was, there is certainly evidence of bread that is thousands of years old.</a:t>
            </a:r>
          </a:p>
        </p:txBody>
      </p:sp>
      <p:sp>
        <p:nvSpPr>
          <p:cNvPr id="4" name="Rectangle 3"/>
          <p:cNvSpPr/>
          <p:nvPr/>
        </p:nvSpPr>
        <p:spPr>
          <a:xfrm>
            <a:off x="9872748" y="6183748"/>
            <a:ext cx="2563091" cy="307777"/>
          </a:xfrm>
          <a:prstGeom prst="rect">
            <a:avLst/>
          </a:prstGeom>
        </p:spPr>
        <p:txBody>
          <a:bodyPr wrap="square">
            <a:spAutoFit/>
          </a:bodyPr>
          <a:lstStyle/>
          <a:p>
            <a:r>
              <a:rPr lang="en-GB" sz="1400" dirty="0">
                <a:solidFill>
                  <a:srgbClr val="181818"/>
                </a:solidFill>
                <a:latin typeface="Arial" panose="020B0604020202020204" pitchFamily="34" charset="0"/>
                <a:cs typeface="Arial" panose="020B0604020202020204" pitchFamily="34" charset="0"/>
                <a:hlinkClick r:id="rId2"/>
              </a:rPr>
              <a:t>A Brief History of Bread</a:t>
            </a:r>
            <a:endParaRPr lang="en-GB" sz="1400" dirty="0">
              <a:solidFill>
                <a:srgbClr val="18181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74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Milling</a:t>
            </a:r>
          </a:p>
        </p:txBody>
      </p:sp>
      <p:sp>
        <p:nvSpPr>
          <p:cNvPr id="3" name="Subtitle 2"/>
          <p:cNvSpPr>
            <a:spLocks noGrp="1"/>
          </p:cNvSpPr>
          <p:nvPr>
            <p:ph type="subTitle" idx="1"/>
          </p:nvPr>
        </p:nvSpPr>
        <p:spPr>
          <a:xfrm>
            <a:off x="1169277" y="2571092"/>
            <a:ext cx="4250622" cy="3600000"/>
          </a:xfrm>
        </p:spPr>
        <p:txBody>
          <a:bodyPr/>
          <a:lstStyle/>
          <a:p>
            <a:pPr marL="0" indent="0">
              <a:buNone/>
            </a:pPr>
            <a:r>
              <a:rPr lang="en-GB" sz="2000" dirty="0"/>
              <a:t>In modern day bread making, milling wheat to make flour is an important part of the bread making process.</a:t>
            </a:r>
          </a:p>
          <a:p>
            <a:pPr marL="0" indent="0">
              <a:buNone/>
            </a:pPr>
            <a:endParaRPr lang="en-GB" sz="2000" dirty="0"/>
          </a:p>
          <a:p>
            <a:pPr marL="0" indent="0">
              <a:buNone/>
            </a:pPr>
            <a:r>
              <a:rPr lang="en-GB" sz="2000" dirty="0"/>
              <a:t>The basic principles of milling were incorporated around three thousand years ago, when two flat, circular stones were stacked on top of one another and used to grind the grain.</a:t>
            </a:r>
          </a:p>
          <a:p>
            <a:pPr marL="0" indent="0">
              <a:buNone/>
            </a:pPr>
            <a:endParaRPr lang="en-GB" sz="2000" dirty="0"/>
          </a:p>
          <a:p>
            <a:pPr marL="0" indent="0">
              <a:buNone/>
            </a:pPr>
            <a:endParaRPr lang="en-GB" sz="2000" dirty="0"/>
          </a:p>
        </p:txBody>
      </p:sp>
      <p:sp>
        <p:nvSpPr>
          <p:cNvPr id="4" name="Rectangle 3"/>
          <p:cNvSpPr/>
          <p:nvPr/>
        </p:nvSpPr>
        <p:spPr>
          <a:xfrm>
            <a:off x="9872748" y="6183748"/>
            <a:ext cx="2563091" cy="307777"/>
          </a:xfrm>
          <a:prstGeom prst="rect">
            <a:avLst/>
          </a:prstGeom>
        </p:spPr>
        <p:txBody>
          <a:bodyPr wrap="square">
            <a:spAutoFit/>
          </a:bodyPr>
          <a:lstStyle/>
          <a:p>
            <a:r>
              <a:rPr lang="en-GB" sz="1400" dirty="0">
                <a:solidFill>
                  <a:srgbClr val="181818"/>
                </a:solidFill>
                <a:latin typeface="Arial" panose="020B0604020202020204" pitchFamily="34" charset="0"/>
                <a:cs typeface="Arial" panose="020B0604020202020204" pitchFamily="34" charset="0"/>
                <a:hlinkClick r:id="rId2"/>
              </a:rPr>
              <a:t>A Brief History of Bread</a:t>
            </a:r>
            <a:endParaRPr lang="en-GB" sz="1400" dirty="0">
              <a:solidFill>
                <a:srgbClr val="181818"/>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605" y="2134986"/>
            <a:ext cx="5846616" cy="3897744"/>
          </a:xfrm>
          <a:prstGeom prst="rect">
            <a:avLst/>
          </a:prstGeom>
        </p:spPr>
      </p:pic>
    </p:spTree>
    <p:extLst>
      <p:ext uri="{BB962C8B-B14F-4D97-AF65-F5344CB8AC3E}">
        <p14:creationId xmlns:p14="http://schemas.microsoft.com/office/powerpoint/2010/main" val="88798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Using yeast</a:t>
            </a:r>
          </a:p>
        </p:txBody>
      </p:sp>
      <p:sp>
        <p:nvSpPr>
          <p:cNvPr id="3" name="Subtitle 2"/>
          <p:cNvSpPr>
            <a:spLocks noGrp="1"/>
          </p:cNvSpPr>
          <p:nvPr>
            <p:ph type="subTitle" idx="1"/>
          </p:nvPr>
        </p:nvSpPr>
        <p:spPr>
          <a:xfrm>
            <a:off x="1169276" y="2571092"/>
            <a:ext cx="5184023" cy="3600000"/>
          </a:xfrm>
        </p:spPr>
        <p:txBody>
          <a:bodyPr/>
          <a:lstStyle/>
          <a:p>
            <a:pPr marL="0" indent="0">
              <a:buNone/>
            </a:pPr>
            <a:r>
              <a:rPr lang="en-GB" sz="2000" dirty="0"/>
              <a:t>One of the defining characteristics of modern bread is the use of yeast to help it rise.</a:t>
            </a:r>
          </a:p>
          <a:p>
            <a:pPr marL="0" indent="0">
              <a:buNone/>
            </a:pPr>
            <a:endParaRPr lang="en-GB" sz="2000" dirty="0"/>
          </a:p>
          <a:p>
            <a:pPr marL="0" indent="0">
              <a:buNone/>
            </a:pPr>
            <a:r>
              <a:rPr lang="en-GB" sz="2000" dirty="0"/>
              <a:t>However, whilst this method may seem modern, there is evidence of making bread using yeast that dates back to the ancient Egyptians in around 300BC.</a:t>
            </a:r>
          </a:p>
          <a:p>
            <a:pPr marL="0" indent="0">
              <a:buNone/>
            </a:pPr>
            <a:endParaRPr lang="en-GB" sz="2000" dirty="0"/>
          </a:p>
          <a:p>
            <a:pPr marL="0" indent="0">
              <a:buNone/>
            </a:pPr>
            <a:endParaRPr lang="en-GB" sz="2000" dirty="0"/>
          </a:p>
        </p:txBody>
      </p:sp>
      <p:sp>
        <p:nvSpPr>
          <p:cNvPr id="4" name="Rectangle 3"/>
          <p:cNvSpPr/>
          <p:nvPr/>
        </p:nvSpPr>
        <p:spPr>
          <a:xfrm>
            <a:off x="9872748" y="6183748"/>
            <a:ext cx="2563091" cy="307777"/>
          </a:xfrm>
          <a:prstGeom prst="rect">
            <a:avLst/>
          </a:prstGeom>
        </p:spPr>
        <p:txBody>
          <a:bodyPr wrap="square">
            <a:spAutoFit/>
          </a:bodyPr>
          <a:lstStyle/>
          <a:p>
            <a:r>
              <a:rPr lang="en-GB" sz="1400" dirty="0">
                <a:solidFill>
                  <a:srgbClr val="181818"/>
                </a:solidFill>
                <a:latin typeface="Arial" panose="020B0604020202020204" pitchFamily="34" charset="0"/>
                <a:cs typeface="Arial" panose="020B0604020202020204" pitchFamily="34" charset="0"/>
                <a:hlinkClick r:id="rId2"/>
              </a:rPr>
              <a:t>A Brief History of Bread</a:t>
            </a:r>
            <a:endParaRPr lang="en-GB" sz="1400" dirty="0">
              <a:solidFill>
                <a:srgbClr val="181818"/>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04" y="2177934"/>
            <a:ext cx="5347492" cy="3541222"/>
          </a:xfrm>
          <a:prstGeom prst="rect">
            <a:avLst/>
          </a:prstGeom>
        </p:spPr>
      </p:pic>
    </p:spTree>
    <p:extLst>
      <p:ext uri="{BB962C8B-B14F-4D97-AF65-F5344CB8AC3E}">
        <p14:creationId xmlns:p14="http://schemas.microsoft.com/office/powerpoint/2010/main" val="810702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best thing since sliced bread</a:t>
            </a:r>
          </a:p>
        </p:txBody>
      </p:sp>
      <p:sp>
        <p:nvSpPr>
          <p:cNvPr id="3" name="Subtitle 2"/>
          <p:cNvSpPr>
            <a:spLocks noGrp="1"/>
          </p:cNvSpPr>
          <p:nvPr>
            <p:ph type="subTitle" idx="1"/>
          </p:nvPr>
        </p:nvSpPr>
        <p:spPr>
          <a:xfrm>
            <a:off x="1169276" y="2571092"/>
            <a:ext cx="5172147" cy="3600000"/>
          </a:xfrm>
        </p:spPr>
        <p:txBody>
          <a:bodyPr/>
          <a:lstStyle/>
          <a:p>
            <a:pPr marL="0" indent="0">
              <a:buNone/>
            </a:pPr>
            <a:r>
              <a:rPr lang="en-GB" sz="2000" dirty="0"/>
              <a:t>When you buy a loaf of bread in the supermarket, it is usually sliced. However, this has not always been the case.</a:t>
            </a:r>
          </a:p>
          <a:p>
            <a:pPr marL="0" indent="0">
              <a:buNone/>
            </a:pPr>
            <a:r>
              <a:rPr lang="en-GB" sz="2000" dirty="0"/>
              <a:t>The first bread slicing machine was created in 1928 in America although, sliced bread was not sold in the UK until 1930. During the second world war, bread was again not sliced to save money.</a:t>
            </a:r>
          </a:p>
          <a:p>
            <a:pPr marL="0" indent="0">
              <a:buNone/>
            </a:pPr>
            <a:r>
              <a:rPr lang="en-GB" sz="2000" dirty="0"/>
              <a:t>It was then reintroduced in 1950.</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923" t="13575" b="23394"/>
          <a:stretch/>
        </p:blipFill>
        <p:spPr>
          <a:xfrm>
            <a:off x="7334772" y="2629282"/>
            <a:ext cx="4601263" cy="3272755"/>
          </a:xfrm>
          <a:prstGeom prst="rect">
            <a:avLst/>
          </a:prstGeom>
        </p:spPr>
      </p:pic>
    </p:spTree>
    <p:extLst>
      <p:ext uri="{BB962C8B-B14F-4D97-AF65-F5344CB8AC3E}">
        <p14:creationId xmlns:p14="http://schemas.microsoft.com/office/powerpoint/2010/main" val="3272020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national loaf</a:t>
            </a:r>
          </a:p>
        </p:txBody>
      </p:sp>
      <p:sp>
        <p:nvSpPr>
          <p:cNvPr id="3" name="Subtitle 2"/>
          <p:cNvSpPr>
            <a:spLocks noGrp="1"/>
          </p:cNvSpPr>
          <p:nvPr>
            <p:ph type="subTitle" idx="1"/>
          </p:nvPr>
        </p:nvSpPr>
        <p:spPr>
          <a:xfrm>
            <a:off x="1169276" y="2571092"/>
            <a:ext cx="5374028" cy="3600000"/>
          </a:xfrm>
        </p:spPr>
        <p:txBody>
          <a:bodyPr/>
          <a:lstStyle/>
          <a:p>
            <a:pPr marL="0" indent="0" fontAlgn="base">
              <a:buNone/>
            </a:pPr>
            <a:r>
              <a:rPr lang="en-GB" sz="2000" dirty="0">
                <a:latin typeface="Arial"/>
                <a:cs typeface="Arial"/>
              </a:rPr>
              <a:t>In 1942, the ‘national loaf’ was introduced into the UK. This was a government regulated loaf of bread that was made from brown flour, using about 85% of the grain. For reference, Wholemeal uses 100% and white flour about 78% of each grain.</a:t>
            </a:r>
          </a:p>
          <a:p>
            <a:pPr marL="0" indent="0" fontAlgn="base">
              <a:buNone/>
            </a:pPr>
            <a:r>
              <a:rPr lang="en-GB" sz="2000" dirty="0">
                <a:latin typeface="Arial"/>
                <a:cs typeface="Arial"/>
              </a:rPr>
              <a:t>It was similar to a brown loaf and was introduced to make the best use of scarce grain in the second world war.</a:t>
            </a:r>
          </a:p>
          <a:p>
            <a:pPr marL="0" indent="0" fontAlgn="base">
              <a:buNone/>
            </a:pPr>
            <a:r>
              <a:rPr lang="en-GB" sz="2000" dirty="0"/>
              <a:t>The national loaf was abolished in 1956.</a:t>
            </a:r>
          </a:p>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0360"/>
          <a:stretch/>
        </p:blipFill>
        <p:spPr>
          <a:xfrm>
            <a:off x="7118465" y="2173179"/>
            <a:ext cx="4660670" cy="3901440"/>
          </a:xfrm>
          <a:prstGeom prst="rect">
            <a:avLst/>
          </a:prstGeom>
        </p:spPr>
      </p:pic>
    </p:spTree>
    <p:extLst>
      <p:ext uri="{BB962C8B-B14F-4D97-AF65-F5344CB8AC3E}">
        <p14:creationId xmlns:p14="http://schemas.microsoft.com/office/powerpoint/2010/main" val="1521099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Traditional bread making</a:t>
            </a:r>
          </a:p>
        </p:txBody>
      </p:sp>
      <p:sp>
        <p:nvSpPr>
          <p:cNvPr id="3" name="Subtitle 2"/>
          <p:cNvSpPr>
            <a:spLocks noGrp="1"/>
          </p:cNvSpPr>
          <p:nvPr>
            <p:ph type="subTitle" idx="1"/>
          </p:nvPr>
        </p:nvSpPr>
        <p:spPr>
          <a:xfrm>
            <a:off x="1169276" y="2571092"/>
            <a:ext cx="5587784" cy="3600000"/>
          </a:xfrm>
        </p:spPr>
        <p:txBody>
          <a:bodyPr/>
          <a:lstStyle/>
          <a:p>
            <a:pPr marL="0" indent="0">
              <a:buNone/>
            </a:pPr>
            <a:r>
              <a:rPr lang="en-GB" sz="2000" dirty="0"/>
              <a:t>Even the way bread is made has not always been the same.</a:t>
            </a:r>
          </a:p>
          <a:p>
            <a:pPr marL="0" indent="0">
              <a:buNone/>
            </a:pPr>
            <a:r>
              <a:rPr lang="en-GB" sz="2000" dirty="0"/>
              <a:t>In the traditional process, although the same basic ingredients are used, there was a longer and slower fermentation process.</a:t>
            </a:r>
          </a:p>
          <a:p>
            <a:pPr marL="0" indent="0">
              <a:buNone/>
            </a:pPr>
            <a:r>
              <a:rPr lang="en-GB" sz="2000" dirty="0">
                <a:latin typeface="Arial"/>
                <a:cs typeface="Arial"/>
              </a:rPr>
              <a:t>This meant that traditional bread making was a slow process that required bakers to work long hours and would not be able to keep up with the modern demand for bread.</a:t>
            </a:r>
          </a:p>
          <a:p>
            <a:pPr marL="0" indent="0">
              <a:buNone/>
            </a:pPr>
            <a:endParaRPr lang="en-GB"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8258" b="21937"/>
          <a:stretch/>
        </p:blipFill>
        <p:spPr>
          <a:xfrm>
            <a:off x="7861465" y="2571091"/>
            <a:ext cx="4100549" cy="3450877"/>
          </a:xfrm>
          <a:prstGeom prst="rect">
            <a:avLst/>
          </a:prstGeom>
        </p:spPr>
      </p:pic>
    </p:spTree>
    <p:extLst>
      <p:ext uri="{BB962C8B-B14F-4D97-AF65-F5344CB8AC3E}">
        <p14:creationId xmlns:p14="http://schemas.microsoft.com/office/powerpoint/2010/main" val="3232007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864</Words>
  <Application>Microsoft Office PowerPoint</Application>
  <PresentationFormat>Widescreen</PresentationFormat>
  <Paragraphs>56</Paragraphs>
  <Slides>13</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13</vt:i4>
      </vt:variant>
    </vt:vector>
  </HeadingPairs>
  <TitlesOfParts>
    <vt:vector size="19" baseType="lpstr">
      <vt:lpstr>Arial</vt:lpstr>
      <vt:lpstr>Calibri</vt:lpstr>
      <vt:lpstr>Office Theme</vt:lpstr>
      <vt:lpstr>Custom Design</vt:lpstr>
      <vt:lpstr>1_Custom Design</vt:lpstr>
      <vt:lpstr>3_Custom Design</vt:lpstr>
      <vt:lpstr>The history of bread making</vt:lpstr>
      <vt:lpstr>The history of bread making</vt:lpstr>
      <vt:lpstr>The history of bread making</vt:lpstr>
      <vt:lpstr>Prehistoric bread</vt:lpstr>
      <vt:lpstr>Milling</vt:lpstr>
      <vt:lpstr>Using yeast</vt:lpstr>
      <vt:lpstr>The best thing since sliced bread</vt:lpstr>
      <vt:lpstr>The national loaf</vt:lpstr>
      <vt:lpstr>Traditional bread making</vt:lpstr>
      <vt:lpstr>The Chorleywood Bread Process</vt:lpstr>
      <vt:lpstr>Bread and Flour regulations</vt:lpstr>
      <vt:lpstr>The decline of bread purchasing</vt:lpstr>
      <vt:lpstr>The history of bread 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97</cp:revision>
  <dcterms:created xsi:type="dcterms:W3CDTF">2018-10-10T09:22:08Z</dcterms:created>
  <dcterms:modified xsi:type="dcterms:W3CDTF">2020-05-01T14:19:39Z</dcterms:modified>
</cp:coreProperties>
</file>