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75" r:id="rId6"/>
    <p:sldId id="259" r:id="rId7"/>
    <p:sldId id="262" r:id="rId8"/>
    <p:sldId id="270" r:id="rId9"/>
    <p:sldId id="263" r:id="rId10"/>
    <p:sldId id="271" r:id="rId11"/>
    <p:sldId id="272" r:id="rId12"/>
    <p:sldId id="273" r:id="rId13"/>
    <p:sldId id="274" r:id="rId14"/>
    <p:sldId id="276" r:id="rId15"/>
    <p:sldId id="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8B44"/>
    <a:srgbClr val="C7D9BD"/>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31CA38-6360-151A-8613-AA9AB2CEBBE0}" v="55" dt="2020-04-28T16:21:59.5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p:restoredTop sz="94655"/>
  </p:normalViewPr>
  <p:slideViewPr>
    <p:cSldViewPr snapToGrid="0" snapToObjects="1">
      <p:cViewPr varScale="1">
        <p:scale>
          <a:sx n="67" d="100"/>
          <a:sy n="67" d="100"/>
        </p:scale>
        <p:origin x="68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158B44"/>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158B44"/>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7D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158B44"/>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2020</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2020</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2020</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2020</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www.nabim.org.uk/the-milling-proces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www.nabim.org.uk/download/document/55d96f238a4abe2181e02ca0986f4769"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nabim.org.uk/download/document/55d96f238a4abe2181e02ca0986f4769"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nabim.org.uk/download/document/55d96f238a4abe2181e02ca0986f4769" TargetMode="External"/><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Bread production</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Home-made bread</a:t>
            </a:r>
          </a:p>
        </p:txBody>
      </p:sp>
      <p:sp>
        <p:nvSpPr>
          <p:cNvPr id="3" name="Subtitle 2"/>
          <p:cNvSpPr>
            <a:spLocks noGrp="1"/>
          </p:cNvSpPr>
          <p:nvPr>
            <p:ph type="subTitle" idx="1"/>
          </p:nvPr>
        </p:nvSpPr>
        <p:spPr>
          <a:xfrm>
            <a:off x="1169276" y="2571092"/>
            <a:ext cx="5357030" cy="3600000"/>
          </a:xfrm>
        </p:spPr>
        <p:txBody>
          <a:bodyPr/>
          <a:lstStyle/>
          <a:p>
            <a:pPr marL="0" indent="0">
              <a:buNone/>
            </a:pPr>
            <a:r>
              <a:rPr lang="en-GB" sz="2000" dirty="0">
                <a:latin typeface="Arial"/>
                <a:cs typeface="Arial"/>
              </a:rPr>
              <a:t>Even the bread people make at home follows the same processes and ingredients. The main ingredients to make bread at home are flour, salt, water and yeast.</a:t>
            </a:r>
          </a:p>
          <a:p>
            <a:pPr marL="0" indent="0">
              <a:buNone/>
            </a:pPr>
            <a:r>
              <a:rPr lang="en-GB" sz="2000" dirty="0"/>
              <a:t>Lots of people make their own bread at home.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2759" y="1923798"/>
            <a:ext cx="2467100" cy="3289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5982" y="2881626"/>
            <a:ext cx="2467100" cy="3289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1070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Bread facts</a:t>
            </a:r>
            <a:endParaRPr lang="en-GB" dirty="0"/>
          </a:p>
        </p:txBody>
      </p:sp>
      <p:sp>
        <p:nvSpPr>
          <p:cNvPr id="3" name="Subtitle 2"/>
          <p:cNvSpPr>
            <a:spLocks noGrp="1"/>
          </p:cNvSpPr>
          <p:nvPr>
            <p:ph type="subTitle" idx="1"/>
          </p:nvPr>
        </p:nvSpPr>
        <p:spPr>
          <a:xfrm>
            <a:off x="1169276" y="2571092"/>
            <a:ext cx="6732333" cy="3600000"/>
          </a:xfrm>
        </p:spPr>
        <p:txBody>
          <a:bodyPr/>
          <a:lstStyle/>
          <a:p>
            <a:pPr lvl="0"/>
            <a:r>
              <a:rPr lang="en-GB" sz="2000" dirty="0"/>
              <a:t>Over 200 different kinds of bread are produced in the UK – from butter rich brioche and crisp baguettes to farmhouse loaves and focaccia, soft ciabatta and crumpets to chapattis and flaky croissants. This diversity is only possible because of the vast range and quality of British flour available. </a:t>
            </a:r>
          </a:p>
          <a:p>
            <a:pPr lvl="0"/>
            <a:r>
              <a:rPr lang="en-GB" sz="2000" dirty="0"/>
              <a:t>Sandwiches account for 50% of bread consumption; whether bought or made-at-home.</a:t>
            </a:r>
          </a:p>
          <a:p>
            <a:r>
              <a:rPr lang="en-GB" sz="2000" dirty="0">
                <a:latin typeface="Arial"/>
                <a:cs typeface="Arial"/>
              </a:rPr>
              <a:t>Despite being a staple food in the UK for centuries, bread consumption has fallen steadily over the last few decades. Average consumption per person now equates to only around 2-3 slices of bread a day. </a:t>
            </a:r>
          </a:p>
          <a:p>
            <a:endParaRPr lang="en-GB" dirty="0"/>
          </a:p>
        </p:txBody>
      </p:sp>
      <p:pic>
        <p:nvPicPr>
          <p:cNvPr id="4" name="Picture 3" descr="https://fabflour.co.uk/wp/wp-content/uploads/types-of-bread-1024x683.jpg"/>
          <p:cNvPicPr/>
          <p:nvPr/>
        </p:nvPicPr>
        <p:blipFill>
          <a:blip r:embed="rId2">
            <a:extLst>
              <a:ext uri="{28A0092B-C50C-407E-A947-70E740481C1C}">
                <a14:useLocalDpi xmlns:a14="http://schemas.microsoft.com/office/drawing/2010/main" val="0"/>
              </a:ext>
            </a:extLst>
          </a:blip>
          <a:srcRect/>
          <a:stretch>
            <a:fillRect/>
          </a:stretch>
        </p:blipFill>
        <p:spPr bwMode="auto">
          <a:xfrm>
            <a:off x="8388627" y="2571091"/>
            <a:ext cx="3561424" cy="2060543"/>
          </a:xfrm>
          <a:prstGeom prst="rect">
            <a:avLst/>
          </a:prstGeom>
          <a:noFill/>
          <a:ln>
            <a:noFill/>
          </a:ln>
        </p:spPr>
      </p:pic>
    </p:spTree>
    <p:extLst>
      <p:ext uri="{BB962C8B-B14F-4D97-AF65-F5344CB8AC3E}">
        <p14:creationId xmlns:p14="http://schemas.microsoft.com/office/powerpoint/2010/main" val="3055857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Bread production</a:t>
            </a:r>
            <a:endParaRPr lang="en-GB"/>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Tree>
    <p:extLst>
      <p:ext uri="{BB962C8B-B14F-4D97-AF65-F5344CB8AC3E}">
        <p14:creationId xmlns:p14="http://schemas.microsoft.com/office/powerpoint/2010/main" val="2590538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Our daily bread</a:t>
            </a:r>
            <a:endParaRPr lang="en-GB" dirty="0"/>
          </a:p>
        </p:txBody>
      </p:sp>
      <p:sp>
        <p:nvSpPr>
          <p:cNvPr id="3" name="Subtitle 2"/>
          <p:cNvSpPr>
            <a:spLocks noGrp="1"/>
          </p:cNvSpPr>
          <p:nvPr>
            <p:ph type="subTitle" idx="1"/>
          </p:nvPr>
        </p:nvSpPr>
        <p:spPr>
          <a:xfrm>
            <a:off x="1169276" y="2571092"/>
            <a:ext cx="6692576" cy="3600000"/>
          </a:xfrm>
        </p:spPr>
        <p:txBody>
          <a:bodyPr/>
          <a:lstStyle/>
          <a:p>
            <a:pPr lvl="0"/>
            <a:r>
              <a:rPr lang="en-GB" sz="2000" dirty="0"/>
              <a:t>Bread is bought by 99.8% of British households, and the equivalent of nearly 11 million loaves are sold each day. </a:t>
            </a:r>
          </a:p>
          <a:p>
            <a:pPr lvl="0"/>
            <a:r>
              <a:rPr lang="en-GB" sz="2000" dirty="0"/>
              <a:t>Approximately 60-70% of the bread we eat is white and sandwiches are thought to account for 50% of overall bread consumption. </a:t>
            </a:r>
          </a:p>
          <a:p>
            <a:pPr lvl="0"/>
            <a:r>
              <a:rPr lang="en-GB" sz="2000" dirty="0"/>
              <a:t>Average bread purchases are the equivalent of 60.3 loaves per person per year.</a:t>
            </a:r>
          </a:p>
          <a:p>
            <a:pPr marL="0" indent="0">
              <a:buNone/>
            </a:pPr>
            <a:endParaRPr lang="en-GB" dirty="0"/>
          </a:p>
        </p:txBody>
      </p:sp>
      <p:pic>
        <p:nvPicPr>
          <p:cNvPr id="4" name="Picture 3" descr="http://www.nabim.org.uk/sites/0038/uploads/content/woman-choosing-bread-in-bakery-section-9339521241257x838.jpg?1526042613"/>
          <p:cNvPicPr/>
          <p:nvPr/>
        </p:nvPicPr>
        <p:blipFill>
          <a:blip r:embed="rId2">
            <a:extLst>
              <a:ext uri="{28A0092B-C50C-407E-A947-70E740481C1C}">
                <a14:useLocalDpi xmlns:a14="http://schemas.microsoft.com/office/drawing/2010/main" val="0"/>
              </a:ext>
            </a:extLst>
          </a:blip>
          <a:srcRect/>
          <a:stretch>
            <a:fillRect/>
          </a:stretch>
        </p:blipFill>
        <p:spPr bwMode="auto">
          <a:xfrm>
            <a:off x="8378686" y="2423905"/>
            <a:ext cx="3468011" cy="2525782"/>
          </a:xfrm>
          <a:prstGeom prst="rect">
            <a:avLst/>
          </a:prstGeom>
          <a:noFill/>
          <a:ln>
            <a:noFill/>
          </a:ln>
        </p:spPr>
      </p:pic>
    </p:spTree>
    <p:extLst>
      <p:ext uri="{BB962C8B-B14F-4D97-AF65-F5344CB8AC3E}">
        <p14:creationId xmlns:p14="http://schemas.microsoft.com/office/powerpoint/2010/main" val="49386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Milling</a:t>
            </a:r>
          </a:p>
        </p:txBody>
      </p:sp>
      <p:sp>
        <p:nvSpPr>
          <p:cNvPr id="3" name="Subtitle 2"/>
          <p:cNvSpPr>
            <a:spLocks noGrp="1"/>
          </p:cNvSpPr>
          <p:nvPr>
            <p:ph type="subTitle" idx="1"/>
          </p:nvPr>
        </p:nvSpPr>
        <p:spPr>
          <a:xfrm>
            <a:off x="1169276" y="2571092"/>
            <a:ext cx="6359680" cy="3600000"/>
          </a:xfrm>
        </p:spPr>
        <p:txBody>
          <a:bodyPr/>
          <a:lstStyle/>
          <a:p>
            <a:pPr marL="0" indent="0">
              <a:buNone/>
            </a:pPr>
            <a:r>
              <a:rPr lang="en-US" sz="2000" dirty="0"/>
              <a:t>Bread is made from flour so, the important first step of producing bread is to make the flour.</a:t>
            </a:r>
          </a:p>
          <a:p>
            <a:pPr marL="0" indent="0">
              <a:buNone/>
            </a:pPr>
            <a:r>
              <a:rPr lang="en-US" sz="2000" dirty="0"/>
              <a:t>The person who does this is called the miller. </a:t>
            </a:r>
          </a:p>
          <a:p>
            <a:pPr marL="0" indent="0">
              <a:buNone/>
            </a:pPr>
            <a:r>
              <a:rPr lang="en-US" sz="2000" dirty="0"/>
              <a:t>Their job is to </a:t>
            </a:r>
            <a:r>
              <a:rPr lang="en-GB" sz="2000" dirty="0"/>
              <a:t>grind wheat grain in a mill to make flour.</a:t>
            </a:r>
            <a:endParaRPr lang="en-US" sz="2000" dirty="0"/>
          </a:p>
        </p:txBody>
      </p:sp>
      <p:pic>
        <p:nvPicPr>
          <p:cNvPr id="4" name="Picture 6" descr="S:\Shared\BNF Photographs\iStock Photo Images\Foods and Drinks\Bread, Pasta, Grains etc\Cerea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828" y="4156363"/>
            <a:ext cx="4836446" cy="23493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1710"/>
          <a:stretch/>
        </p:blipFill>
        <p:spPr>
          <a:xfrm>
            <a:off x="8515631" y="1724255"/>
            <a:ext cx="3417089" cy="4643558"/>
          </a:xfrm>
          <a:prstGeom prst="rect">
            <a:avLst/>
          </a:prstGeom>
        </p:spPr>
      </p:pic>
      <p:pic>
        <p:nvPicPr>
          <p:cNvPr id="6" name="Picture 2" descr="\\BNF01\Home\ctheobald\Documents\GRAIN CHAIN images\whea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7256"/>
          <a:stretch/>
        </p:blipFill>
        <p:spPr bwMode="auto">
          <a:xfrm>
            <a:off x="6372691" y="4371092"/>
            <a:ext cx="2028576" cy="185519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71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milling process</a:t>
            </a:r>
          </a:p>
        </p:txBody>
      </p:sp>
      <p:sp>
        <p:nvSpPr>
          <p:cNvPr id="3" name="Subtitle 2"/>
          <p:cNvSpPr>
            <a:spLocks noGrp="1"/>
          </p:cNvSpPr>
          <p:nvPr>
            <p:ph type="subTitle" idx="1"/>
          </p:nvPr>
        </p:nvSpPr>
        <p:spPr>
          <a:xfrm>
            <a:off x="1169276" y="2571092"/>
            <a:ext cx="6352112" cy="3600000"/>
          </a:xfrm>
        </p:spPr>
        <p:txBody>
          <a:bodyPr/>
          <a:lstStyle/>
          <a:p>
            <a:pPr marL="0" indent="0">
              <a:buNone/>
            </a:pPr>
            <a:r>
              <a:rPr lang="en-GB" sz="2000" dirty="0"/>
              <a:t>The milling process involves putting the wheat into a mill. The wheat is then pulled apart as it passes through two steel rollers which run at different paces.</a:t>
            </a:r>
          </a:p>
          <a:p>
            <a:pPr marL="0" indent="0">
              <a:buNone/>
            </a:pPr>
            <a:endParaRPr lang="en-GB" sz="2000" dirty="0"/>
          </a:p>
          <a:p>
            <a:pPr marL="0" indent="0">
              <a:buNone/>
            </a:pPr>
            <a:r>
              <a:rPr lang="en-GB" sz="2000" dirty="0"/>
              <a:t>The broken down wheat grain then passes through a sieve which sorts the particles into: white flour, wheat germ, wheat feed and bran. This flour can then be used for making bread. </a:t>
            </a:r>
          </a:p>
          <a:p>
            <a:pPr marL="0" indent="0">
              <a:buNone/>
            </a:pPr>
            <a:endParaRPr lang="en-GB" sz="2000" dirty="0"/>
          </a:p>
          <a:p>
            <a:pPr marL="0" indent="0">
              <a:buNone/>
            </a:pPr>
            <a:r>
              <a:rPr lang="en-GB" sz="2000" dirty="0"/>
              <a:t>It is estimated than around 60% of flour produced by UK millers is used for bread making.</a:t>
            </a:r>
          </a:p>
          <a:p>
            <a:pPr marL="0" indent="0">
              <a:buNone/>
            </a:pPr>
            <a:endParaRPr lang="en-GB" sz="2000" dirty="0"/>
          </a:p>
        </p:txBody>
      </p:sp>
      <p:sp>
        <p:nvSpPr>
          <p:cNvPr id="4" name="Rectangle 3"/>
          <p:cNvSpPr/>
          <p:nvPr/>
        </p:nvSpPr>
        <p:spPr>
          <a:xfrm>
            <a:off x="9232669" y="6142194"/>
            <a:ext cx="2662998" cy="338554"/>
          </a:xfrm>
          <a:prstGeom prst="rect">
            <a:avLst/>
          </a:prstGeom>
        </p:spPr>
        <p:txBody>
          <a:bodyPr wrap="square">
            <a:spAutoFit/>
          </a:bodyPr>
          <a:lstStyle/>
          <a:p>
            <a:r>
              <a:rPr lang="en-GB" sz="1600" dirty="0">
                <a:solidFill>
                  <a:srgbClr val="333333"/>
                </a:solidFill>
                <a:latin typeface="Arial" panose="020B0604020202020204" pitchFamily="34" charset="0"/>
                <a:cs typeface="Arial" panose="020B0604020202020204" pitchFamily="34" charset="0"/>
                <a:hlinkClick r:id="rId2"/>
              </a:rPr>
              <a:t>The Milling Process</a:t>
            </a:r>
            <a:r>
              <a:rPr lang="en-GB" sz="1600" dirty="0">
                <a:latin typeface="Arial" panose="020B0604020202020204" pitchFamily="34" charset="0"/>
                <a:cs typeface="Arial" panose="020B0604020202020204" pitchFamily="34" charset="0"/>
                <a:hlinkClick r:id="rId2"/>
              </a:rPr>
              <a:t>, </a:t>
            </a:r>
            <a:r>
              <a:rPr lang="en-GB" sz="1600" dirty="0" err="1">
                <a:latin typeface="Arial" panose="020B0604020202020204" pitchFamily="34" charset="0"/>
                <a:cs typeface="Arial" panose="020B0604020202020204" pitchFamily="34" charset="0"/>
                <a:hlinkClick r:id="rId2"/>
              </a:rPr>
              <a:t>Nabim</a:t>
            </a:r>
            <a:endParaRPr lang="en-GB" sz="1600" dirty="0">
              <a:solidFill>
                <a:srgbClr val="333333"/>
              </a:solidFill>
              <a:latin typeface="Arial" panose="020B0604020202020204" pitchFamily="34" charset="0"/>
              <a:cs typeface="Arial" panose="020B0604020202020204" pitchFamily="34" charset="0"/>
            </a:endParaRPr>
          </a:p>
        </p:txBody>
      </p:sp>
      <p:pic>
        <p:nvPicPr>
          <p:cNvPr id="5" name="Picture 2" descr="the milling pro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767" y="1923798"/>
            <a:ext cx="3919783" cy="4013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020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Making bread from flour</a:t>
            </a:r>
          </a:p>
        </p:txBody>
      </p:sp>
      <p:sp>
        <p:nvSpPr>
          <p:cNvPr id="3" name="Subtitle 2"/>
          <p:cNvSpPr>
            <a:spLocks noGrp="1"/>
          </p:cNvSpPr>
          <p:nvPr>
            <p:ph type="subTitle" idx="1"/>
          </p:nvPr>
        </p:nvSpPr>
        <p:spPr>
          <a:xfrm>
            <a:off x="1169277" y="2571092"/>
            <a:ext cx="5581148" cy="3600000"/>
          </a:xfrm>
        </p:spPr>
        <p:txBody>
          <a:bodyPr/>
          <a:lstStyle/>
          <a:p>
            <a:pPr marL="0" indent="0">
              <a:buNone/>
            </a:pPr>
            <a:r>
              <a:rPr lang="en-GB" sz="2000" dirty="0"/>
              <a:t>The three main types of flour produced are: </a:t>
            </a:r>
          </a:p>
          <a:p>
            <a:r>
              <a:rPr lang="en-GB" sz="2000" dirty="0"/>
              <a:t>white flour;</a:t>
            </a:r>
          </a:p>
          <a:p>
            <a:r>
              <a:rPr lang="en-GB" sz="2000" dirty="0"/>
              <a:t>brown flour;</a:t>
            </a:r>
          </a:p>
          <a:p>
            <a:r>
              <a:rPr lang="en-GB" sz="2000" dirty="0"/>
              <a:t>wholemeal flour.</a:t>
            </a:r>
          </a:p>
          <a:p>
            <a:pPr marL="0" indent="0">
              <a:buNone/>
            </a:pPr>
            <a:endParaRPr lang="en-GB" sz="2000" dirty="0"/>
          </a:p>
          <a:p>
            <a:pPr marL="0" indent="0">
              <a:buNone/>
            </a:pPr>
            <a:r>
              <a:rPr lang="en-GB" sz="2000" dirty="0"/>
              <a:t>The </a:t>
            </a:r>
            <a:r>
              <a:rPr lang="en-GB" sz="2000" b="1" dirty="0"/>
              <a:t>Bread and Flour regulations </a:t>
            </a:r>
            <a:r>
              <a:rPr lang="en-GB" sz="2000" dirty="0"/>
              <a:t>state that </a:t>
            </a:r>
            <a:r>
              <a:rPr lang="it-IT" sz="2000" dirty="0"/>
              <a:t>calcium, iron, thiamine (vitamin B1) and niacin (vitamin B3) </a:t>
            </a:r>
            <a:r>
              <a:rPr lang="en-GB" sz="2000" dirty="0"/>
              <a:t>must be added to all white and brown flour.</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1979" b="24662"/>
          <a:stretch/>
        </p:blipFill>
        <p:spPr>
          <a:xfrm>
            <a:off x="7140904" y="2571092"/>
            <a:ext cx="4754607" cy="2749053"/>
          </a:xfrm>
          <a:prstGeom prst="rect">
            <a:avLst/>
          </a:prstGeom>
        </p:spPr>
      </p:pic>
    </p:spTree>
    <p:extLst>
      <p:ext uri="{BB962C8B-B14F-4D97-AF65-F5344CB8AC3E}">
        <p14:creationId xmlns:p14="http://schemas.microsoft.com/office/powerpoint/2010/main" val="95853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Chorleywood Bread Process</a:t>
            </a:r>
          </a:p>
        </p:txBody>
      </p:sp>
      <p:sp>
        <p:nvSpPr>
          <p:cNvPr id="3" name="Subtitle 2"/>
          <p:cNvSpPr>
            <a:spLocks noGrp="1"/>
          </p:cNvSpPr>
          <p:nvPr>
            <p:ph type="subTitle" idx="1"/>
          </p:nvPr>
        </p:nvSpPr>
        <p:spPr>
          <a:xfrm>
            <a:off x="1169276" y="2571092"/>
            <a:ext cx="6800348" cy="3600000"/>
          </a:xfrm>
        </p:spPr>
        <p:txBody>
          <a:bodyPr/>
          <a:lstStyle/>
          <a:p>
            <a:pPr marL="0" indent="0">
              <a:buNone/>
            </a:pPr>
            <a:r>
              <a:rPr lang="en-GB" sz="2000" dirty="0">
                <a:latin typeface="Arial"/>
                <a:cs typeface="Arial"/>
              </a:rPr>
              <a:t>The process that is now used for making most</a:t>
            </a:r>
            <a:r>
              <a:rPr lang="en-GB" sz="2000" dirty="0">
                <a:solidFill>
                  <a:srgbClr val="FF0000"/>
                </a:solidFill>
                <a:latin typeface="Arial"/>
                <a:cs typeface="Arial"/>
              </a:rPr>
              <a:t> </a:t>
            </a:r>
            <a:r>
              <a:rPr lang="en-GB" sz="2000" dirty="0">
                <a:latin typeface="Arial"/>
                <a:cs typeface="Arial"/>
              </a:rPr>
              <a:t>bread is the Chorleywood bread process which was developed in 1961.</a:t>
            </a:r>
          </a:p>
          <a:p>
            <a:pPr marL="0" indent="0">
              <a:buNone/>
            </a:pPr>
            <a:endParaRPr lang="en-GB" sz="2000" dirty="0"/>
          </a:p>
          <a:p>
            <a:pPr marL="0" indent="0">
              <a:buNone/>
            </a:pPr>
            <a:r>
              <a:rPr lang="en-GB" sz="2000" dirty="0"/>
              <a:t>This process differs from previous processes in the speed it takes to complete. Changes in the mixing speed means that the fermentation process could be reduced to just one hour and the overall process to less than four hours.</a:t>
            </a:r>
          </a:p>
          <a:p>
            <a:pPr marL="0" indent="0">
              <a:buNone/>
            </a:pPr>
            <a:endParaRPr lang="en-GB" sz="2000" dirty="0"/>
          </a:p>
          <a:p>
            <a:pPr marL="0" indent="0">
              <a:buNone/>
            </a:pPr>
            <a:r>
              <a:rPr lang="en-GB" sz="2000" dirty="0">
                <a:latin typeface="Arial"/>
                <a:cs typeface="Arial"/>
              </a:rPr>
              <a:t>This means that larger scale bread production is possible and the cost of production is reduced. It also means that bread could be produced with a longer shelf life.</a:t>
            </a:r>
          </a:p>
        </p:txBody>
      </p:sp>
      <p:sp>
        <p:nvSpPr>
          <p:cNvPr id="4" name="Rectangle 3"/>
          <p:cNvSpPr/>
          <p:nvPr/>
        </p:nvSpPr>
        <p:spPr>
          <a:xfrm>
            <a:off x="8066325" y="6143783"/>
            <a:ext cx="3903633" cy="369332"/>
          </a:xfrm>
          <a:prstGeom prst="rect">
            <a:avLst/>
          </a:prstGeom>
        </p:spPr>
        <p:txBody>
          <a:bodyPr wrap="none">
            <a:spAutoFit/>
          </a:bodyPr>
          <a:lstStyle/>
          <a:p>
            <a:r>
              <a:rPr lang="en-GB" dirty="0">
                <a:solidFill>
                  <a:srgbClr val="660099"/>
                </a:solidFill>
                <a:latin typeface="arial" panose="020B0604020202020204" pitchFamily="34" charset="0"/>
                <a:hlinkClick r:id="rId2"/>
              </a:rPr>
              <a:t>Chorleywood Bread Process, </a:t>
            </a:r>
            <a:r>
              <a:rPr lang="en-GB" dirty="0" err="1">
                <a:solidFill>
                  <a:srgbClr val="660099"/>
                </a:solidFill>
                <a:latin typeface="arial" panose="020B0604020202020204" pitchFamily="34" charset="0"/>
                <a:hlinkClick r:id="rId2"/>
              </a:rPr>
              <a:t>Nabim</a:t>
            </a:r>
            <a:endParaRPr lang="en-GB" b="0" i="0" u="none" strike="noStrike" dirty="0">
              <a:solidFill>
                <a:srgbClr val="660099"/>
              </a:solidFill>
              <a:effectLst/>
              <a:latin typeface="arial" panose="020B0604020202020204" pitchFamily="34" charset="0"/>
              <a:hlinkClick r:id="rId2"/>
            </a:endParaRPr>
          </a:p>
        </p:txBody>
      </p:sp>
    </p:spTree>
    <p:extLst>
      <p:ext uri="{BB962C8B-B14F-4D97-AF65-F5344CB8AC3E}">
        <p14:creationId xmlns:p14="http://schemas.microsoft.com/office/powerpoint/2010/main" val="3695827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Ingredients</a:t>
            </a:r>
          </a:p>
        </p:txBody>
      </p:sp>
      <p:sp>
        <p:nvSpPr>
          <p:cNvPr id="3" name="Subtitle 2"/>
          <p:cNvSpPr>
            <a:spLocks noGrp="1"/>
          </p:cNvSpPr>
          <p:nvPr>
            <p:ph type="subTitle" idx="1"/>
          </p:nvPr>
        </p:nvSpPr>
        <p:spPr>
          <a:xfrm>
            <a:off x="1169276" y="2571092"/>
            <a:ext cx="6644688" cy="3600000"/>
          </a:xfrm>
        </p:spPr>
        <p:txBody>
          <a:bodyPr/>
          <a:lstStyle/>
          <a:p>
            <a:pPr marL="0" indent="0">
              <a:buNone/>
            </a:pPr>
            <a:r>
              <a:rPr lang="en-GB" sz="2000" dirty="0"/>
              <a:t>The main ingredients to make a basic loaf of bread are flour, water, yeast and salt.</a:t>
            </a:r>
          </a:p>
          <a:p>
            <a:pPr marL="0" indent="0">
              <a:buNone/>
            </a:pPr>
            <a:endParaRPr lang="en-GB" sz="2000" dirty="0"/>
          </a:p>
          <a:p>
            <a:pPr marL="0" indent="0">
              <a:buNone/>
            </a:pPr>
            <a:r>
              <a:rPr lang="en-GB" sz="2000" dirty="0">
                <a:latin typeface="Arial"/>
                <a:cs typeface="Arial"/>
              </a:rPr>
              <a:t>Either fat or emulsifiers, and vitamin C are also often added to the bread to help to stabilise the bubbles in the dough.</a:t>
            </a:r>
          </a:p>
          <a:p>
            <a:pPr marL="0" indent="0">
              <a:buNone/>
            </a:pPr>
            <a:endParaRPr lang="en-GB" sz="2000" dirty="0"/>
          </a:p>
          <a:p>
            <a:pPr marL="0" indent="0">
              <a:buNone/>
            </a:pPr>
            <a:r>
              <a:rPr lang="en-GB" sz="2000" dirty="0"/>
              <a:t>These are the key ingredients used in the Chorleywood bread process.</a:t>
            </a:r>
          </a:p>
        </p:txBody>
      </p:sp>
      <p:sp>
        <p:nvSpPr>
          <p:cNvPr id="5" name="Rectangle 4"/>
          <p:cNvSpPr/>
          <p:nvPr/>
        </p:nvSpPr>
        <p:spPr>
          <a:xfrm>
            <a:off x="8066325" y="6143783"/>
            <a:ext cx="3903633" cy="369332"/>
          </a:xfrm>
          <a:prstGeom prst="rect">
            <a:avLst/>
          </a:prstGeom>
        </p:spPr>
        <p:txBody>
          <a:bodyPr wrap="none">
            <a:spAutoFit/>
          </a:bodyPr>
          <a:lstStyle/>
          <a:p>
            <a:r>
              <a:rPr lang="en-GB" dirty="0">
                <a:solidFill>
                  <a:srgbClr val="660099"/>
                </a:solidFill>
                <a:latin typeface="arial" panose="020B0604020202020204" pitchFamily="34" charset="0"/>
                <a:hlinkClick r:id="rId2"/>
              </a:rPr>
              <a:t>Chorleywood Bread Process, </a:t>
            </a:r>
            <a:r>
              <a:rPr lang="en-GB" dirty="0" err="1">
                <a:solidFill>
                  <a:srgbClr val="660099"/>
                </a:solidFill>
                <a:latin typeface="arial" panose="020B0604020202020204" pitchFamily="34" charset="0"/>
                <a:hlinkClick r:id="rId2"/>
              </a:rPr>
              <a:t>Nabim</a:t>
            </a:r>
            <a:endParaRPr lang="en-GB" b="0" i="0" u="none" strike="noStrike" dirty="0">
              <a:solidFill>
                <a:srgbClr val="660099"/>
              </a:solidFill>
              <a:effectLst/>
              <a:latin typeface="arial" panose="020B0604020202020204" pitchFamily="34" charset="0"/>
              <a:hlinkClick r:id="rId2"/>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842" y="1793174"/>
            <a:ext cx="4049116" cy="4049116"/>
          </a:xfrm>
          <a:prstGeom prst="rect">
            <a:avLst/>
          </a:prstGeom>
        </p:spPr>
      </p:pic>
    </p:spTree>
    <p:extLst>
      <p:ext uri="{BB962C8B-B14F-4D97-AF65-F5344CB8AC3E}">
        <p14:creationId xmlns:p14="http://schemas.microsoft.com/office/powerpoint/2010/main" val="1348701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process</a:t>
            </a:r>
          </a:p>
        </p:txBody>
      </p:sp>
      <p:sp>
        <p:nvSpPr>
          <p:cNvPr id="3" name="Subtitle 2"/>
          <p:cNvSpPr>
            <a:spLocks noGrp="1"/>
          </p:cNvSpPr>
          <p:nvPr>
            <p:ph type="subTitle" idx="1"/>
          </p:nvPr>
        </p:nvSpPr>
        <p:spPr>
          <a:xfrm>
            <a:off x="1169276" y="2571092"/>
            <a:ext cx="5195665" cy="3600000"/>
          </a:xfrm>
        </p:spPr>
        <p:txBody>
          <a:bodyPr/>
          <a:lstStyle/>
          <a:p>
            <a:pPr marL="0" indent="0">
              <a:buNone/>
            </a:pPr>
            <a:r>
              <a:rPr lang="en-GB" sz="2000" dirty="0">
                <a:latin typeface="Arial"/>
                <a:cs typeface="Arial"/>
              </a:rPr>
              <a:t>Bread making consists of four main stages:</a:t>
            </a:r>
          </a:p>
          <a:p>
            <a:pPr marL="457200" indent="-457200">
              <a:buAutoNum type="arabicPeriod"/>
            </a:pPr>
            <a:r>
              <a:rPr lang="en-GB" sz="2000" dirty="0"/>
              <a:t>Mixing</a:t>
            </a:r>
          </a:p>
          <a:p>
            <a:pPr marL="457200" indent="-457200">
              <a:buAutoNum type="arabicPeriod"/>
            </a:pPr>
            <a:r>
              <a:rPr lang="en-GB" sz="2000" dirty="0"/>
              <a:t>Proving/Fermenting</a:t>
            </a:r>
          </a:p>
          <a:p>
            <a:pPr marL="457200" indent="-457200">
              <a:buAutoNum type="arabicPeriod"/>
            </a:pPr>
            <a:r>
              <a:rPr lang="en-GB" sz="2000" dirty="0"/>
              <a:t>Baking</a:t>
            </a:r>
          </a:p>
          <a:p>
            <a:pPr marL="457200" indent="-457200">
              <a:buAutoNum type="arabicPeriod"/>
            </a:pPr>
            <a:r>
              <a:rPr lang="en-GB" sz="2000" dirty="0"/>
              <a:t>Cooling</a:t>
            </a:r>
          </a:p>
          <a:p>
            <a:pPr marL="0" indent="0">
              <a:buNone/>
            </a:pPr>
            <a:endParaRPr lang="en-GB" sz="2000" dirty="0"/>
          </a:p>
          <a:p>
            <a:pPr marL="0" indent="0">
              <a:buNone/>
            </a:pPr>
            <a:r>
              <a:rPr lang="en-GB" sz="2000" dirty="0">
                <a:latin typeface="Arial"/>
                <a:cs typeface="Arial"/>
              </a:rPr>
              <a:t>The total time to complete all of these steps is around 3 hours 45 minutes as the mixing stage is much faster in the Chorleywood process than in traditional means.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8196" y="2571092"/>
            <a:ext cx="4815149" cy="3210099"/>
          </a:xfrm>
          <a:prstGeom prst="rect">
            <a:avLst/>
          </a:prstGeom>
        </p:spPr>
      </p:pic>
      <p:sp>
        <p:nvSpPr>
          <p:cNvPr id="5" name="Rectangle 4"/>
          <p:cNvSpPr/>
          <p:nvPr/>
        </p:nvSpPr>
        <p:spPr>
          <a:xfrm>
            <a:off x="8066325" y="6143783"/>
            <a:ext cx="3903633" cy="369332"/>
          </a:xfrm>
          <a:prstGeom prst="rect">
            <a:avLst/>
          </a:prstGeom>
        </p:spPr>
        <p:txBody>
          <a:bodyPr wrap="none">
            <a:spAutoFit/>
          </a:bodyPr>
          <a:lstStyle/>
          <a:p>
            <a:r>
              <a:rPr lang="en-GB" dirty="0">
                <a:solidFill>
                  <a:srgbClr val="660099"/>
                </a:solidFill>
                <a:latin typeface="arial" panose="020B0604020202020204" pitchFamily="34" charset="0"/>
                <a:hlinkClick r:id="rId3"/>
              </a:rPr>
              <a:t>Chorleywood Bread Process, </a:t>
            </a:r>
            <a:r>
              <a:rPr lang="en-GB" dirty="0" err="1">
                <a:solidFill>
                  <a:srgbClr val="660099"/>
                </a:solidFill>
                <a:latin typeface="arial" panose="020B0604020202020204" pitchFamily="34" charset="0"/>
                <a:hlinkClick r:id="rId3"/>
              </a:rPr>
              <a:t>Nabim</a:t>
            </a:r>
            <a:endParaRPr lang="en-GB" b="0" i="0" u="none" strike="noStrike" dirty="0">
              <a:solidFill>
                <a:srgbClr val="660099"/>
              </a:solidFill>
              <a:effectLst/>
              <a:latin typeface="arial" panose="020B0604020202020204" pitchFamily="34" charset="0"/>
              <a:hlinkClick r:id="rId3"/>
            </a:endParaRPr>
          </a:p>
        </p:txBody>
      </p:sp>
    </p:spTree>
    <p:extLst>
      <p:ext uri="{BB962C8B-B14F-4D97-AF65-F5344CB8AC3E}">
        <p14:creationId xmlns:p14="http://schemas.microsoft.com/office/powerpoint/2010/main" val="3991221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Mass production and artisan</a:t>
            </a:r>
          </a:p>
        </p:txBody>
      </p:sp>
      <p:sp>
        <p:nvSpPr>
          <p:cNvPr id="3" name="Subtitle 2"/>
          <p:cNvSpPr>
            <a:spLocks noGrp="1"/>
          </p:cNvSpPr>
          <p:nvPr>
            <p:ph type="subTitle" idx="1"/>
          </p:nvPr>
        </p:nvSpPr>
        <p:spPr>
          <a:xfrm>
            <a:off x="1169276" y="2571092"/>
            <a:ext cx="5841124" cy="3600000"/>
          </a:xfrm>
        </p:spPr>
        <p:txBody>
          <a:bodyPr/>
          <a:lstStyle/>
          <a:p>
            <a:pPr marL="0" indent="0">
              <a:buNone/>
            </a:pPr>
            <a:r>
              <a:rPr lang="en-GB" sz="2000" dirty="0">
                <a:latin typeface="Arial"/>
                <a:cs typeface="Arial"/>
              </a:rPr>
              <a:t>Although there are still traditional bakers producing artisan bread, the majority of bread bought in the UK is mass produced bread.</a:t>
            </a:r>
          </a:p>
          <a:p>
            <a:pPr marL="0" indent="0">
              <a:buNone/>
            </a:pPr>
            <a:r>
              <a:rPr lang="en-GB" sz="2000" dirty="0">
                <a:latin typeface="Arial"/>
                <a:cs typeface="Arial"/>
              </a:rPr>
              <a:t>This mass produced bread is made using the Chorleywood bread process.</a:t>
            </a:r>
          </a:p>
          <a:p>
            <a:pPr marL="0" indent="0">
              <a:buNone/>
            </a:pPr>
            <a:r>
              <a:rPr lang="en-GB" sz="2000" dirty="0">
                <a:latin typeface="Arial"/>
                <a:cs typeface="Arial"/>
              </a:rPr>
              <a:t>Instead of using this modern system, traditional bakers will knead the bread by hand and use traditional processing techniques. Traditionally made breads tend to have a longer fermentation time and therefore take longer to make.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8156" y="2571092"/>
            <a:ext cx="3890356" cy="2917767"/>
          </a:xfrm>
          <a:prstGeom prst="rect">
            <a:avLst/>
          </a:prstGeom>
        </p:spPr>
      </p:pic>
    </p:spTree>
    <p:extLst>
      <p:ext uri="{BB962C8B-B14F-4D97-AF65-F5344CB8AC3E}">
        <p14:creationId xmlns:p14="http://schemas.microsoft.com/office/powerpoint/2010/main" val="359121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717</Words>
  <Application>Microsoft Office PowerPoint</Application>
  <PresentationFormat>Widescreen</PresentationFormat>
  <Paragraphs>60</Paragraphs>
  <Slides>12</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12</vt:i4>
      </vt:variant>
    </vt:vector>
  </HeadingPairs>
  <TitlesOfParts>
    <vt:vector size="19" baseType="lpstr">
      <vt:lpstr>arial</vt:lpstr>
      <vt:lpstr>arial</vt:lpstr>
      <vt:lpstr>Calibri</vt:lpstr>
      <vt:lpstr>Office Theme</vt:lpstr>
      <vt:lpstr>Custom Design</vt:lpstr>
      <vt:lpstr>1_Custom Design</vt:lpstr>
      <vt:lpstr>3_Custom Design</vt:lpstr>
      <vt:lpstr>Bread production</vt:lpstr>
      <vt:lpstr>Our daily bread</vt:lpstr>
      <vt:lpstr>Milling</vt:lpstr>
      <vt:lpstr>The milling process</vt:lpstr>
      <vt:lpstr>Making bread from flour</vt:lpstr>
      <vt:lpstr>The Chorleywood Bread Process</vt:lpstr>
      <vt:lpstr>Ingredients</vt:lpstr>
      <vt:lpstr>The process</vt:lpstr>
      <vt:lpstr>Mass production and artisan</vt:lpstr>
      <vt:lpstr>Home-made bread</vt:lpstr>
      <vt:lpstr>Bread facts</vt:lpstr>
      <vt:lpstr>Bread production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 White</cp:lastModifiedBy>
  <cp:revision>93</cp:revision>
  <dcterms:created xsi:type="dcterms:W3CDTF">2018-10-10T09:22:08Z</dcterms:created>
  <dcterms:modified xsi:type="dcterms:W3CDTF">2020-05-14T10:38:21Z</dcterms:modified>
</cp:coreProperties>
</file>