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 id="2147483656" r:id="rId4"/>
  </p:sldMasterIdLst>
  <p:sldIdLst>
    <p:sldId id="256" r:id="rId5"/>
    <p:sldId id="285" r:id="rId6"/>
    <p:sldId id="277" r:id="rId7"/>
    <p:sldId id="278" r:id="rId8"/>
    <p:sldId id="279" r:id="rId9"/>
    <p:sldId id="280" r:id="rId10"/>
    <p:sldId id="281" r:id="rId11"/>
    <p:sldId id="282" r:id="rId12"/>
    <p:sldId id="283" r:id="rId13"/>
    <p:sldId id="284" r:id="rId14"/>
    <p:sldId id="286" r:id="rId15"/>
    <p:sldId id="287" r:id="rId16"/>
    <p:sldId id="26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est User" initials="GU" lastIdx="1" clrIdx="0">
    <p:extLst>
      <p:ext uri="{19B8F6BF-5375-455C-9EA6-DF929625EA0E}">
        <p15:presenceInfo xmlns:p15="http://schemas.microsoft.com/office/powerpoint/2012/main" userId="S::urn:spo:anon#c8bce40398e8e80a251479eef04b6ccd53d75c23d90f6def160575fab27a118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7D9BD"/>
    <a:srgbClr val="158B44"/>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0DE8C1-3067-4B6A-9D33-59EBE20A61C6}" v="2" dt="2020-05-05T12:57:49.2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75"/>
    <p:restoredTop sz="94655"/>
  </p:normalViewPr>
  <p:slideViewPr>
    <p:cSldViewPr snapToGrid="0" snapToObjects="1">
      <p:cViewPr varScale="1">
        <p:scale>
          <a:sx n="67" d="100"/>
          <a:sy n="67" d="100"/>
        </p:scale>
        <p:origin x="684"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c8bce40398e8e80a251479eef04b6ccd53d75c23d90f6def160575fab27a118b::" providerId="AD" clId="Web-{4EF0F8C2-93B1-6DA6-C5F3-4E53F4CF1935}"/>
    <pc:docChg chg="">
      <pc:chgData name="Guest User" userId="S::urn:spo:anon#c8bce40398e8e80a251479eef04b6ccd53d75c23d90f6def160575fab27a118b::" providerId="AD" clId="Web-{4EF0F8C2-93B1-6DA6-C5F3-4E53F4CF1935}" dt="2020-05-01T00:24:30.054" v="0"/>
      <pc:docMkLst>
        <pc:docMk/>
      </pc:docMkLst>
      <pc:sldChg chg="addCm">
        <pc:chgData name="Guest User" userId="S::urn:spo:anon#c8bce40398e8e80a251479eef04b6ccd53d75c23d90f6def160575fab27a118b::" providerId="AD" clId="Web-{4EF0F8C2-93B1-6DA6-C5F3-4E53F4CF1935}" dt="2020-05-01T00:24:30.054" v="0"/>
        <pc:sldMkLst>
          <pc:docMk/>
          <pc:sldMk cId="1955166399" sldId="256"/>
        </pc:sldMkLst>
      </pc:sldChg>
    </pc:docChg>
  </pc:docChgLst>
  <pc:docChgLst>
    <pc:chgData name="Alex" userId="07f4b406-cfdf-44ea-80a5-e7a034eaf81e" providerId="ADAL" clId="{550DE8C1-3067-4B6A-9D33-59EBE20A61C6}"/>
    <pc:docChg chg="custSel modSld">
      <pc:chgData name="Alex" userId="07f4b406-cfdf-44ea-80a5-e7a034eaf81e" providerId="ADAL" clId="{550DE8C1-3067-4B6A-9D33-59EBE20A61C6}" dt="2020-05-05T12:57:51.159" v="3" actId="1592"/>
      <pc:docMkLst>
        <pc:docMk/>
      </pc:docMkLst>
      <pc:sldChg chg="modSp mod delCm modCm">
        <pc:chgData name="Alex" userId="07f4b406-cfdf-44ea-80a5-e7a034eaf81e" providerId="ADAL" clId="{550DE8C1-3067-4B6A-9D33-59EBE20A61C6}" dt="2020-05-05T12:57:51.159" v="3" actId="1592"/>
        <pc:sldMkLst>
          <pc:docMk/>
          <pc:sldMk cId="1955166399" sldId="256"/>
        </pc:sldMkLst>
        <pc:spChg chg="mod">
          <ac:chgData name="Alex" userId="07f4b406-cfdf-44ea-80a5-e7a034eaf81e" providerId="ADAL" clId="{550DE8C1-3067-4B6A-9D33-59EBE20A61C6}" dt="2020-05-05T12:57:49.293" v="2"/>
          <ac:spMkLst>
            <pc:docMk/>
            <pc:sldMk cId="1955166399" sldId="256"/>
            <ac:spMk id="2"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158B44"/>
                </a:solidFill>
                <a:latin typeface="Arial" charset="0"/>
                <a:ea typeface="Arial" charset="0"/>
                <a:cs typeface="Arial" charset="0"/>
              </a:defRPr>
            </a:lvl1pPr>
          </a:lstStyle>
          <a:p>
            <a:r>
              <a:rPr lang="en-US" dirty="0"/>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158B44"/>
                </a:solidFill>
                <a:latin typeface="Arial" charset="0"/>
                <a:ea typeface="Arial" charset="0"/>
                <a:cs typeface="Arial" charset="0"/>
              </a:defRPr>
            </a:lvl1pPr>
          </a:lstStyle>
          <a:p>
            <a:r>
              <a:rPr lang="en-US" dirty="0"/>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C7D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158B44"/>
                </a:solidFill>
                <a:latin typeface="Arial" charset="0"/>
                <a:ea typeface="Arial" charset="0"/>
                <a:cs typeface="Arial" charset="0"/>
              </a:defRPr>
            </a:lvl1pPr>
          </a:lstStyle>
          <a:p>
            <a:r>
              <a:rPr lang="en-US" dirty="0"/>
              <a:t>Heading</a:t>
            </a:r>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5"/>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a:t>
            </a:r>
            <a:r>
              <a:rPr lang="en-US" sz="900" b="0" i="0" baseline="0" dirty="0">
                <a:solidFill>
                  <a:schemeClr val="tx1"/>
                </a:solidFill>
                <a:latin typeface="Arial" charset="0"/>
                <a:ea typeface="Arial" charset="0"/>
                <a:cs typeface="Arial" charset="0"/>
              </a:rPr>
              <a:t> Food – </a:t>
            </a:r>
            <a:r>
              <a:rPr lang="en-US" sz="900" b="0" i="0" dirty="0">
                <a:solidFill>
                  <a:schemeClr val="tx1"/>
                </a:solidFill>
                <a:latin typeface="Arial" charset="0"/>
                <a:ea typeface="Arial" charset="0"/>
                <a:cs typeface="Arial" charset="0"/>
              </a:rPr>
              <a:t>a fact of life 2020</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2020</a:t>
            </a: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2020</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2020</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3.jpeg"/><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a:t>
            </a:r>
            <a:r>
              <a:rPr lang="en-GB" dirty="0" err="1"/>
              <a:t>ypes</a:t>
            </a:r>
            <a:r>
              <a:rPr lang="en-GB" dirty="0"/>
              <a:t> of flours for breadmaking</a:t>
            </a:r>
            <a:endParaRPr lang="en-US" dirty="0"/>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What about other types of flour?</a:t>
            </a:r>
          </a:p>
        </p:txBody>
      </p:sp>
      <p:sp>
        <p:nvSpPr>
          <p:cNvPr id="3" name="Subtitle 2"/>
          <p:cNvSpPr>
            <a:spLocks noGrp="1"/>
          </p:cNvSpPr>
          <p:nvPr>
            <p:ph type="subTitle" idx="1"/>
          </p:nvPr>
        </p:nvSpPr>
        <p:spPr>
          <a:xfrm>
            <a:off x="1169276" y="2571092"/>
            <a:ext cx="5298026" cy="3600000"/>
          </a:xfrm>
        </p:spPr>
        <p:txBody>
          <a:bodyPr/>
          <a:lstStyle/>
          <a:p>
            <a:pPr marL="0" lvl="0" indent="0" fontAlgn="base">
              <a:spcBef>
                <a:spcPct val="0"/>
              </a:spcBef>
              <a:spcAft>
                <a:spcPct val="0"/>
              </a:spcAft>
              <a:buNone/>
            </a:pPr>
            <a:r>
              <a:rPr lang="en-GB" altLang="en-US" sz="2000" kern="0" dirty="0">
                <a:solidFill>
                  <a:srgbClr val="000000"/>
                </a:solidFill>
                <a:latin typeface="Arial" panose="020B0604020202020204" pitchFamily="34" charset="0"/>
                <a:cs typeface="Arial" panose="020B0604020202020204" pitchFamily="34" charset="0"/>
              </a:rPr>
              <a:t>Around the world there are flours which are  not made from wheat. </a:t>
            </a:r>
          </a:p>
          <a:p>
            <a:pPr marL="342900" lvl="0" indent="-342900" fontAlgn="base">
              <a:spcBef>
                <a:spcPct val="0"/>
              </a:spcBef>
              <a:spcAft>
                <a:spcPct val="0"/>
              </a:spcAft>
              <a:buNone/>
            </a:pPr>
            <a:endParaRPr lang="en-GB" altLang="en-US" sz="2000" kern="0" dirty="0">
              <a:solidFill>
                <a:srgbClr val="000000"/>
              </a:solidFill>
              <a:latin typeface="Arial" panose="020B0604020202020204" pitchFamily="34" charset="0"/>
              <a:cs typeface="Arial" panose="020B0604020202020204" pitchFamily="34" charset="0"/>
            </a:endParaRPr>
          </a:p>
          <a:p>
            <a:pPr marL="0" lvl="0" indent="0" fontAlgn="base">
              <a:spcBef>
                <a:spcPct val="0"/>
              </a:spcBef>
              <a:spcAft>
                <a:spcPct val="0"/>
              </a:spcAft>
              <a:buNone/>
            </a:pPr>
            <a:r>
              <a:rPr lang="en-GB" altLang="en-US" sz="2000" kern="0" dirty="0">
                <a:solidFill>
                  <a:srgbClr val="000000"/>
                </a:solidFill>
                <a:latin typeface="Arial" panose="020B0604020202020204" pitchFamily="34" charset="0"/>
                <a:cs typeface="Arial" panose="020B0604020202020204" pitchFamily="34" charset="0"/>
              </a:rPr>
              <a:t>Some of the more unusual types include flour made from coconut, potato, peas and chickpeas. Other grains such as rye, oats and spelt are also used.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1220" y="2812109"/>
            <a:ext cx="4658749" cy="3117965"/>
          </a:xfrm>
          <a:prstGeom prst="rect">
            <a:avLst/>
          </a:prstGeom>
        </p:spPr>
      </p:pic>
    </p:spTree>
    <p:extLst>
      <p:ext uri="{BB962C8B-B14F-4D97-AF65-F5344CB8AC3E}">
        <p14:creationId xmlns:p14="http://schemas.microsoft.com/office/powerpoint/2010/main" val="1553086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Bread types</a:t>
            </a:r>
            <a:br>
              <a:rPr lang="en-US" dirty="0"/>
            </a:br>
            <a:endParaRPr lang="en-US" dirty="0"/>
          </a:p>
        </p:txBody>
      </p:sp>
      <p:sp>
        <p:nvSpPr>
          <p:cNvPr id="3" name="Subtitle 2"/>
          <p:cNvSpPr>
            <a:spLocks noGrp="1"/>
          </p:cNvSpPr>
          <p:nvPr>
            <p:ph type="subTitle" idx="1"/>
          </p:nvPr>
        </p:nvSpPr>
        <p:spPr>
          <a:xfrm>
            <a:off x="1169276" y="2571092"/>
            <a:ext cx="7309706" cy="3600000"/>
          </a:xfrm>
        </p:spPr>
        <p:txBody>
          <a:bodyPr/>
          <a:lstStyle/>
          <a:p>
            <a:pPr marL="0" indent="0">
              <a:buNone/>
            </a:pPr>
            <a:r>
              <a:rPr lang="en-GB" altLang="en-US" sz="2000" dirty="0">
                <a:latin typeface="Arial" panose="020B0604020202020204" pitchFamily="34" charset="0"/>
                <a:cs typeface="Arial" panose="020B0604020202020204" pitchFamily="34" charset="0"/>
              </a:rPr>
              <a:t>Different flours can be used to make different types of bread.</a:t>
            </a:r>
          </a:p>
          <a:p>
            <a:r>
              <a:rPr lang="en-GB" altLang="en-US" sz="2000" b="1" dirty="0">
                <a:latin typeface="Arial" panose="020B0604020202020204" pitchFamily="34" charset="0"/>
                <a:cs typeface="Arial" panose="020B0604020202020204" pitchFamily="34" charset="0"/>
              </a:rPr>
              <a:t>White bread</a:t>
            </a:r>
            <a:r>
              <a:rPr lang="en-GB" altLang="en-US" sz="2000" dirty="0">
                <a:latin typeface="Arial" panose="020B0604020202020204" pitchFamily="34" charset="0"/>
                <a:cs typeface="Arial" panose="020B0604020202020204" pitchFamily="34" charset="0"/>
              </a:rPr>
              <a:t> is made from flour that contains only the endosperm of the wheat grain (about 75% of the whole grain).</a:t>
            </a:r>
          </a:p>
          <a:p>
            <a:endParaRPr lang="en-GB" altLang="en-US" sz="2000" dirty="0">
              <a:latin typeface="Arial" panose="020B0604020202020204" pitchFamily="34" charset="0"/>
              <a:cs typeface="Arial" panose="020B0604020202020204" pitchFamily="34" charset="0"/>
            </a:endParaRPr>
          </a:p>
          <a:p>
            <a:r>
              <a:rPr lang="en-GB" altLang="en-US" sz="2000" b="1" dirty="0">
                <a:latin typeface="Arial" panose="020B0604020202020204" pitchFamily="34" charset="0"/>
                <a:cs typeface="Arial" panose="020B0604020202020204" pitchFamily="34" charset="0"/>
              </a:rPr>
              <a:t>Wholemeal bread</a:t>
            </a:r>
            <a:r>
              <a:rPr lang="en-GB" altLang="en-US" sz="2000" dirty="0">
                <a:latin typeface="Arial" panose="020B0604020202020204" pitchFamily="34" charset="0"/>
                <a:cs typeface="Arial" panose="020B0604020202020204" pitchFamily="34" charset="0"/>
              </a:rPr>
              <a:t> is made from the whole of the wheat grain with nothing taken away. </a:t>
            </a:r>
            <a:r>
              <a:rPr lang="en-GB" altLang="en-US" sz="2000" dirty="0" err="1">
                <a:latin typeface="Arial" panose="020B0604020202020204" pitchFamily="34" charset="0"/>
                <a:cs typeface="Arial" panose="020B0604020202020204" pitchFamily="34" charset="0"/>
              </a:rPr>
              <a:t>Wholewheat</a:t>
            </a:r>
            <a:r>
              <a:rPr lang="en-GB" altLang="en-US" sz="2000" dirty="0">
                <a:latin typeface="Arial" panose="020B0604020202020204" pitchFamily="34" charset="0"/>
                <a:cs typeface="Arial" panose="020B0604020202020204" pitchFamily="34" charset="0"/>
              </a:rPr>
              <a:t> is another name for wholemeal.</a:t>
            </a:r>
          </a:p>
          <a:p>
            <a:endParaRPr lang="en-GB" altLang="en-US" sz="2000" b="1" dirty="0">
              <a:latin typeface="Arial" panose="020B0604020202020204" pitchFamily="34" charset="0"/>
              <a:cs typeface="Arial" panose="020B0604020202020204" pitchFamily="34" charset="0"/>
            </a:endParaRPr>
          </a:p>
          <a:p>
            <a:r>
              <a:rPr lang="en-GB" altLang="en-US" sz="2000" b="1" dirty="0">
                <a:latin typeface="Arial" panose="020B0604020202020204" pitchFamily="34" charset="0"/>
                <a:cs typeface="Arial" panose="020B0604020202020204" pitchFamily="34" charset="0"/>
              </a:rPr>
              <a:t>Brown bread</a:t>
            </a:r>
            <a:r>
              <a:rPr lang="en-GB" altLang="en-US" sz="2000" dirty="0">
                <a:latin typeface="Arial" panose="020B0604020202020204" pitchFamily="34" charset="0"/>
                <a:cs typeface="Arial" panose="020B0604020202020204" pitchFamily="34" charset="0"/>
              </a:rPr>
              <a:t> is made from flour from which some bran and </a:t>
            </a:r>
            <a:r>
              <a:rPr lang="en-GB" altLang="en-US" sz="2000" dirty="0" err="1">
                <a:latin typeface="Arial" panose="020B0604020202020204" pitchFamily="34" charset="0"/>
                <a:cs typeface="Arial" panose="020B0604020202020204" pitchFamily="34" charset="0"/>
              </a:rPr>
              <a:t>wheatgerm</a:t>
            </a:r>
            <a:r>
              <a:rPr lang="en-GB" altLang="en-US" sz="2000" dirty="0">
                <a:latin typeface="Arial" panose="020B0604020202020204" pitchFamily="34" charset="0"/>
                <a:cs typeface="Arial" panose="020B0604020202020204" pitchFamily="34" charset="0"/>
              </a:rPr>
              <a:t> is removed (it uses about 85% of the whole grain).</a:t>
            </a:r>
          </a:p>
          <a:p>
            <a:endParaRPr lang="en-US" sz="2000" dirty="0"/>
          </a:p>
        </p:txBody>
      </p:sp>
      <p:pic>
        <p:nvPicPr>
          <p:cNvPr id="4" name="Picture 2" descr="http://www.fabflour.co.uk/Uploads/gfx/42.jpg"/>
          <p:cNvPicPr>
            <a:picLocks noChangeAspect="1" noChangeArrowheads="1"/>
          </p:cNvPicPr>
          <p:nvPr/>
        </p:nvPicPr>
        <p:blipFill>
          <a:blip r:embed="rId2"/>
          <a:srcRect/>
          <a:stretch>
            <a:fillRect/>
          </a:stretch>
        </p:blipFill>
        <p:spPr bwMode="auto">
          <a:xfrm>
            <a:off x="9210178" y="1892464"/>
            <a:ext cx="2159320" cy="1440000"/>
          </a:xfrm>
          <a:prstGeom prst="rect">
            <a:avLst/>
          </a:prstGeom>
          <a:noFill/>
          <a:ln w="9525">
            <a:noFill/>
            <a:miter lim="800000"/>
            <a:headEnd/>
            <a:tailEnd/>
          </a:ln>
        </p:spPr>
      </p:pic>
      <p:pic>
        <p:nvPicPr>
          <p:cNvPr id="5" name="Picture 8" descr="http://www.fabflour.co.uk/Uploads/gfx/35.jpg"/>
          <p:cNvPicPr>
            <a:picLocks noChangeAspect="1" noChangeArrowheads="1"/>
          </p:cNvPicPr>
          <p:nvPr/>
        </p:nvPicPr>
        <p:blipFill>
          <a:blip r:embed="rId3"/>
          <a:srcRect/>
          <a:stretch>
            <a:fillRect/>
          </a:stretch>
        </p:blipFill>
        <p:spPr bwMode="auto">
          <a:xfrm>
            <a:off x="9210178" y="3492232"/>
            <a:ext cx="2159320" cy="1440000"/>
          </a:xfrm>
          <a:prstGeom prst="rect">
            <a:avLst/>
          </a:prstGeom>
          <a:noFill/>
          <a:ln w="9525">
            <a:noFill/>
            <a:miter lim="800000"/>
            <a:headEnd/>
            <a:tailEnd/>
          </a:ln>
        </p:spPr>
      </p:pic>
      <p:pic>
        <p:nvPicPr>
          <p:cNvPr id="6" name="Picture 6" descr="wholemeal bread"/>
          <p:cNvPicPr>
            <a:picLocks noChangeAspect="1" noChangeArrowheads="1"/>
          </p:cNvPicPr>
          <p:nvPr/>
        </p:nvPicPr>
        <p:blipFill>
          <a:blip r:embed="rId4"/>
          <a:srcRect/>
          <a:stretch>
            <a:fillRect/>
          </a:stretch>
        </p:blipFill>
        <p:spPr bwMode="auto">
          <a:xfrm>
            <a:off x="9210698" y="5023195"/>
            <a:ext cx="2158800" cy="1440000"/>
          </a:xfrm>
          <a:prstGeom prst="rect">
            <a:avLst/>
          </a:prstGeom>
          <a:noFill/>
          <a:ln w="9525">
            <a:noFill/>
            <a:miter lim="800000"/>
            <a:headEnd/>
            <a:tailEnd/>
          </a:ln>
        </p:spPr>
      </p:pic>
    </p:spTree>
    <p:extLst>
      <p:ext uri="{BB962C8B-B14F-4D97-AF65-F5344CB8AC3E}">
        <p14:creationId xmlns:p14="http://schemas.microsoft.com/office/powerpoint/2010/main" val="3818092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Bread types</a:t>
            </a:r>
          </a:p>
        </p:txBody>
      </p:sp>
      <p:sp>
        <p:nvSpPr>
          <p:cNvPr id="3" name="Subtitle 2"/>
          <p:cNvSpPr>
            <a:spLocks noGrp="1"/>
          </p:cNvSpPr>
          <p:nvPr>
            <p:ph type="subTitle" idx="1"/>
          </p:nvPr>
        </p:nvSpPr>
        <p:spPr>
          <a:xfrm>
            <a:off x="1169275" y="2571092"/>
            <a:ext cx="7276455" cy="3600000"/>
          </a:xfrm>
        </p:spPr>
        <p:txBody>
          <a:bodyPr/>
          <a:lstStyle/>
          <a:p>
            <a:r>
              <a:rPr lang="en-GB" altLang="en-US" sz="2000" b="1" dirty="0">
                <a:latin typeface="Arial" panose="020B0604020202020204" pitchFamily="34" charset="0"/>
                <a:cs typeface="Arial" panose="020B0604020202020204" pitchFamily="34" charset="0"/>
              </a:rPr>
              <a:t>Soft grain bread</a:t>
            </a:r>
            <a:r>
              <a:rPr lang="en-GB" altLang="en-US" sz="2000" dirty="0">
                <a:latin typeface="Arial" panose="020B0604020202020204" pitchFamily="34" charset="0"/>
                <a:cs typeface="Arial" panose="020B0604020202020204" pitchFamily="34" charset="0"/>
              </a:rPr>
              <a:t> is made from white flour with extra grains of softened rye and wheat to increase the fibre content by 30% compared with standard white bread.</a:t>
            </a:r>
          </a:p>
          <a:p>
            <a:endParaRPr lang="en-GB" altLang="en-US" sz="2000" dirty="0">
              <a:latin typeface="Arial" panose="020B0604020202020204" pitchFamily="34" charset="0"/>
              <a:cs typeface="Arial" panose="020B0604020202020204" pitchFamily="34" charset="0"/>
            </a:endParaRPr>
          </a:p>
          <a:p>
            <a:r>
              <a:rPr lang="en-GB" altLang="en-US" sz="2000" b="1" dirty="0">
                <a:latin typeface="Arial" panose="020B0604020202020204" pitchFamily="34" charset="0"/>
                <a:cs typeface="Arial" panose="020B0604020202020204" pitchFamily="34" charset="0"/>
              </a:rPr>
              <a:t>Sandwich loaves</a:t>
            </a:r>
            <a:r>
              <a:rPr lang="en-GB" altLang="en-US" sz="2000" dirty="0">
                <a:latin typeface="Arial" panose="020B0604020202020204" pitchFamily="34" charset="0"/>
                <a:cs typeface="Arial" panose="020B0604020202020204" pitchFamily="34" charset="0"/>
              </a:rPr>
              <a:t> can be white or brown bread. They are baked in tins and have a flat top, giving even and rectangular slices.</a:t>
            </a:r>
          </a:p>
          <a:p>
            <a:endParaRPr lang="en-GB" altLang="en-US" sz="2000" dirty="0">
              <a:latin typeface="Arial" panose="020B0604020202020204" pitchFamily="34" charset="0"/>
              <a:cs typeface="Arial" panose="020B0604020202020204" pitchFamily="34" charset="0"/>
            </a:endParaRPr>
          </a:p>
          <a:p>
            <a:r>
              <a:rPr lang="en-GB" altLang="en-US" sz="2000" b="1" dirty="0">
                <a:latin typeface="Arial" panose="020B0604020202020204" pitchFamily="34" charset="0"/>
                <a:cs typeface="Arial" panose="020B0604020202020204" pitchFamily="34" charset="0"/>
              </a:rPr>
              <a:t>A cottage loaf</a:t>
            </a:r>
            <a:r>
              <a:rPr lang="en-GB" altLang="en-US" sz="2000" dirty="0">
                <a:latin typeface="Arial" panose="020B0604020202020204" pitchFamily="34" charset="0"/>
                <a:cs typeface="Arial" panose="020B0604020202020204" pitchFamily="34" charset="0"/>
              </a:rPr>
              <a:t> has two round sections, one on top of the other. It is believed to date back to Roman times when it was invented to make the most of the height of the oven.</a:t>
            </a:r>
          </a:p>
          <a:p>
            <a:endParaRPr lang="en-US" sz="2000" dirty="0"/>
          </a:p>
        </p:txBody>
      </p:sp>
      <p:pic>
        <p:nvPicPr>
          <p:cNvPr id="4" name="Picture 2" descr="http://www.fabflour.co.uk/Uploads/gfx/42.jpg"/>
          <p:cNvPicPr>
            <a:picLocks noChangeAspect="1" noChangeArrowheads="1"/>
          </p:cNvPicPr>
          <p:nvPr/>
        </p:nvPicPr>
        <p:blipFill>
          <a:blip r:embed="rId2">
            <a:lum bright="6000"/>
          </a:blip>
          <a:srcRect/>
          <a:stretch>
            <a:fillRect/>
          </a:stretch>
        </p:blipFill>
        <p:spPr bwMode="auto">
          <a:xfrm>
            <a:off x="9220114" y="3501549"/>
            <a:ext cx="2000053" cy="1332888"/>
          </a:xfrm>
          <a:prstGeom prst="rect">
            <a:avLst/>
          </a:prstGeom>
          <a:noFill/>
          <a:ln w="9525">
            <a:noFill/>
            <a:miter lim="800000"/>
            <a:headEnd/>
            <a:tailEnd/>
          </a:ln>
        </p:spPr>
      </p:pic>
      <p:pic>
        <p:nvPicPr>
          <p:cNvPr id="5" name="Picture 5"/>
          <p:cNvPicPr>
            <a:picLocks noChangeAspect="1" noChangeArrowheads="1"/>
          </p:cNvPicPr>
          <p:nvPr/>
        </p:nvPicPr>
        <p:blipFill>
          <a:blip r:embed="rId3"/>
          <a:srcRect/>
          <a:stretch>
            <a:fillRect/>
          </a:stretch>
        </p:blipFill>
        <p:spPr bwMode="auto">
          <a:xfrm>
            <a:off x="9220114" y="1973464"/>
            <a:ext cx="2171527" cy="1440960"/>
          </a:xfrm>
          <a:prstGeom prst="rect">
            <a:avLst/>
          </a:prstGeom>
          <a:noFill/>
          <a:ln w="9525">
            <a:noFill/>
            <a:miter lim="800000"/>
            <a:headEnd/>
            <a:tailEnd/>
          </a:ln>
        </p:spPr>
      </p:pic>
      <p:pic>
        <p:nvPicPr>
          <p:cNvPr id="6" name="Picture 7"/>
          <p:cNvPicPr>
            <a:picLocks noChangeAspect="1" noChangeArrowheads="1"/>
          </p:cNvPicPr>
          <p:nvPr/>
        </p:nvPicPr>
        <p:blipFill>
          <a:blip r:embed="rId4"/>
          <a:srcRect/>
          <a:stretch>
            <a:fillRect/>
          </a:stretch>
        </p:blipFill>
        <p:spPr bwMode="auto">
          <a:xfrm>
            <a:off x="9220114" y="4993827"/>
            <a:ext cx="2102362" cy="1177265"/>
          </a:xfrm>
          <a:prstGeom prst="rect">
            <a:avLst/>
          </a:prstGeom>
          <a:noFill/>
          <a:ln w="9525">
            <a:noFill/>
            <a:miter lim="800000"/>
            <a:headEnd/>
            <a:tailEnd/>
          </a:ln>
        </p:spPr>
      </p:pic>
    </p:spTree>
    <p:extLst>
      <p:ext uri="{BB962C8B-B14F-4D97-AF65-F5344CB8AC3E}">
        <p14:creationId xmlns:p14="http://schemas.microsoft.com/office/powerpoint/2010/main" val="1148852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Different types of flour</a:t>
            </a:r>
            <a:endParaRPr lang="en-GB" dirty="0"/>
          </a:p>
        </p:txBody>
      </p:sp>
      <p:sp>
        <p:nvSpPr>
          <p:cNvPr id="3" name="Subtitle 2"/>
          <p:cNvSpPr>
            <a:spLocks noGrp="1"/>
          </p:cNvSpPr>
          <p:nvPr>
            <p:ph type="subTitle" idx="1"/>
          </p:nvPr>
        </p:nvSpPr>
        <p:spPr/>
        <p:txBody>
          <a:bodyPr/>
          <a:lstStyle/>
          <a:p>
            <a:pPr marL="0" indent="0" algn="ctr">
              <a:buNone/>
            </a:pPr>
            <a:r>
              <a:rPr lang="en-GB" sz="3600" dirty="0"/>
              <a:t>For further information, go to:</a:t>
            </a:r>
          </a:p>
          <a:p>
            <a:pPr marL="0" indent="0" algn="ctr">
              <a:buNone/>
            </a:pPr>
            <a:r>
              <a:rPr lang="en-GB" sz="3600" dirty="0"/>
              <a:t>www.foodafactoflife.org.uk</a:t>
            </a:r>
          </a:p>
        </p:txBody>
      </p:sp>
    </p:spTree>
    <p:extLst>
      <p:ext uri="{BB962C8B-B14F-4D97-AF65-F5344CB8AC3E}">
        <p14:creationId xmlns:p14="http://schemas.microsoft.com/office/powerpoint/2010/main" val="2590538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Different types of flour</a:t>
            </a:r>
          </a:p>
        </p:txBody>
      </p:sp>
      <p:sp>
        <p:nvSpPr>
          <p:cNvPr id="3" name="Subtitle 2"/>
          <p:cNvSpPr>
            <a:spLocks noGrp="1"/>
          </p:cNvSpPr>
          <p:nvPr>
            <p:ph type="subTitle" idx="1"/>
          </p:nvPr>
        </p:nvSpPr>
        <p:spPr>
          <a:xfrm>
            <a:off x="1169276" y="2571092"/>
            <a:ext cx="9720000" cy="1211199"/>
          </a:xfrm>
        </p:spPr>
        <p:txBody>
          <a:bodyPr/>
          <a:lstStyle/>
          <a:p>
            <a:pPr marL="0" indent="0">
              <a:buNone/>
            </a:pPr>
            <a:r>
              <a:rPr lang="en-GB" sz="2000" dirty="0"/>
              <a:t>The type of bread that is produced can differ depending on the type of flour used.</a:t>
            </a:r>
          </a:p>
          <a:p>
            <a:pPr marL="0" indent="0">
              <a:buNone/>
            </a:pPr>
            <a:r>
              <a:rPr lang="en-GB" sz="2000" dirty="0"/>
              <a:t>How many different types of flour can you list?</a:t>
            </a:r>
          </a:p>
        </p:txBody>
      </p:sp>
      <p:sp>
        <p:nvSpPr>
          <p:cNvPr id="4" name="Subtitle 2"/>
          <p:cNvSpPr txBox="1">
            <a:spLocks/>
          </p:cNvSpPr>
          <p:nvPr/>
        </p:nvSpPr>
        <p:spPr>
          <a:xfrm>
            <a:off x="1169274" y="3557847"/>
            <a:ext cx="4055869" cy="1211199"/>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18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Font typeface="Arial" charset="0"/>
              <a:buNone/>
            </a:pPr>
            <a:r>
              <a:rPr lang="en-GB" sz="2000" dirty="0"/>
              <a:t>This could include:</a:t>
            </a:r>
          </a:p>
          <a:p>
            <a:pPr>
              <a:spcBef>
                <a:spcPts val="600"/>
              </a:spcBef>
            </a:pPr>
            <a:r>
              <a:rPr lang="en-GB" sz="2000" dirty="0"/>
              <a:t>white;</a:t>
            </a:r>
          </a:p>
          <a:p>
            <a:pPr>
              <a:spcBef>
                <a:spcPts val="600"/>
              </a:spcBef>
            </a:pPr>
            <a:r>
              <a:rPr lang="en-GB" sz="2000" dirty="0"/>
              <a:t>brown;</a:t>
            </a:r>
          </a:p>
          <a:p>
            <a:pPr>
              <a:spcBef>
                <a:spcPts val="600"/>
              </a:spcBef>
            </a:pPr>
            <a:r>
              <a:rPr lang="en-GB" sz="2000" dirty="0"/>
              <a:t>wholemeal;</a:t>
            </a:r>
          </a:p>
          <a:p>
            <a:pPr>
              <a:spcBef>
                <a:spcPts val="600"/>
              </a:spcBef>
            </a:pPr>
            <a:r>
              <a:rPr lang="en-GB" sz="2000" dirty="0"/>
              <a:t>malted </a:t>
            </a:r>
            <a:r>
              <a:rPr lang="en-GB" sz="2000" dirty="0" err="1"/>
              <a:t>wheatgrain</a:t>
            </a:r>
            <a:r>
              <a:rPr lang="en-GB" sz="2000" dirty="0"/>
              <a:t>;</a:t>
            </a:r>
          </a:p>
          <a:p>
            <a:pPr>
              <a:spcBef>
                <a:spcPts val="600"/>
              </a:spcBef>
            </a:pPr>
            <a:r>
              <a:rPr lang="en-GB" sz="2000" dirty="0" err="1"/>
              <a:t>wheatgerm</a:t>
            </a:r>
            <a:r>
              <a:rPr lang="en-GB" sz="2000" dirty="0"/>
              <a:t>;</a:t>
            </a:r>
          </a:p>
          <a:p>
            <a:pPr>
              <a:spcBef>
                <a:spcPts val="600"/>
              </a:spcBef>
            </a:pPr>
            <a:r>
              <a:rPr lang="en-GB" sz="2000" dirty="0"/>
              <a:t>organic;</a:t>
            </a:r>
          </a:p>
          <a:p>
            <a:pPr>
              <a:spcBef>
                <a:spcPts val="600"/>
              </a:spcBef>
            </a:pPr>
            <a:r>
              <a:rPr lang="en-GB" sz="2000" dirty="0"/>
              <a:t>stoneground.</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25900"/>
          <a:stretch/>
        </p:blipFill>
        <p:spPr>
          <a:xfrm>
            <a:off x="8212974" y="3131188"/>
            <a:ext cx="3640976" cy="3275715"/>
          </a:xfrm>
          <a:prstGeom prst="rect">
            <a:avLst/>
          </a:prstGeom>
        </p:spPr>
      </p:pic>
    </p:spTree>
    <p:extLst>
      <p:ext uri="{BB962C8B-B14F-4D97-AF65-F5344CB8AC3E}">
        <p14:creationId xmlns:p14="http://schemas.microsoft.com/office/powerpoint/2010/main" val="4195830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Types of flour: white</a:t>
            </a:r>
          </a:p>
        </p:txBody>
      </p:sp>
      <p:sp>
        <p:nvSpPr>
          <p:cNvPr id="3" name="Subtitle 2"/>
          <p:cNvSpPr>
            <a:spLocks noGrp="1"/>
          </p:cNvSpPr>
          <p:nvPr>
            <p:ph type="subTitle" idx="1"/>
          </p:nvPr>
        </p:nvSpPr>
        <p:spPr>
          <a:xfrm>
            <a:off x="1169275" y="2571092"/>
            <a:ext cx="5148397" cy="3600000"/>
          </a:xfrm>
        </p:spPr>
        <p:txBody>
          <a:bodyPr/>
          <a:lstStyle/>
          <a:p>
            <a:pPr marL="0" indent="0">
              <a:buNone/>
            </a:pPr>
            <a:r>
              <a:rPr lang="en-US" sz="2000" dirty="0"/>
              <a:t>This usually contains around 75% of the wheat grain.</a:t>
            </a:r>
          </a:p>
          <a:p>
            <a:pPr marL="0" indent="0">
              <a:buNone/>
            </a:pPr>
            <a:endParaRPr lang="en-US" sz="2000" dirty="0"/>
          </a:p>
          <a:p>
            <a:pPr marL="0" indent="0">
              <a:buNone/>
            </a:pPr>
            <a:r>
              <a:rPr lang="en-US" sz="2000" dirty="0"/>
              <a:t>During milling, most of the bran and </a:t>
            </a:r>
            <a:r>
              <a:rPr lang="en-US" sz="2000" dirty="0" err="1"/>
              <a:t>wheatgerm</a:t>
            </a:r>
            <a:r>
              <a:rPr lang="en-US" sz="2000" dirty="0"/>
              <a:t> are removed.</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873" r="4854" b="8156"/>
          <a:stretch/>
        </p:blipFill>
        <p:spPr>
          <a:xfrm>
            <a:off x="7115695" y="2448482"/>
            <a:ext cx="4738254" cy="3656108"/>
          </a:xfrm>
          <a:prstGeom prst="rect">
            <a:avLst/>
          </a:prstGeom>
        </p:spPr>
      </p:pic>
    </p:spTree>
    <p:extLst>
      <p:ext uri="{BB962C8B-B14F-4D97-AF65-F5344CB8AC3E}">
        <p14:creationId xmlns:p14="http://schemas.microsoft.com/office/powerpoint/2010/main" val="2200474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Types of flour: brown</a:t>
            </a:r>
          </a:p>
        </p:txBody>
      </p:sp>
      <p:sp>
        <p:nvSpPr>
          <p:cNvPr id="3" name="Subtitle 2"/>
          <p:cNvSpPr>
            <a:spLocks noGrp="1"/>
          </p:cNvSpPr>
          <p:nvPr>
            <p:ph type="subTitle" idx="1"/>
          </p:nvPr>
        </p:nvSpPr>
        <p:spPr>
          <a:xfrm>
            <a:off x="1169276" y="2571092"/>
            <a:ext cx="5622222" cy="3600000"/>
          </a:xfrm>
        </p:spPr>
        <p:txBody>
          <a:bodyPr/>
          <a:lstStyle/>
          <a:p>
            <a:pPr marL="0" indent="0">
              <a:buNone/>
            </a:pPr>
            <a:r>
              <a:rPr lang="en-US" sz="2000" dirty="0"/>
              <a:t>This usually contains about 85% of the original grain.</a:t>
            </a:r>
          </a:p>
          <a:p>
            <a:pPr marL="0" indent="0">
              <a:buNone/>
            </a:pPr>
            <a:r>
              <a:rPr lang="en-US" sz="2000" dirty="0"/>
              <a:t>During milling, some of the bran and </a:t>
            </a:r>
            <a:r>
              <a:rPr lang="en-US" sz="2000" dirty="0" err="1"/>
              <a:t>wheatgerm</a:t>
            </a:r>
            <a:r>
              <a:rPr lang="en-US" sz="2000" dirty="0"/>
              <a:t> are removed.</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2095" b="42347"/>
          <a:stretch/>
        </p:blipFill>
        <p:spPr bwMode="auto">
          <a:xfrm>
            <a:off x="7787836" y="2862235"/>
            <a:ext cx="3997247" cy="2615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0297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Types of flour: </a:t>
            </a:r>
            <a:r>
              <a:rPr lang="en-US" dirty="0" err="1"/>
              <a:t>wholemeal</a:t>
            </a:r>
            <a:endParaRPr lang="en-US" dirty="0"/>
          </a:p>
        </p:txBody>
      </p:sp>
      <p:sp>
        <p:nvSpPr>
          <p:cNvPr id="3" name="Subtitle 2"/>
          <p:cNvSpPr>
            <a:spLocks noGrp="1"/>
          </p:cNvSpPr>
          <p:nvPr>
            <p:ph type="subTitle" idx="1"/>
          </p:nvPr>
        </p:nvSpPr>
        <p:spPr>
          <a:xfrm>
            <a:off x="1169276" y="2571092"/>
            <a:ext cx="5713662" cy="3600000"/>
          </a:xfrm>
        </p:spPr>
        <p:txBody>
          <a:bodyPr/>
          <a:lstStyle/>
          <a:p>
            <a:pPr marL="0" indent="0">
              <a:buNone/>
            </a:pPr>
            <a:r>
              <a:rPr lang="en-US" sz="2000" dirty="0"/>
              <a:t>This is made from the whole wheat grain without any additional ingredients, or any parts being removed in the milling process.  </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1961" b="41367"/>
          <a:stretch/>
        </p:blipFill>
        <p:spPr bwMode="auto">
          <a:xfrm>
            <a:off x="7254991" y="2571092"/>
            <a:ext cx="4519962" cy="2948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2266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Types of flour: malted </a:t>
            </a:r>
            <a:r>
              <a:rPr lang="en-US" dirty="0" err="1"/>
              <a:t>wheatgrain</a:t>
            </a:r>
            <a:endParaRPr lang="en-US" dirty="0"/>
          </a:p>
        </p:txBody>
      </p:sp>
      <p:sp>
        <p:nvSpPr>
          <p:cNvPr id="3" name="Subtitle 2"/>
          <p:cNvSpPr>
            <a:spLocks noGrp="1"/>
          </p:cNvSpPr>
          <p:nvPr>
            <p:ph type="subTitle" idx="1"/>
          </p:nvPr>
        </p:nvSpPr>
        <p:spPr>
          <a:xfrm>
            <a:off x="1169276" y="2571092"/>
            <a:ext cx="5888229" cy="3600000"/>
          </a:xfrm>
        </p:spPr>
        <p:txBody>
          <a:bodyPr/>
          <a:lstStyle/>
          <a:p>
            <a:pPr marL="0" indent="0">
              <a:buNone/>
            </a:pPr>
            <a:r>
              <a:rPr lang="en-US" sz="2000" dirty="0"/>
              <a:t>This is brown or </a:t>
            </a:r>
            <a:r>
              <a:rPr lang="en-US" sz="2000" dirty="0" err="1"/>
              <a:t>wholemeal</a:t>
            </a:r>
            <a:r>
              <a:rPr lang="en-US" sz="2000" dirty="0"/>
              <a:t> flour with malted grains added after the milling process.</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2203" b="35288"/>
          <a:stretch/>
        </p:blipFill>
        <p:spPr bwMode="auto">
          <a:xfrm>
            <a:off x="7445830" y="2781264"/>
            <a:ext cx="4356967" cy="2863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5504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Types of flour: </a:t>
            </a:r>
            <a:r>
              <a:rPr lang="en-US" dirty="0" err="1"/>
              <a:t>wheatgerm</a:t>
            </a:r>
            <a:endParaRPr lang="en-US" dirty="0"/>
          </a:p>
        </p:txBody>
      </p:sp>
      <p:sp>
        <p:nvSpPr>
          <p:cNvPr id="3" name="Subtitle 2"/>
          <p:cNvSpPr>
            <a:spLocks noGrp="1"/>
          </p:cNvSpPr>
          <p:nvPr>
            <p:ph type="subTitle" idx="1"/>
          </p:nvPr>
        </p:nvSpPr>
        <p:spPr>
          <a:xfrm>
            <a:off x="1169276" y="2571092"/>
            <a:ext cx="5746913" cy="3600000"/>
          </a:xfrm>
        </p:spPr>
        <p:txBody>
          <a:bodyPr/>
          <a:lstStyle/>
          <a:p>
            <a:pPr marL="0" indent="0">
              <a:buNone/>
            </a:pPr>
            <a:r>
              <a:rPr lang="en-US" sz="2000" dirty="0"/>
              <a:t>This can be white or brown flour with at least 10% made up of </a:t>
            </a:r>
            <a:r>
              <a:rPr lang="en-US" sz="2000" dirty="0" err="1"/>
              <a:t>wheatgerm</a:t>
            </a:r>
            <a:r>
              <a:rPr lang="en-US" sz="2000" dirty="0"/>
              <a:t> added during the milling process. </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2687" b="38320"/>
          <a:stretch/>
        </p:blipFill>
        <p:spPr bwMode="auto">
          <a:xfrm>
            <a:off x="7102035" y="2679157"/>
            <a:ext cx="4745522" cy="308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7565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Types of flour: organic</a:t>
            </a:r>
          </a:p>
        </p:txBody>
      </p:sp>
      <p:sp>
        <p:nvSpPr>
          <p:cNvPr id="3" name="Subtitle 2"/>
          <p:cNvSpPr>
            <a:spLocks noGrp="1"/>
          </p:cNvSpPr>
          <p:nvPr>
            <p:ph type="subTitle" idx="1"/>
          </p:nvPr>
        </p:nvSpPr>
        <p:spPr>
          <a:xfrm>
            <a:off x="1169276" y="2571092"/>
            <a:ext cx="5531562" cy="3600000"/>
          </a:xfrm>
        </p:spPr>
        <p:txBody>
          <a:bodyPr/>
          <a:lstStyle/>
          <a:p>
            <a:pPr marL="0" indent="0">
              <a:buNone/>
            </a:pPr>
            <a:r>
              <a:rPr lang="en-US" sz="2000" dirty="0"/>
              <a:t>This is made from grain that has been grown to organic standards.</a:t>
            </a:r>
          </a:p>
          <a:p>
            <a:pPr marL="0" indent="0">
              <a:buNone/>
            </a:pPr>
            <a:r>
              <a:rPr lang="en-US" sz="2000" dirty="0"/>
              <a:t>Growers and millers must be registered and are subject to regular inspections. </a:t>
            </a:r>
          </a:p>
        </p:txBody>
      </p:sp>
    </p:spTree>
    <p:extLst>
      <p:ext uri="{BB962C8B-B14F-4D97-AF65-F5344CB8AC3E}">
        <p14:creationId xmlns:p14="http://schemas.microsoft.com/office/powerpoint/2010/main" val="3840530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Types of flour: stoneground</a:t>
            </a:r>
          </a:p>
        </p:txBody>
      </p:sp>
      <p:sp>
        <p:nvSpPr>
          <p:cNvPr id="3" name="Subtitle 2"/>
          <p:cNvSpPr>
            <a:spLocks noGrp="1"/>
          </p:cNvSpPr>
          <p:nvPr>
            <p:ph type="subTitle" idx="1"/>
          </p:nvPr>
        </p:nvSpPr>
        <p:spPr>
          <a:xfrm>
            <a:off x="1169276" y="2571092"/>
            <a:ext cx="6553248" cy="3600000"/>
          </a:xfrm>
        </p:spPr>
        <p:txBody>
          <a:bodyPr/>
          <a:lstStyle/>
          <a:p>
            <a:pPr marL="0" indent="0">
              <a:buNone/>
            </a:pPr>
            <a:r>
              <a:rPr lang="en-US" sz="2000" dirty="0"/>
              <a:t>This is whole flour grown between two stones using the whole wheat grain with no additional ingredients or any parts being removed. </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1687" b="37605"/>
          <a:stretch/>
        </p:blipFill>
        <p:spPr bwMode="auto">
          <a:xfrm>
            <a:off x="7906591" y="2955262"/>
            <a:ext cx="3770416" cy="249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3590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TotalTime>
  <Words>500</Words>
  <Application>Microsoft Office PowerPoint</Application>
  <PresentationFormat>Widescreen</PresentationFormat>
  <Paragraphs>50</Paragraphs>
  <Slides>13</Slides>
  <Notes>0</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13</vt:i4>
      </vt:variant>
    </vt:vector>
  </HeadingPairs>
  <TitlesOfParts>
    <vt:vector size="19" baseType="lpstr">
      <vt:lpstr>Arial</vt:lpstr>
      <vt:lpstr>Calibri</vt:lpstr>
      <vt:lpstr>Office Theme</vt:lpstr>
      <vt:lpstr>Custom Design</vt:lpstr>
      <vt:lpstr>1_Custom Design</vt:lpstr>
      <vt:lpstr>3_Custom Design</vt:lpstr>
      <vt:lpstr>Types of flours for breadmaking</vt:lpstr>
      <vt:lpstr>Different types of flour</vt:lpstr>
      <vt:lpstr>Types of flour: white</vt:lpstr>
      <vt:lpstr>Types of flour: brown</vt:lpstr>
      <vt:lpstr>Types of flour: wholemeal</vt:lpstr>
      <vt:lpstr>Types of flour: malted wheatgrain</vt:lpstr>
      <vt:lpstr>Types of flour: wheatgerm</vt:lpstr>
      <vt:lpstr>Types of flour: organic</vt:lpstr>
      <vt:lpstr>Types of flour: stoneground</vt:lpstr>
      <vt:lpstr>What about other types of flour?</vt:lpstr>
      <vt:lpstr>Bread types </vt:lpstr>
      <vt:lpstr>Bread types</vt:lpstr>
      <vt:lpstr>Different types of flour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Alex White</cp:lastModifiedBy>
  <cp:revision>39</cp:revision>
  <dcterms:created xsi:type="dcterms:W3CDTF">2018-10-10T09:22:08Z</dcterms:created>
  <dcterms:modified xsi:type="dcterms:W3CDTF">2020-05-05T12:57:57Z</dcterms:modified>
</cp:coreProperties>
</file>