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6" r:id="rId4"/>
  </p:sldMasterIdLst>
  <p:notesMasterIdLst>
    <p:notesMasterId r:id="rId22"/>
  </p:notesMasterIdLst>
  <p:sldIdLst>
    <p:sldId id="256" r:id="rId5"/>
    <p:sldId id="269" r:id="rId6"/>
    <p:sldId id="259" r:id="rId7"/>
    <p:sldId id="276" r:id="rId8"/>
    <p:sldId id="277" r:id="rId9"/>
    <p:sldId id="278" r:id="rId10"/>
    <p:sldId id="262" r:id="rId11"/>
    <p:sldId id="270" r:id="rId12"/>
    <p:sldId id="271" r:id="rId13"/>
    <p:sldId id="272" r:id="rId14"/>
    <p:sldId id="274" r:id="rId15"/>
    <p:sldId id="263" r:id="rId16"/>
    <p:sldId id="265" r:id="rId17"/>
    <p:sldId id="266" r:id="rId18"/>
    <p:sldId id="267" r:id="rId19"/>
    <p:sldId id="264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80"/>
    <a:srgbClr val="EF9F3F"/>
    <a:srgbClr val="F9D4B6"/>
    <a:srgbClr val="FCE3C2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75"/>
    <p:restoredTop sz="94535" autoAdjust="0"/>
  </p:normalViewPr>
  <p:slideViewPr>
    <p:cSldViewPr snapToGrid="0" snapToObjects="1">
      <p:cViewPr varScale="1">
        <p:scale>
          <a:sx n="109" d="100"/>
          <a:sy n="109" d="100"/>
        </p:scale>
        <p:origin x="73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9568A-BAA5-4E3B-8220-56B564C5D40C}" type="datetimeFigureOut">
              <a:rPr lang="en-GB" smtClean="0"/>
              <a:t>09/01/2020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B4705-E1E6-4267-9850-0692AFBDBA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4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FCE3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EF9F3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Processing sugar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5968" cy="3600000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The syrup is filtered, heated and seeded with tiny sugar </a:t>
            </a:r>
            <a:r>
              <a:rPr lang="en-GB" sz="2000" dirty="0" smtClean="0"/>
              <a:t>crystals.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These crystals are grown, until they are the required size, and then are washed</a:t>
            </a:r>
            <a:r>
              <a:rPr lang="en-GB" sz="2000" dirty="0"/>
              <a:t>, dried and cooled</a:t>
            </a: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Once cooled, these can be packaged and sent to customers.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9" b="6450"/>
          <a:stretch/>
        </p:blipFill>
        <p:spPr>
          <a:xfrm>
            <a:off x="7932517" y="1837592"/>
            <a:ext cx="3501880" cy="4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3939055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There is a range of sugar products that can be made from sugar beet.</a:t>
            </a:r>
          </a:p>
          <a:p>
            <a:pPr marL="0" indent="0">
              <a:buNone/>
            </a:pPr>
            <a:r>
              <a:rPr lang="en-US" sz="2000" dirty="0" smtClean="0"/>
              <a:t>This includes:</a:t>
            </a:r>
          </a:p>
          <a:p>
            <a:r>
              <a:rPr lang="en-US" sz="2000" dirty="0" smtClean="0"/>
              <a:t>g</a:t>
            </a:r>
            <a:r>
              <a:rPr lang="en-GB" sz="2000" dirty="0" err="1" smtClean="0"/>
              <a:t>ranulated</a:t>
            </a:r>
            <a:r>
              <a:rPr lang="en-GB" sz="2000" dirty="0" smtClean="0"/>
              <a:t> sugar;</a:t>
            </a:r>
          </a:p>
          <a:p>
            <a:r>
              <a:rPr lang="en-GB" sz="2000" dirty="0" smtClean="0"/>
              <a:t>caster sugar;</a:t>
            </a:r>
          </a:p>
          <a:p>
            <a:r>
              <a:rPr lang="en-GB" sz="2000" dirty="0" smtClean="0"/>
              <a:t>icing sugar;</a:t>
            </a:r>
          </a:p>
          <a:p>
            <a:r>
              <a:rPr lang="en-GB" sz="2000" dirty="0" smtClean="0"/>
              <a:t>brown sugar.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Here are a few more examples.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23010" y="1563798"/>
            <a:ext cx="6868990" cy="4995263"/>
            <a:chOff x="5323010" y="1563798"/>
            <a:chExt cx="6868990" cy="4995263"/>
          </a:xfrm>
        </p:grpSpPr>
        <p:grpSp>
          <p:nvGrpSpPr>
            <p:cNvPr id="8" name="Group 7"/>
            <p:cNvGrpSpPr/>
            <p:nvPr/>
          </p:nvGrpSpPr>
          <p:grpSpPr>
            <a:xfrm>
              <a:off x="5323010" y="1563798"/>
              <a:ext cx="6868990" cy="4995263"/>
              <a:chOff x="5323010" y="1563798"/>
              <a:chExt cx="6868990" cy="4995263"/>
            </a:xfrm>
          </p:grpSpPr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23010" y="1725766"/>
                <a:ext cx="6868990" cy="4833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323010" y="1563798"/>
                <a:ext cx="2546105" cy="915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473934" y="1720539"/>
                <a:ext cx="2546105" cy="915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5564981" y="6136481"/>
              <a:ext cx="6407944" cy="309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4814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Functionality of 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5968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Sugar has a range of different functions in products, including: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Energy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Sweetener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Bulking agent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Texture modifier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Stabiliser</a:t>
            </a:r>
          </a:p>
          <a:p>
            <a:pPr>
              <a:spcBef>
                <a:spcPct val="25000"/>
              </a:spcBef>
              <a:spcAft>
                <a:spcPct val="25000"/>
              </a:spcAft>
              <a:buFontTx/>
              <a:buChar char="•"/>
            </a:pPr>
            <a:r>
              <a:rPr lang="en-GB" altLang="en-US" sz="2000" dirty="0"/>
              <a:t>Preservative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768786" y="3566134"/>
            <a:ext cx="3212306" cy="2639815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Flavour precursor</a:t>
            </a:r>
          </a:p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Colour precursor</a:t>
            </a:r>
          </a:p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Glazing agent</a:t>
            </a:r>
          </a:p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Solubilizing agent</a:t>
            </a:r>
          </a:p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Diluent</a:t>
            </a:r>
          </a:p>
          <a:p>
            <a:pPr marL="273050" indent="-273050">
              <a:spcBef>
                <a:spcPct val="25000"/>
              </a:spcBef>
              <a:spcAft>
                <a:spcPct val="25000"/>
              </a:spcAft>
              <a:buFontTx/>
              <a:buChar char="•"/>
              <a:tabLst>
                <a:tab pos="0" algn="l"/>
              </a:tabLst>
            </a:pPr>
            <a:r>
              <a:rPr lang="en-GB" altLang="en-US" sz="2000" dirty="0" smtClean="0"/>
              <a:t>Fermentation substrate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2440" y="5463206"/>
            <a:ext cx="409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 as many different functions of sugar in a biscuit.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068" y="2087175"/>
            <a:ext cx="4779924" cy="318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does sugar deliver?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5968" cy="3600000"/>
          </a:xfrm>
        </p:spPr>
        <p:txBody>
          <a:bodyPr/>
          <a:lstStyle/>
          <a:p>
            <a:pPr>
              <a:spcBef>
                <a:spcPct val="30000"/>
              </a:spcBef>
              <a:spcAft>
                <a:spcPct val="30000"/>
              </a:spcAft>
              <a:buNone/>
            </a:pPr>
            <a:r>
              <a:rPr lang="en-GB" altLang="en-US" sz="2000" b="1" dirty="0" smtClean="0"/>
              <a:t>Beverages</a:t>
            </a:r>
            <a:endParaRPr lang="en-GB" altLang="en-US" sz="2000" b="1" dirty="0"/>
          </a:p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Sweetness</a:t>
            </a:r>
          </a:p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GB" altLang="en-US" sz="2000" dirty="0"/>
              <a:t>Mouthfeel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28" y="2410499"/>
            <a:ext cx="5852160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1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5968" cy="3600000"/>
          </a:xfrm>
        </p:spPr>
        <p:txBody>
          <a:bodyPr/>
          <a:lstStyle/>
          <a:p>
            <a:pPr>
              <a:buNone/>
            </a:pPr>
            <a:r>
              <a:rPr lang="en-GB" altLang="en-US" sz="2000" b="1" dirty="0" smtClean="0"/>
              <a:t>Confectionery</a:t>
            </a:r>
            <a:endParaRPr lang="en-GB" altLang="en-US" sz="2000" b="1" dirty="0"/>
          </a:p>
          <a:p>
            <a:r>
              <a:rPr lang="en-GB" altLang="en-US" sz="2000" dirty="0"/>
              <a:t>Sweetness</a:t>
            </a:r>
          </a:p>
          <a:p>
            <a:r>
              <a:rPr lang="en-GB" altLang="en-US" sz="2000" dirty="0"/>
              <a:t>Bulk/Texture/mouthfeel</a:t>
            </a:r>
          </a:p>
          <a:p>
            <a:r>
              <a:rPr lang="en-GB" altLang="en-US" sz="2000" dirty="0"/>
              <a:t>Crystallinity/size</a:t>
            </a:r>
          </a:p>
          <a:p>
            <a:r>
              <a:rPr lang="en-GB" altLang="en-US" sz="2000" dirty="0"/>
              <a:t>Colour/flavour</a:t>
            </a:r>
          </a:p>
          <a:p>
            <a:r>
              <a:rPr lang="en-GB" altLang="en-US" sz="2000" dirty="0"/>
              <a:t>Solubility/Flavour release</a:t>
            </a:r>
          </a:p>
          <a:p>
            <a:r>
              <a:rPr lang="en-GB" altLang="en-US" sz="2000" dirty="0"/>
              <a:t>Glass/amorphous</a:t>
            </a:r>
          </a:p>
          <a:p>
            <a:r>
              <a:rPr lang="en-GB" altLang="en-US" sz="2000" dirty="0"/>
              <a:t>Stability/preservative</a:t>
            </a:r>
          </a:p>
          <a:p>
            <a:r>
              <a:rPr lang="en-GB" altLang="en-US" sz="2000" dirty="0" err="1"/>
              <a:t>Humectancy</a:t>
            </a:r>
            <a:endParaRPr lang="en-GB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74" y="4144172"/>
            <a:ext cx="3048000" cy="2026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9765" r="22329" b="16366"/>
          <a:stretch/>
        </p:blipFill>
        <p:spPr>
          <a:xfrm>
            <a:off x="5303227" y="2041308"/>
            <a:ext cx="3612173" cy="318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6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455968" cy="3600000"/>
          </a:xfrm>
        </p:spPr>
        <p:txBody>
          <a:bodyPr/>
          <a:lstStyle/>
          <a:p>
            <a:pPr>
              <a:buNone/>
            </a:pPr>
            <a:r>
              <a:rPr lang="en-GB" altLang="en-US" sz="2000" b="1" dirty="0"/>
              <a:t>Bakery</a:t>
            </a:r>
          </a:p>
          <a:p>
            <a:r>
              <a:rPr lang="en-GB" altLang="en-US" sz="2000" dirty="0"/>
              <a:t>Sweetness</a:t>
            </a:r>
          </a:p>
          <a:p>
            <a:r>
              <a:rPr lang="en-GB" altLang="en-US" sz="2000" dirty="0"/>
              <a:t>Bulk/Texture/mouthfeel</a:t>
            </a:r>
          </a:p>
          <a:p>
            <a:r>
              <a:rPr lang="en-GB" altLang="en-US" sz="2000" dirty="0"/>
              <a:t>Crystallinity/size</a:t>
            </a:r>
          </a:p>
          <a:p>
            <a:r>
              <a:rPr lang="en-GB" altLang="en-US" sz="2000" dirty="0"/>
              <a:t>Colour/flavour</a:t>
            </a:r>
          </a:p>
          <a:p>
            <a:r>
              <a:rPr lang="en-GB" altLang="en-US" sz="2000" dirty="0"/>
              <a:t>Crumb texture</a:t>
            </a:r>
          </a:p>
          <a:p>
            <a:r>
              <a:rPr lang="en-GB" altLang="en-US" sz="2000" dirty="0"/>
              <a:t>Glass/amorphous</a:t>
            </a:r>
          </a:p>
          <a:p>
            <a:r>
              <a:rPr lang="en-GB" altLang="en-US" sz="2000" dirty="0"/>
              <a:t>Stability/preservative</a:t>
            </a:r>
          </a:p>
          <a:p>
            <a:r>
              <a:rPr lang="en-GB" altLang="en-US" sz="2000" dirty="0" err="1"/>
              <a:t>Humectancy</a:t>
            </a:r>
            <a:endParaRPr lang="en-GB" alt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81" y="3031471"/>
            <a:ext cx="4647112" cy="32638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862" y="2377818"/>
            <a:ext cx="2367425" cy="236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Relative sweetness of sugar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178605"/>
              </p:ext>
            </p:extLst>
          </p:nvPr>
        </p:nvGraphicFramePr>
        <p:xfrm>
          <a:off x="5081851" y="2446705"/>
          <a:ext cx="6781800" cy="3886201"/>
        </p:xfrm>
        <a:graphic>
          <a:graphicData uri="http://schemas.openxmlformats.org/drawingml/2006/table">
            <a:tbl>
              <a:tblPr/>
              <a:tblGrid>
                <a:gridCol w="2924175">
                  <a:extLst>
                    <a:ext uri="{9D8B030D-6E8A-4147-A177-3AD203B41FA5}">
                      <a16:colId xmlns:a16="http://schemas.microsoft.com/office/drawing/2014/main" val="3392991432"/>
                    </a:ext>
                  </a:extLst>
                </a:gridCol>
                <a:gridCol w="3857625">
                  <a:extLst>
                    <a:ext uri="{9D8B030D-6E8A-4147-A177-3AD203B41FA5}">
                      <a16:colId xmlns:a16="http://schemas.microsoft.com/office/drawing/2014/main" val="2329203139"/>
                    </a:ext>
                  </a:extLst>
                </a:gridCol>
              </a:tblGrid>
              <a:tr h="1012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Sugar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9F3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Relative Sweetness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9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55248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Fructose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885573"/>
                  </a:ext>
                </a:extLst>
              </a:tr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Sucrose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61642"/>
                  </a:ext>
                </a:extLst>
              </a:tr>
              <a:tr h="573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Glucose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913406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Maltose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094782"/>
                  </a:ext>
                </a:extLst>
              </a:tr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Lactose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4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953788"/>
                  </a:ext>
                </a:extLst>
              </a:tr>
            </a:tbl>
          </a:graphicData>
        </a:graphic>
      </p:graphicFrame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344844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Sugar </a:t>
            </a:r>
            <a:r>
              <a:rPr lang="en-GB" sz="2000" dirty="0" smtClean="0"/>
              <a:t>is characterised by its sweetness.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 smtClean="0"/>
              <a:t>Sucrose is the standard to which the sweetness of other sugars is measured and therefore has a relative sweetness of 1.0.</a:t>
            </a:r>
          </a:p>
          <a:p>
            <a:pPr marL="0" indent="0">
              <a:buNone/>
            </a:pPr>
            <a:endParaRPr lang="en-GB" altLang="en-US" sz="2000" dirty="0"/>
          </a:p>
          <a:p>
            <a:pPr marL="0" indent="0">
              <a:buNone/>
            </a:pPr>
            <a:r>
              <a:rPr lang="en-GB" altLang="en-US" sz="2000" b="1" dirty="0" smtClean="0"/>
              <a:t>Name a product you know that uses fructose.</a:t>
            </a:r>
            <a:endParaRPr lang="en-GB" altLang="en-US" sz="2000" b="1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35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Sugar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3600" dirty="0" smtClean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 smtClean="0"/>
              <a:t>www.foodafactoflife.org.uk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30200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Carbohydrate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6005247" cy="3600000"/>
          </a:xfrm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 smtClean="0"/>
              <a:t>Sugars are a type of carbohydrate. Sugars provide energy – 3.75kcal/16kJ per gram.</a:t>
            </a:r>
          </a:p>
          <a:p>
            <a:pPr marL="0" indent="0">
              <a:spcBef>
                <a:spcPct val="50000"/>
              </a:spcBef>
              <a:buNone/>
            </a:pPr>
            <a:endParaRPr lang="en-GB" altLang="en-US" sz="2000" dirty="0"/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 smtClean="0"/>
              <a:t>All </a:t>
            </a:r>
            <a:r>
              <a:rPr lang="en-GB" altLang="en-US" sz="2000" dirty="0"/>
              <a:t>carbohydrates are compounds of the elements carbon, hydrogen and oxygen and have the general formula (CH</a:t>
            </a:r>
            <a:r>
              <a:rPr lang="en-GB" altLang="en-US" sz="2000" baseline="-25000" dirty="0"/>
              <a:t>2</a:t>
            </a:r>
            <a:r>
              <a:rPr lang="en-GB" altLang="en-US" sz="2000" dirty="0"/>
              <a:t>O)</a:t>
            </a:r>
            <a:r>
              <a:rPr lang="en-GB" altLang="en-US" sz="2000" baseline="-25000" dirty="0"/>
              <a:t>n</a:t>
            </a:r>
            <a:r>
              <a:rPr lang="en-GB" altLang="en-US" sz="2000" dirty="0"/>
              <a:t>.</a:t>
            </a:r>
            <a:br>
              <a:rPr lang="en-GB" altLang="en-US" sz="2000" dirty="0"/>
            </a:br>
            <a:endParaRPr lang="en-GB" altLang="en-US" sz="2000" dirty="0"/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 smtClean="0"/>
              <a:t>For example - glucose </a:t>
            </a:r>
            <a:r>
              <a:rPr lang="en-GB" altLang="en-US" sz="2000" dirty="0"/>
              <a:t>(CH</a:t>
            </a:r>
            <a:r>
              <a:rPr lang="en-GB" altLang="en-US" sz="2000" baseline="-25000" dirty="0"/>
              <a:t>2</a:t>
            </a:r>
            <a:r>
              <a:rPr lang="en-GB" altLang="en-US" sz="2000" dirty="0"/>
              <a:t>O)</a:t>
            </a:r>
            <a:r>
              <a:rPr lang="en-GB" altLang="en-US" sz="2000" baseline="-25000" dirty="0"/>
              <a:t>6</a:t>
            </a:r>
            <a:r>
              <a:rPr lang="en-GB" altLang="en-US" sz="2000" dirty="0"/>
              <a:t> = C</a:t>
            </a:r>
            <a:r>
              <a:rPr lang="en-GB" altLang="en-US" sz="2000" baseline="-25000" dirty="0"/>
              <a:t>6</a:t>
            </a:r>
            <a:r>
              <a:rPr lang="en-GB" altLang="en-US" sz="2000" dirty="0"/>
              <a:t>H</a:t>
            </a:r>
            <a:r>
              <a:rPr lang="en-GB" altLang="en-US" sz="2000" baseline="-25000" dirty="0"/>
              <a:t>12</a:t>
            </a:r>
            <a:r>
              <a:rPr lang="en-GB" altLang="en-US" sz="2000" dirty="0"/>
              <a:t>O</a:t>
            </a:r>
            <a:r>
              <a:rPr lang="en-GB" altLang="en-US" sz="2000" baseline="-25000" dirty="0"/>
              <a:t>6</a:t>
            </a:r>
            <a:r>
              <a:rPr lang="en-GB" altLang="en-US" sz="2000" dirty="0"/>
              <a:t>. </a:t>
            </a:r>
            <a:br>
              <a:rPr lang="en-GB" altLang="en-US" sz="2000" dirty="0"/>
            </a:br>
            <a:endParaRPr lang="en-GB" altLang="en-US" sz="2000" dirty="0"/>
          </a:p>
          <a:p>
            <a:pPr marL="0" indent="0">
              <a:spcBef>
                <a:spcPct val="50000"/>
              </a:spcBef>
              <a:buNone/>
            </a:pPr>
            <a:r>
              <a:rPr lang="en-GB" altLang="en-US" sz="2000" dirty="0"/>
              <a:t>Another name for carbohydrates is ‘saccharides’.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292" y="2571092"/>
            <a:ext cx="3984604" cy="26577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0292" y="5228823"/>
            <a:ext cx="37894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 variety of foods that contain sugars.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Mono-, di- and poly- saccharides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5" y="2571092"/>
            <a:ext cx="5943701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Carbohydrates fall into three main categories depending on their structure.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These are known as monosaccharides (when they are made up of a single unit), disaccharides (two units) and polysaccharides (multiple units).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Sugars are either monosaccharides (such as glucose, fructose and galactose) or disaccharides (sucrose, maltose, lactose).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54" y="2685392"/>
            <a:ext cx="4432431" cy="290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sugar?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501762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When we think of sugar we tend to be thinking of sucrose as this is table sugar, the type extracted from sugar beet and sugar cane.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Sucrose is known as a disaccharide as it is made up of two monosaccharides (glucose and fructose).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Disaccharides </a:t>
            </a:r>
            <a:r>
              <a:rPr lang="en-GB" altLang="en-US" sz="2000" dirty="0" smtClean="0"/>
              <a:t>have </a:t>
            </a:r>
            <a:r>
              <a:rPr lang="en-GB" altLang="en-US" sz="2000" dirty="0"/>
              <a:t>the general formula </a:t>
            </a:r>
            <a:r>
              <a:rPr lang="en-GB" altLang="en-US" sz="2000" dirty="0" smtClean="0"/>
              <a:t>C</a:t>
            </a:r>
            <a:r>
              <a:rPr lang="en-GB" altLang="en-US" sz="2000" baseline="-16000" dirty="0" smtClean="0"/>
              <a:t>12</a:t>
            </a:r>
            <a:r>
              <a:rPr lang="en-GB" altLang="en-US" sz="2000" dirty="0" smtClean="0"/>
              <a:t>H</a:t>
            </a:r>
            <a:r>
              <a:rPr lang="en-GB" altLang="en-US" sz="2000" baseline="-16000" dirty="0" smtClean="0"/>
              <a:t>22</a:t>
            </a:r>
            <a:r>
              <a:rPr lang="en-GB" altLang="en-US" sz="2000" dirty="0" smtClean="0"/>
              <a:t>O</a:t>
            </a:r>
            <a:r>
              <a:rPr lang="en-GB" altLang="en-US" sz="2000" baseline="-16000" dirty="0" smtClean="0"/>
              <a:t>11.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4" descr="sucros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98" y="2571092"/>
            <a:ext cx="5396654" cy="256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62772" y="5414965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Sucrose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0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Sucrose = glucose + fructose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84538" y="542663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1607" y="561130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Fructose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43403" y="2424568"/>
            <a:ext cx="2558562" cy="2649781"/>
            <a:chOff x="307731" y="2224085"/>
            <a:chExt cx="2558562" cy="2649781"/>
          </a:xfrm>
        </p:grpSpPr>
        <p:grpSp>
          <p:nvGrpSpPr>
            <p:cNvPr id="23" name="Group 22"/>
            <p:cNvGrpSpPr/>
            <p:nvPr/>
          </p:nvGrpSpPr>
          <p:grpSpPr>
            <a:xfrm>
              <a:off x="307731" y="2224085"/>
              <a:ext cx="2558562" cy="2649781"/>
              <a:chOff x="307731" y="2224085"/>
              <a:chExt cx="2558562" cy="2649781"/>
            </a:xfrm>
          </p:grpSpPr>
          <p:sp>
            <p:nvSpPr>
              <p:cNvPr id="8" name="Hexagon 7"/>
              <p:cNvSpPr/>
              <p:nvPr/>
            </p:nvSpPr>
            <p:spPr>
              <a:xfrm>
                <a:off x="307731" y="2716820"/>
                <a:ext cx="2558562" cy="1732085"/>
              </a:xfrm>
              <a:prstGeom prst="hex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>
                <a:off x="747345" y="3838939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438398" y="3850659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47345" y="2224085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07731" y="3045248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2304592" y="2604517"/>
              <a:ext cx="267612" cy="3288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393615" y="2684436"/>
            <a:ext cx="2567354" cy="2733411"/>
            <a:chOff x="4150874" y="2552413"/>
            <a:chExt cx="2567354" cy="2733411"/>
          </a:xfrm>
        </p:grpSpPr>
        <p:grpSp>
          <p:nvGrpSpPr>
            <p:cNvPr id="16" name="Group 15"/>
            <p:cNvGrpSpPr/>
            <p:nvPr/>
          </p:nvGrpSpPr>
          <p:grpSpPr>
            <a:xfrm>
              <a:off x="4150874" y="2699236"/>
              <a:ext cx="2567354" cy="2074985"/>
              <a:chOff x="3930161" y="2699236"/>
              <a:chExt cx="2567354" cy="2074985"/>
            </a:xfrm>
          </p:grpSpPr>
          <p:sp>
            <p:nvSpPr>
              <p:cNvPr id="9" name="Regular Pentagon 8"/>
              <p:cNvSpPr/>
              <p:nvPr/>
            </p:nvSpPr>
            <p:spPr>
              <a:xfrm>
                <a:off x="3930161" y="2699236"/>
                <a:ext cx="2567354" cy="2074985"/>
              </a:xfrm>
              <a:prstGeom prst="pent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Straight Connector 12"/>
              <p:cNvCxnSpPr>
                <a:stCxn id="9" idx="1"/>
              </p:cNvCxnSpPr>
              <p:nvPr/>
            </p:nvCxnSpPr>
            <p:spPr>
              <a:xfrm>
                <a:off x="3930164" y="3491808"/>
                <a:ext cx="0" cy="511603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>
              <a:off x="4150874" y="2716820"/>
              <a:ext cx="3" cy="77498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18228" y="2980204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2021" y="4262617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645269" y="4262617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300746" y="2552413"/>
              <a:ext cx="267612" cy="3288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3301965" y="3245731"/>
            <a:ext cx="0" cy="1023207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87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Sucrose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06052" y="5599631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Sucrose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492514" y="2412848"/>
            <a:ext cx="3068515" cy="2649781"/>
            <a:chOff x="307731" y="2224085"/>
            <a:chExt cx="3068515" cy="2649781"/>
          </a:xfrm>
        </p:grpSpPr>
        <p:grpSp>
          <p:nvGrpSpPr>
            <p:cNvPr id="23" name="Group 22"/>
            <p:cNvGrpSpPr/>
            <p:nvPr/>
          </p:nvGrpSpPr>
          <p:grpSpPr>
            <a:xfrm>
              <a:off x="307731" y="2224085"/>
              <a:ext cx="3068515" cy="2649781"/>
              <a:chOff x="307731" y="2224085"/>
              <a:chExt cx="3068515" cy="2649781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307731" y="2716820"/>
                <a:ext cx="3068515" cy="1732085"/>
                <a:chOff x="307731" y="2716820"/>
                <a:chExt cx="3068515" cy="1732085"/>
              </a:xfrm>
            </p:grpSpPr>
            <p:sp>
              <p:nvSpPr>
                <p:cNvPr id="8" name="Hexagon 7"/>
                <p:cNvSpPr/>
                <p:nvPr/>
              </p:nvSpPr>
              <p:spPr>
                <a:xfrm>
                  <a:off x="307731" y="2716820"/>
                  <a:ext cx="2558562" cy="1732085"/>
                </a:xfrm>
                <a:prstGeom prst="hexagon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" name="Straight Connector 10"/>
                <p:cNvCxnSpPr>
                  <a:stCxn id="8" idx="0"/>
                </p:cNvCxnSpPr>
                <p:nvPr/>
              </p:nvCxnSpPr>
              <p:spPr>
                <a:xfrm>
                  <a:off x="2866293" y="3582863"/>
                  <a:ext cx="509953" cy="256076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/>
              <p:cNvCxnSpPr/>
              <p:nvPr/>
            </p:nvCxnSpPr>
            <p:spPr>
              <a:xfrm>
                <a:off x="747345" y="3838939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2438398" y="3850659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47345" y="2224085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07731" y="3045248"/>
                <a:ext cx="0" cy="102320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Oval 31"/>
            <p:cNvSpPr/>
            <p:nvPr/>
          </p:nvSpPr>
          <p:spPr>
            <a:xfrm>
              <a:off x="2304592" y="2604517"/>
              <a:ext cx="267612" cy="3288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900639" y="2768728"/>
            <a:ext cx="3077307" cy="2733411"/>
            <a:chOff x="3640921" y="2552413"/>
            <a:chExt cx="3077307" cy="2733411"/>
          </a:xfrm>
        </p:grpSpPr>
        <p:grpSp>
          <p:nvGrpSpPr>
            <p:cNvPr id="16" name="Group 15"/>
            <p:cNvGrpSpPr/>
            <p:nvPr/>
          </p:nvGrpSpPr>
          <p:grpSpPr>
            <a:xfrm>
              <a:off x="3640921" y="2699236"/>
              <a:ext cx="3077307" cy="2074985"/>
              <a:chOff x="3420208" y="2699236"/>
              <a:chExt cx="3077307" cy="2074985"/>
            </a:xfrm>
          </p:grpSpPr>
          <p:sp>
            <p:nvSpPr>
              <p:cNvPr id="9" name="Regular Pentagon 8"/>
              <p:cNvSpPr/>
              <p:nvPr/>
            </p:nvSpPr>
            <p:spPr>
              <a:xfrm>
                <a:off x="3930161" y="2699236"/>
                <a:ext cx="2567354" cy="2074985"/>
              </a:xfrm>
              <a:prstGeom prst="pentagon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3" name="Straight Connector 12"/>
              <p:cNvCxnSpPr>
                <a:stCxn id="9" idx="1"/>
              </p:cNvCxnSpPr>
              <p:nvPr/>
            </p:nvCxnSpPr>
            <p:spPr>
              <a:xfrm flipH="1">
                <a:off x="3420208" y="3491808"/>
                <a:ext cx="509956" cy="324051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Connector 23"/>
            <p:cNvCxnSpPr/>
            <p:nvPr/>
          </p:nvCxnSpPr>
          <p:spPr>
            <a:xfrm>
              <a:off x="4150874" y="2716820"/>
              <a:ext cx="3" cy="77498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718228" y="2980204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2021" y="4262617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645269" y="4262617"/>
              <a:ext cx="0" cy="1023207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300746" y="2552413"/>
              <a:ext cx="267612" cy="32881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Oval 35"/>
          <p:cNvSpPr/>
          <p:nvPr/>
        </p:nvSpPr>
        <p:spPr>
          <a:xfrm>
            <a:off x="5597028" y="3947882"/>
            <a:ext cx="267612" cy="328813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0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Growing 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935612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Sugar is grown as either sugar beet or sugar cane.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 the UK, sugar beet is grown and processed. Sugar cane is still used in the UK, but it is grown outside of the UK and shipped in.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There is a slight difference between the two. </a:t>
            </a:r>
          </a:p>
          <a:p>
            <a:pPr marL="0" indent="0">
              <a:buNone/>
            </a:pPr>
            <a:r>
              <a:rPr lang="en-US" sz="2000" dirty="0" smtClean="0"/>
              <a:t>Sugar beet is a root crop whereas sugar cane is a tropical grass.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2" t="2098" r="-243" b="4466"/>
          <a:stretch/>
        </p:blipFill>
        <p:spPr>
          <a:xfrm>
            <a:off x="8212015" y="2628899"/>
            <a:ext cx="3615158" cy="31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9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Growing sugar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5624716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In the UK, it is sugar beet that is grown, mainly </a:t>
            </a:r>
            <a:r>
              <a:rPr lang="en-US" sz="2000" dirty="0" smtClean="0"/>
              <a:t>on farms </a:t>
            </a:r>
            <a:r>
              <a:rPr lang="en-US" sz="2000" dirty="0" smtClean="0"/>
              <a:t>in </a:t>
            </a:r>
            <a:r>
              <a:rPr lang="en-GB" sz="2000" dirty="0"/>
              <a:t>East Anglia and the East </a:t>
            </a:r>
            <a:r>
              <a:rPr lang="en-GB" sz="2000" dirty="0" smtClean="0"/>
              <a:t>Midlands.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Sugar beet is sown in the spring and harvested in the autumn and winter.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This sugar beet can then be used to make sugar.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7491046" y="2441436"/>
            <a:ext cx="3860825" cy="37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5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Processing sugar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9276" y="2571092"/>
            <a:ext cx="4999704" cy="36000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Once the sugar beet arrives </a:t>
            </a:r>
            <a:r>
              <a:rPr lang="en-US" sz="2000" dirty="0" smtClean="0"/>
              <a:t>at the factory</a:t>
            </a:r>
            <a:r>
              <a:rPr lang="en-US" sz="2000" dirty="0" smtClean="0"/>
              <a:t>, </a:t>
            </a:r>
            <a:r>
              <a:rPr lang="en-US" sz="2000" dirty="0" smtClean="0"/>
              <a:t>it is sliced into thin strips. These strips are known as </a:t>
            </a:r>
            <a:r>
              <a:rPr lang="en-US" sz="2000" dirty="0" err="1" smtClean="0"/>
              <a:t>cossettes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The </a:t>
            </a:r>
            <a:r>
              <a:rPr lang="en-US" sz="2000" dirty="0" err="1" smtClean="0"/>
              <a:t>cossettes</a:t>
            </a:r>
            <a:r>
              <a:rPr lang="en-US" sz="2000" dirty="0" smtClean="0"/>
              <a:t> are mixed with hot water. This extracts the sugar from the sugar beet crop to form a syrup.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 lime mixture is added to ensure that any impurities are removed.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51" b="30982"/>
          <a:stretch/>
        </p:blipFill>
        <p:spPr>
          <a:xfrm>
            <a:off x="7037509" y="2571092"/>
            <a:ext cx="4304609" cy="266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3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2" ma:contentTypeDescription="Create a new document." ma:contentTypeScope="" ma:versionID="b134f5e88b3ea123a910815f09e865d3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58644792baf05f14ca744c1dc1f1ca86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F185EF-8F2C-4B16-BDD2-576490C50E03}"/>
</file>

<file path=customXml/itemProps2.xml><?xml version="1.0" encoding="utf-8"?>
<ds:datastoreItem xmlns:ds="http://schemas.openxmlformats.org/officeDocument/2006/customXml" ds:itemID="{8BFA6C10-CCE1-41C0-9BCB-D3C76969FED4}"/>
</file>

<file path=customXml/itemProps3.xml><?xml version="1.0" encoding="utf-8"?>
<ds:datastoreItem xmlns:ds="http://schemas.openxmlformats.org/officeDocument/2006/customXml" ds:itemID="{B35F22E1-DCE1-4438-9209-0536A0A9F094}"/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584</Words>
  <Application>Microsoft Office PowerPoint</Application>
  <PresentationFormat>Widescreen</PresentationFormat>
  <Paragraphs>121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Custom Design</vt:lpstr>
      <vt:lpstr>1_Custom Design</vt:lpstr>
      <vt:lpstr>3_Custom Design</vt:lpstr>
      <vt:lpstr>Sugar</vt:lpstr>
      <vt:lpstr>Carbohydrate</vt:lpstr>
      <vt:lpstr>Mono-, di- and poly- saccharides</vt:lpstr>
      <vt:lpstr>What is sugar?</vt:lpstr>
      <vt:lpstr>Sucrose = glucose + fructose</vt:lpstr>
      <vt:lpstr>Sucrose</vt:lpstr>
      <vt:lpstr>Growing sugar</vt:lpstr>
      <vt:lpstr>Growing sugar</vt:lpstr>
      <vt:lpstr>Processing sugar</vt:lpstr>
      <vt:lpstr>Processing sugar</vt:lpstr>
      <vt:lpstr>Sugar</vt:lpstr>
      <vt:lpstr>Functionality of sugar</vt:lpstr>
      <vt:lpstr>What does sugar deliver?</vt:lpstr>
      <vt:lpstr>Sugar</vt:lpstr>
      <vt:lpstr>Sugar</vt:lpstr>
      <vt:lpstr>Relative sweetness of sugar</vt:lpstr>
      <vt:lpstr>Sugar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Alex White</cp:lastModifiedBy>
  <cp:revision>65</cp:revision>
  <dcterms:created xsi:type="dcterms:W3CDTF">2018-10-10T09:22:08Z</dcterms:created>
  <dcterms:modified xsi:type="dcterms:W3CDTF">2020-01-09T17:01:54Z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3" name="ContentTypeId">
    <vt:lpwstr>0x010100BD5B78CA333243439763E4169A5FEB7F</vt:lpwstr>
  </property>
</Properties>
</file>