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47" r:id="rId9"/>
    <p:sldMasterId id="2147483750" r:id="rId10"/>
  </p:sldMasterIdLst>
  <p:notesMasterIdLst>
    <p:notesMasterId r:id="rId31"/>
  </p:notesMasterIdLst>
  <p:handoutMasterIdLst>
    <p:handoutMasterId r:id="rId32"/>
  </p:handoutMasterIdLst>
  <p:sldIdLst>
    <p:sldId id="388" r:id="rId11"/>
    <p:sldId id="439" r:id="rId12"/>
    <p:sldId id="418" r:id="rId13"/>
    <p:sldId id="416" r:id="rId14"/>
    <p:sldId id="417" r:id="rId15"/>
    <p:sldId id="420" r:id="rId16"/>
    <p:sldId id="419" r:id="rId17"/>
    <p:sldId id="430" r:id="rId18"/>
    <p:sldId id="438" r:id="rId19"/>
    <p:sldId id="431" r:id="rId20"/>
    <p:sldId id="432" r:id="rId21"/>
    <p:sldId id="433" r:id="rId22"/>
    <p:sldId id="434" r:id="rId23"/>
    <p:sldId id="437" r:id="rId24"/>
    <p:sldId id="398" r:id="rId25"/>
    <p:sldId id="421" r:id="rId26"/>
    <p:sldId id="435" r:id="rId27"/>
    <p:sldId id="409" r:id="rId28"/>
    <p:sldId id="360" r:id="rId29"/>
    <p:sldId id="362"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7D8E6-732C-A3AA-1A5D-EE7B7DB62F20}" v="26" dt="2020-06-24T14:46:26.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1415" autoAdjust="0"/>
  </p:normalViewPr>
  <p:slideViewPr>
    <p:cSldViewPr snapToGrid="0" snapToObjects="1">
      <p:cViewPr varScale="1">
        <p:scale>
          <a:sx n="61" d="100"/>
          <a:sy n="61" d="100"/>
        </p:scale>
        <p:origin x="74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Ballam" userId="S::r.ballam@nutrition.org.uk::c142d6ba-9e44-42ad-85a8-e76793bc375e" providerId="AD" clId="Web-{C5E7D8E6-732C-A3AA-1A5D-EE7B7DB62F20}"/>
    <pc:docChg chg="modSld">
      <pc:chgData name="Roy Ballam" userId="S::r.ballam@nutrition.org.uk::c142d6ba-9e44-42ad-85a8-e76793bc375e" providerId="AD" clId="Web-{C5E7D8E6-732C-A3AA-1A5D-EE7B7DB62F20}" dt="2020-06-24T14:46:26.292" v="25" actId="14100"/>
      <pc:docMkLst>
        <pc:docMk/>
      </pc:docMkLst>
      <pc:sldChg chg="modSp">
        <pc:chgData name="Roy Ballam" userId="S::r.ballam@nutrition.org.uk::c142d6ba-9e44-42ad-85a8-e76793bc375e" providerId="AD" clId="Web-{C5E7D8E6-732C-A3AA-1A5D-EE7B7DB62F20}" dt="2020-06-24T14:46:26.292" v="25" actId="14100"/>
        <pc:sldMkLst>
          <pc:docMk/>
          <pc:sldMk cId="2056344632" sldId="360"/>
        </pc:sldMkLst>
        <pc:spChg chg="mod">
          <ac:chgData name="Roy Ballam" userId="S::r.ballam@nutrition.org.uk::c142d6ba-9e44-42ad-85a8-e76793bc375e" providerId="AD" clId="Web-{C5E7D8E6-732C-A3AA-1A5D-EE7B7DB62F20}" dt="2020-06-24T14:46:26.292" v="25" actId="14100"/>
          <ac:spMkLst>
            <pc:docMk/>
            <pc:sldMk cId="2056344632" sldId="360"/>
            <ac:spMk id="3" creationId="{00000000-0000-0000-0000-000000000000}"/>
          </ac:spMkLst>
        </pc:spChg>
      </pc:sldChg>
      <pc:sldChg chg="modSp">
        <pc:chgData name="Roy Ballam" userId="S::r.ballam@nutrition.org.uk::c142d6ba-9e44-42ad-85a8-e76793bc375e" providerId="AD" clId="Web-{C5E7D8E6-732C-A3AA-1A5D-EE7B7DB62F20}" dt="2020-06-24T14:45:43.336" v="24" actId="1076"/>
        <pc:sldMkLst>
          <pc:docMk/>
          <pc:sldMk cId="3842933546" sldId="398"/>
        </pc:sldMkLst>
        <pc:spChg chg="mod">
          <ac:chgData name="Roy Ballam" userId="S::r.ballam@nutrition.org.uk::c142d6ba-9e44-42ad-85a8-e76793bc375e" providerId="AD" clId="Web-{C5E7D8E6-732C-A3AA-1A5D-EE7B7DB62F20}" dt="2020-06-24T14:45:43.305" v="23" actId="1076"/>
          <ac:spMkLst>
            <pc:docMk/>
            <pc:sldMk cId="3842933546" sldId="398"/>
            <ac:spMk id="2" creationId="{00000000-0000-0000-0000-000000000000}"/>
          </ac:spMkLst>
        </pc:spChg>
        <pc:spChg chg="mod">
          <ac:chgData name="Roy Ballam" userId="S::r.ballam@nutrition.org.uk::c142d6ba-9e44-42ad-85a8-e76793bc375e" providerId="AD" clId="Web-{C5E7D8E6-732C-A3AA-1A5D-EE7B7DB62F20}" dt="2020-06-24T14:45:43.336" v="24" actId="1076"/>
          <ac:spMkLst>
            <pc:docMk/>
            <pc:sldMk cId="3842933546" sldId="398"/>
            <ac:spMk id="3" creationId="{00000000-0000-0000-0000-000000000000}"/>
          </ac:spMkLst>
        </pc:spChg>
      </pc:sldChg>
      <pc:sldChg chg="modSp">
        <pc:chgData name="Roy Ballam" userId="S::r.ballam@nutrition.org.uk::c142d6ba-9e44-42ad-85a8-e76793bc375e" providerId="AD" clId="Web-{C5E7D8E6-732C-A3AA-1A5D-EE7B7DB62F20}" dt="2020-06-24T14:44:19.940" v="9" actId="1076"/>
        <pc:sldMkLst>
          <pc:docMk/>
          <pc:sldMk cId="767934887" sldId="416"/>
        </pc:sldMkLst>
        <pc:spChg chg="mod">
          <ac:chgData name="Roy Ballam" userId="S::r.ballam@nutrition.org.uk::c142d6ba-9e44-42ad-85a8-e76793bc375e" providerId="AD" clId="Web-{C5E7D8E6-732C-A3AA-1A5D-EE7B7DB62F20}" dt="2020-06-24T14:43:59.002" v="5" actId="1076"/>
          <ac:spMkLst>
            <pc:docMk/>
            <pc:sldMk cId="767934887" sldId="416"/>
            <ac:spMk id="2" creationId="{00000000-0000-0000-0000-000000000000}"/>
          </ac:spMkLst>
        </pc:spChg>
        <pc:spChg chg="mod">
          <ac:chgData name="Roy Ballam" userId="S::r.ballam@nutrition.org.uk::c142d6ba-9e44-42ad-85a8-e76793bc375e" providerId="AD" clId="Web-{C5E7D8E6-732C-A3AA-1A5D-EE7B7DB62F20}" dt="2020-06-24T14:44:15.456" v="7" actId="14100"/>
          <ac:spMkLst>
            <pc:docMk/>
            <pc:sldMk cId="767934887" sldId="416"/>
            <ac:spMk id="3" creationId="{00000000-0000-0000-0000-000000000000}"/>
          </ac:spMkLst>
        </pc:spChg>
        <pc:picChg chg="mod">
          <ac:chgData name="Roy Ballam" userId="S::r.ballam@nutrition.org.uk::c142d6ba-9e44-42ad-85a8-e76793bc375e" providerId="AD" clId="Web-{C5E7D8E6-732C-A3AA-1A5D-EE7B7DB62F20}" dt="2020-06-24T14:44:19.940" v="9" actId="1076"/>
          <ac:picMkLst>
            <pc:docMk/>
            <pc:sldMk cId="767934887" sldId="416"/>
            <ac:picMk id="4" creationId="{00000000-0000-0000-0000-000000000000}"/>
          </ac:picMkLst>
        </pc:picChg>
      </pc:sldChg>
      <pc:sldChg chg="modSp">
        <pc:chgData name="Roy Ballam" userId="S::r.ballam@nutrition.org.uk::c142d6ba-9e44-42ad-85a8-e76793bc375e" providerId="AD" clId="Web-{C5E7D8E6-732C-A3AA-1A5D-EE7B7DB62F20}" dt="2020-06-24T14:44:38.520" v="13" actId="14100"/>
        <pc:sldMkLst>
          <pc:docMk/>
          <pc:sldMk cId="3311230635" sldId="417"/>
        </pc:sldMkLst>
        <pc:spChg chg="mod">
          <ac:chgData name="Roy Ballam" userId="S::r.ballam@nutrition.org.uk::c142d6ba-9e44-42ad-85a8-e76793bc375e" providerId="AD" clId="Web-{C5E7D8E6-732C-A3AA-1A5D-EE7B7DB62F20}" dt="2020-06-24T14:44:32.129" v="10" actId="14100"/>
          <ac:spMkLst>
            <pc:docMk/>
            <pc:sldMk cId="3311230635" sldId="417"/>
            <ac:spMk id="3" creationId="{00000000-0000-0000-0000-000000000000}"/>
          </ac:spMkLst>
        </pc:spChg>
        <pc:picChg chg="mod">
          <ac:chgData name="Roy Ballam" userId="S::r.ballam@nutrition.org.uk::c142d6ba-9e44-42ad-85a8-e76793bc375e" providerId="AD" clId="Web-{C5E7D8E6-732C-A3AA-1A5D-EE7B7DB62F20}" dt="2020-06-24T14:44:38.520" v="13" actId="14100"/>
          <ac:picMkLst>
            <pc:docMk/>
            <pc:sldMk cId="3311230635" sldId="417"/>
            <ac:picMk id="5" creationId="{00000000-0000-0000-0000-000000000000}"/>
          </ac:picMkLst>
        </pc:picChg>
      </pc:sldChg>
      <pc:sldChg chg="modSp">
        <pc:chgData name="Roy Ballam" userId="S::r.ballam@nutrition.org.uk::c142d6ba-9e44-42ad-85a8-e76793bc375e" providerId="AD" clId="Web-{C5E7D8E6-732C-A3AA-1A5D-EE7B7DB62F20}" dt="2020-06-24T14:45:10.209" v="22" actId="1076"/>
        <pc:sldMkLst>
          <pc:docMk/>
          <pc:sldMk cId="1267422727" sldId="419"/>
        </pc:sldMkLst>
        <pc:spChg chg="mod">
          <ac:chgData name="Roy Ballam" userId="S::r.ballam@nutrition.org.uk::c142d6ba-9e44-42ad-85a8-e76793bc375e" providerId="AD" clId="Web-{C5E7D8E6-732C-A3AA-1A5D-EE7B7DB62F20}" dt="2020-06-24T14:44:59.990" v="18" actId="14100"/>
          <ac:spMkLst>
            <pc:docMk/>
            <pc:sldMk cId="1267422727" sldId="419"/>
            <ac:spMk id="3" creationId="{00000000-0000-0000-0000-000000000000}"/>
          </ac:spMkLst>
        </pc:spChg>
        <pc:spChg chg="mod">
          <ac:chgData name="Roy Ballam" userId="S::r.ballam@nutrition.org.uk::c142d6ba-9e44-42ad-85a8-e76793bc375e" providerId="AD" clId="Web-{C5E7D8E6-732C-A3AA-1A5D-EE7B7DB62F20}" dt="2020-06-24T14:45:05.303" v="20" actId="1076"/>
          <ac:spMkLst>
            <pc:docMk/>
            <pc:sldMk cId="1267422727" sldId="419"/>
            <ac:spMk id="4" creationId="{00000000-0000-0000-0000-000000000000}"/>
          </ac:spMkLst>
        </pc:spChg>
        <pc:picChg chg="mod">
          <ac:chgData name="Roy Ballam" userId="S::r.ballam@nutrition.org.uk::c142d6ba-9e44-42ad-85a8-e76793bc375e" providerId="AD" clId="Web-{C5E7D8E6-732C-A3AA-1A5D-EE7B7DB62F20}" dt="2020-06-24T14:45:10.209" v="22" actId="1076"/>
          <ac:picMkLst>
            <pc:docMk/>
            <pc:sldMk cId="1267422727" sldId="419"/>
            <ac:picMk id="2050" creationId="{00000000-0000-0000-0000-000000000000}"/>
          </ac:picMkLst>
        </pc:picChg>
      </pc:sldChg>
      <pc:sldChg chg="modSp">
        <pc:chgData name="Roy Ballam" userId="S::r.ballam@nutrition.org.uk::c142d6ba-9e44-42ad-85a8-e76793bc375e" providerId="AD" clId="Web-{C5E7D8E6-732C-A3AA-1A5D-EE7B7DB62F20}" dt="2020-06-24T14:44:48.880" v="17" actId="1076"/>
        <pc:sldMkLst>
          <pc:docMk/>
          <pc:sldMk cId="866563207" sldId="420"/>
        </pc:sldMkLst>
        <pc:spChg chg="mod">
          <ac:chgData name="Roy Ballam" userId="S::r.ballam@nutrition.org.uk::c142d6ba-9e44-42ad-85a8-e76793bc375e" providerId="AD" clId="Web-{C5E7D8E6-732C-A3AA-1A5D-EE7B7DB62F20}" dt="2020-06-24T14:44:43.286" v="14" actId="14100"/>
          <ac:spMkLst>
            <pc:docMk/>
            <pc:sldMk cId="866563207" sldId="420"/>
            <ac:spMk id="3" creationId="{00000000-0000-0000-0000-000000000000}"/>
          </ac:spMkLst>
        </pc:spChg>
        <pc:picChg chg="mod">
          <ac:chgData name="Roy Ballam" userId="S::r.ballam@nutrition.org.uk::c142d6ba-9e44-42ad-85a8-e76793bc375e" providerId="AD" clId="Web-{C5E7D8E6-732C-A3AA-1A5D-EE7B7DB62F20}" dt="2020-06-24T14:44:48.880" v="17" actId="1076"/>
          <ac:picMkLst>
            <pc:docMk/>
            <pc:sldMk cId="866563207" sldId="420"/>
            <ac:picMk id="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30/06/2020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30/06/2020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53666ED-86A5-4133-9AFC-9F5F8839214E}" type="slidenum">
              <a:rPr lang="en-GB" smtClean="0"/>
              <a:t>1</a:t>
            </a:fld>
            <a:endParaRPr lang="en-GB"/>
          </a:p>
        </p:txBody>
      </p:sp>
    </p:spTree>
    <p:extLst>
      <p:ext uri="{BB962C8B-B14F-4D97-AF65-F5344CB8AC3E}">
        <p14:creationId xmlns:p14="http://schemas.microsoft.com/office/powerpoint/2010/main" val="5296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666ED-86A5-4133-9AFC-9F5F8839214E}" type="slidenum">
              <a:rPr lang="en-GB" smtClean="0"/>
              <a:t>18</a:t>
            </a:fld>
            <a:endParaRPr lang="en-GB"/>
          </a:p>
        </p:txBody>
      </p:sp>
    </p:spTree>
    <p:extLst>
      <p:ext uri="{BB962C8B-B14F-4D97-AF65-F5344CB8AC3E}">
        <p14:creationId xmlns:p14="http://schemas.microsoft.com/office/powerpoint/2010/main" val="3029839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254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4056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dirty="0"/>
              <a:t>Title here</a:t>
            </a:r>
            <a:endParaRPr lang="en-GB" dirty="0"/>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dirty="0"/>
              <a:t>Click to edit</a:t>
            </a:r>
            <a:endParaRPr lang="en-GB" dirty="0"/>
          </a:p>
        </p:txBody>
      </p:sp>
    </p:spTree>
    <p:extLst>
      <p:ext uri="{BB962C8B-B14F-4D97-AF65-F5344CB8AC3E}">
        <p14:creationId xmlns:p14="http://schemas.microsoft.com/office/powerpoint/2010/main" val="33145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a:t>
            </a:r>
            <a:endParaRPr lang="en-GB" dirty="0"/>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dirty="0"/>
              <a:t>Click to edit </a:t>
            </a:r>
            <a:endParaRPr lang="en-GB" dirty="0"/>
          </a:p>
        </p:txBody>
      </p:sp>
      <p:sp>
        <p:nvSpPr>
          <p:cNvPr id="6" name="Picture Placeholder 5"/>
          <p:cNvSpPr>
            <a:spLocks noGrp="1"/>
          </p:cNvSpPr>
          <p:nvPr>
            <p:ph type="pic" sz="quarter" idx="11"/>
          </p:nvPr>
        </p:nvSpPr>
        <p:spPr>
          <a:xfrm>
            <a:off x="8075613" y="1854200"/>
            <a:ext cx="3798887" cy="4044950"/>
          </a:xfrm>
        </p:spPr>
        <p:txBody>
          <a:bodyPr/>
          <a:lstStyle/>
          <a:p>
            <a:endParaRPr lang="en-GB" dirty="0"/>
          </a:p>
        </p:txBody>
      </p:sp>
    </p:spTree>
    <p:extLst>
      <p:ext uri="{BB962C8B-B14F-4D97-AF65-F5344CB8AC3E}">
        <p14:creationId xmlns:p14="http://schemas.microsoft.com/office/powerpoint/2010/main" val="100927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dirty="0"/>
              <a:t>Title here</a:t>
            </a:r>
            <a:endParaRPr lang="en-GB" dirty="0"/>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dirty="0"/>
              <a:t>Click to edit</a:t>
            </a:r>
            <a:endParaRPr lang="en-GB" dirty="0"/>
          </a:p>
        </p:txBody>
      </p:sp>
    </p:spTree>
    <p:extLst>
      <p:ext uri="{BB962C8B-B14F-4D97-AF65-F5344CB8AC3E}">
        <p14:creationId xmlns:p14="http://schemas.microsoft.com/office/powerpoint/2010/main" val="44392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dirty="0"/>
              <a:t>Title here</a:t>
            </a:r>
            <a:endParaRPr lang="en-GB" dirty="0"/>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dirty="0"/>
              <a:t>Click to edit </a:t>
            </a:r>
            <a:endParaRPr lang="en-GB" dirty="0"/>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dirty="0"/>
          </a:p>
        </p:txBody>
      </p:sp>
    </p:spTree>
    <p:extLst>
      <p:ext uri="{BB962C8B-B14F-4D97-AF65-F5344CB8AC3E}">
        <p14:creationId xmlns:p14="http://schemas.microsoft.com/office/powerpoint/2010/main" val="64758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Text</a:t>
            </a:r>
          </a:p>
        </p:txBody>
      </p:sp>
    </p:spTree>
    <p:extLst>
      <p:ext uri="{BB962C8B-B14F-4D97-AF65-F5344CB8AC3E}">
        <p14:creationId xmlns:p14="http://schemas.microsoft.com/office/powerpoint/2010/main" val="96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85373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851794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hyperlink" Target="http://www.foodafactoflife.org.uk/" TargetMode="Externa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slideLayout" Target="../slideLayouts/slideLayout13.xml"/><Relationship Id="rId10" Type="http://schemas.openxmlformats.org/officeDocument/2006/relationships/theme" Target="../theme/theme7.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dirty="0"/>
              <a:t>Title here</a:t>
            </a:r>
            <a:endParaRPr lang="en-GB" dirty="0"/>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dirty="0">
                <a:latin typeface="Arial" panose="020B0604020202020204" pitchFamily="34" charset="0"/>
                <a:cs typeface="Arial" panose="020B0604020202020204" pitchFamily="34" charset="0"/>
              </a:rPr>
              <a:t>Click to add text</a:t>
            </a:r>
            <a:endParaRPr lang="en-GB" dirty="0"/>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dirty="0">
                <a:solidFill>
                  <a:prstClr val="black"/>
                </a:solidFill>
                <a:latin typeface="Arial" charset="0"/>
                <a:ea typeface="Arial" charset="0"/>
                <a:cs typeface="Arial" charset="0"/>
                <a:hlinkClick r:id="rId4"/>
              </a:rPr>
              <a:t>www.foodafactoflife.org.uk</a:t>
            </a:r>
            <a:r>
              <a:rPr lang="en-US" sz="675" dirty="0">
                <a:solidFill>
                  <a:prstClr val="black"/>
                </a:solidFill>
                <a:latin typeface="Arial" charset="0"/>
                <a:ea typeface="Arial" charset="0"/>
                <a:cs typeface="Arial" charset="0"/>
              </a:rPr>
              <a:t>    © Food – a fact of lie 2020</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dirty="0">
                <a:solidFill>
                  <a:schemeClr val="tx1"/>
                </a:solidFill>
                <a:latin typeface="Arial" charset="0"/>
                <a:ea typeface="Arial" charset="0"/>
                <a:cs typeface="Arial" charset="0"/>
                <a:hlinkClick r:id="rId4"/>
              </a:rPr>
              <a:t>www.foodafactoflife.org.uk</a:t>
            </a:r>
            <a:r>
              <a:rPr lang="en-US" sz="675" b="0" i="0" baseline="0" dirty="0">
                <a:solidFill>
                  <a:schemeClr val="tx1"/>
                </a:solidFill>
                <a:latin typeface="Arial" charset="0"/>
                <a:ea typeface="Arial" charset="0"/>
                <a:cs typeface="Arial" charset="0"/>
              </a:rPr>
              <a:t>    </a:t>
            </a:r>
            <a:r>
              <a:rPr lang="en-US" sz="675" b="0" i="0" dirty="0">
                <a:solidFill>
                  <a:schemeClr val="tx1"/>
                </a:solidFill>
                <a:latin typeface="Arial" charset="0"/>
                <a:ea typeface="Arial" charset="0"/>
                <a:cs typeface="Arial" charset="0"/>
              </a:rPr>
              <a:t>© Food – a fact of life 2020</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2020</a:t>
            </a:r>
          </a:p>
        </p:txBody>
      </p:sp>
    </p:spTree>
    <p:extLst>
      <p:ext uri="{BB962C8B-B14F-4D97-AF65-F5344CB8AC3E}">
        <p14:creationId xmlns:p14="http://schemas.microsoft.com/office/powerpoint/2010/main" val="3233581278"/>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foodafactoflife.org.uk/whole-school/whole-school-approach/healthy-lunchboxes/" TargetMode="External"/><Relationship Id="rId3" Type="http://schemas.openxmlformats.org/officeDocument/2006/relationships/hyperlink" Target="https://www.foodafactoflife.org.uk/media/7423/ffl-rse-and-health-education-mapping-primary.pdf" TargetMode="External"/><Relationship Id="rId7" Type="http://schemas.openxmlformats.org/officeDocument/2006/relationships/hyperlink" Target="https://www.foodafactoflife.org.uk/whole-school/whole-school-approach/breakfast-clubs/" TargetMode="External"/><Relationship Id="rId2" Type="http://schemas.openxmlformats.org/officeDocument/2006/relationships/hyperlink" Target="https://www.foodafactoflife.org.uk/media/7425/ffl-rse-and-health-education-mapping-ks1-4.pdf" TargetMode="External"/><Relationship Id="rId1" Type="http://schemas.openxmlformats.org/officeDocument/2006/relationships/slideLayout" Target="../slideLayouts/slideLayout6.xml"/><Relationship Id="rId6" Type="http://schemas.openxmlformats.org/officeDocument/2006/relationships/hyperlink" Target="https://www.foodafactoflife.org.uk/whole-school/whole-school-approach/food-provision/" TargetMode="External"/><Relationship Id="rId5" Type="http://schemas.openxmlformats.org/officeDocument/2006/relationships/hyperlink" Target="https://www.foodafactoflife.org.uk/whole-school/whole-school-approach/whole-school-food-policy/" TargetMode="External"/><Relationship Id="rId10" Type="http://schemas.openxmlformats.org/officeDocument/2006/relationships/hyperlink" Target="https://www.foodafactoflife.org.uk/whole-school/whole-school-approach/guidelines-for-school-education-resources-about-food/" TargetMode="External"/><Relationship Id="rId4" Type="http://schemas.openxmlformats.org/officeDocument/2006/relationships/hyperlink" Target="https://www.foodafactoflife.org.uk/media/7424/ffl-rse-and-health-education-mapping-secondary.pdf" TargetMode="External"/><Relationship Id="rId9" Type="http://schemas.openxmlformats.org/officeDocument/2006/relationships/hyperlink" Target="https://www.foodafactoflife.org.uk/whole-school/whole-school-approach/curriculum-qualifications-and-framework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ymlp.com/z4hgG1"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hyperlink" Target="https://www.gov.uk/government/publications/healthy-schools-rating-scheme" TargetMode="External"/><Relationship Id="rId3" Type="http://schemas.openxmlformats.org/officeDocument/2006/relationships/hyperlink" Target="https://www.nutrition.org.uk/?__cf_chl_jschl_tk__=0f1b081e6a4866f33de4ec1d279bd295a632a89b-1593003537-0-AdzHtKkA1CaxXP4oYcshVoAtHPSrYkPLh96yCnfZ7KkqwFOVQ9vh-fA9g4trfDoNh6Z_RvVFeGrLPTk87xOnU2fvnT-40ZJq_abW3_IvlMx88vrdNOLSxLNiXCRLn9sMt8xCIRn_REW7od9rf_RDoX1wmWRNuhN8Zphr85ZkMeXLZyk7f6wXL4uAtx6oxdrzFSOd3bpWrj3D0OOcfanIF2yNUZa_T7GTo9he5R1r-4XTLJXB8qOHx4llnfIWJCyqDT9D0dCrerD_g1qjrR13lkQzGVxoNgQS6ofXykGOQLOufUl2QMnGgOmYmr-1NEf6vOj8S_bzKiRjAYjJb1Npf6E" TargetMode="External"/><Relationship Id="rId7" Type="http://schemas.openxmlformats.org/officeDocument/2006/relationships/hyperlink" Target="http://healthyschoolsnorthyorks.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london.gov.uk/what-we-do/health/healthy-schools-london/awards/home" TargetMode="External"/><Relationship Id="rId5" Type="http://schemas.openxmlformats.org/officeDocument/2006/relationships/hyperlink" Target="https://www.healthyschools.org.uk/" TargetMode="External"/><Relationship Id="rId4" Type="http://schemas.openxmlformats.org/officeDocument/2006/relationships/hyperlink" Target="https://www.pshe-association.org.uk/" TargetMode="External"/><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hyperlink" Target="https://www.foodafactoflife.org.uk/training/2020/skill-a-long-an-interactive-food-skills-session/" TargetMode="External"/><Relationship Id="rId2" Type="http://schemas.openxmlformats.org/officeDocument/2006/relationships/hyperlink" Target="https://www.foodafactoflife.org.uk/training/2020/adverse-reactions-to-food-and-the-management-of-allergens-in-the-classroom/" TargetMode="Externa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hyperlink" Target="https://www.foodafactoflife.org.uk/professional-development/" TargetMode="External"/><Relationship Id="rId4" Type="http://schemas.openxmlformats.org/officeDocument/2006/relationships/hyperlink" Target="https://www.foodafactoflife.org.uk/trai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legislation.gov.uk/uksi/2014/3283/schedule/made" TargetMode="Externa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805781/Relationships_Education__Relationships_and_Sex_Education__RSE__and_Health_Education.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pshe-association.org.uk/system/files/Communication%20to%20schools%20on%20the%20implementation%20of%20Relationships%20Education%20Relationships%20and%20Sex%20Education%20and%20Health%20Education.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foodafactoflife.org.uk/professional-development/ppd-toolkit/primary/relationships-education-relationships-and-sex-education-rse-and-health-education-2020/" TargetMode="External"/><Relationship Id="rId7" Type="http://schemas.openxmlformats.org/officeDocument/2006/relationships/image" Target="../media/image16.jpg"/><Relationship Id="rId2" Type="http://schemas.openxmlformats.org/officeDocument/2006/relationships/hyperlink" Target="https://www.dropbox.com/s/ye3ke1pmy5wuic3/PSHE%20One%20Pager%20Healthy%20eating%202020%20.docx?dl=0" TargetMode="External"/><Relationship Id="rId1" Type="http://schemas.openxmlformats.org/officeDocument/2006/relationships/slideLayout" Target="../slideLayouts/slideLayout10.xml"/><Relationship Id="rId6" Type="http://schemas.openxmlformats.org/officeDocument/2006/relationships/image" Target="../media/image15.jpg"/><Relationship Id="rId5" Type="http://schemas.openxmlformats.org/officeDocument/2006/relationships/hyperlink" Target="https://www.gov.uk/government/publications/personal-social-health-and-economic-education-pshe" TargetMode="External"/><Relationship Id="rId4" Type="http://schemas.openxmlformats.org/officeDocument/2006/relationships/hyperlink" Target="https://www.dropbox.com/s/ornfxvsusicach4/PSHE%20mapping%20Subject%20Intent%20Foodv2.docx?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52" y="3082590"/>
            <a:ext cx="10110266" cy="733096"/>
          </a:xfrm>
        </p:spPr>
        <p:txBody>
          <a:bodyPr/>
          <a:lstStyle/>
          <a:p>
            <a:pPr lvl="0">
              <a:lnSpc>
                <a:spcPct val="100000"/>
              </a:lnSpc>
              <a:spcBef>
                <a:spcPts val="0"/>
              </a:spcBef>
              <a:defRPr/>
            </a:pPr>
            <a:r>
              <a:rPr lang="en-GB" dirty="0"/>
              <a:t>RSE and Health Education 2020, links to food and nutrition and your role</a:t>
            </a:r>
            <a:endParaRPr lang="en-GB" sz="3200" b="0" dirty="0">
              <a:latin typeface="Calibri" panose="020F0502020204030204"/>
            </a:endParaRPr>
          </a:p>
        </p:txBody>
      </p:sp>
    </p:spTree>
    <p:extLst>
      <p:ext uri="{BB962C8B-B14F-4D97-AF65-F5344CB8AC3E}">
        <p14:creationId xmlns:p14="http://schemas.microsoft.com/office/powerpoint/2010/main" val="66787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29585-04C6-46BE-902C-6DECE8F454C8}"/>
              </a:ext>
            </a:extLst>
          </p:cNvPr>
          <p:cNvSpPr>
            <a:spLocks noGrp="1"/>
          </p:cNvSpPr>
          <p:nvPr>
            <p:ph idx="1"/>
          </p:nvPr>
        </p:nvSpPr>
        <p:spPr>
          <a:xfrm>
            <a:off x="162859" y="231213"/>
            <a:ext cx="1404684" cy="757832"/>
          </a:xfrm>
        </p:spPr>
        <p:txBody>
          <a:bodyPr/>
          <a:lstStyle/>
          <a:p>
            <a:pPr marL="0" indent="0">
              <a:buNone/>
            </a:pPr>
            <a:r>
              <a:rPr lang="en-GB" sz="1800" dirty="0">
                <a:latin typeface="Arial" panose="020B0604020202020204" pitchFamily="34" charset="0"/>
                <a:cs typeface="Arial" panose="020B0604020202020204" pitchFamily="34" charset="0"/>
              </a:rPr>
              <a:t>Example mapping</a:t>
            </a:r>
          </a:p>
          <a:p>
            <a:endParaRPr lang="en-GB" dirty="0">
              <a:latin typeface="Arial" panose="020B0604020202020204" pitchFamily="34" charset="0"/>
              <a:cs typeface="Arial" panose="020B0604020202020204" pitchFamily="34" charset="0"/>
            </a:endParaRPr>
          </a:p>
        </p:txBody>
      </p:sp>
      <p:pic>
        <p:nvPicPr>
          <p:cNvPr id="5" name="Content Placeholder 3">
            <a:extLst>
              <a:ext uri="{FF2B5EF4-FFF2-40B4-BE49-F238E27FC236}">
                <a16:creationId xmlns:a16="http://schemas.microsoft.com/office/drawing/2014/main" id="{28E147BA-0B95-43A0-A7EA-FBDBE0C7EEA8}"/>
              </a:ext>
            </a:extLst>
          </p:cNvPr>
          <p:cNvPicPr>
            <a:picLocks noChangeAspect="1"/>
          </p:cNvPicPr>
          <p:nvPr/>
        </p:nvPicPr>
        <p:blipFill>
          <a:blip r:embed="rId2"/>
          <a:stretch>
            <a:fillRect/>
          </a:stretch>
        </p:blipFill>
        <p:spPr bwMode="auto">
          <a:xfrm>
            <a:off x="1916394" y="74626"/>
            <a:ext cx="9366955" cy="67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144667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8E86-8BFC-4429-BE6F-8E52DF94FA5E}"/>
              </a:ext>
            </a:extLst>
          </p:cNvPr>
          <p:cNvSpPr>
            <a:spLocks noGrp="1"/>
          </p:cNvSpPr>
          <p:nvPr>
            <p:ph type="title"/>
          </p:nvPr>
        </p:nvSpPr>
        <p:spPr/>
        <p:txBody>
          <a:bodyPr/>
          <a:lstStyle/>
          <a:p>
            <a:r>
              <a:rPr lang="en-GB" dirty="0"/>
              <a:t>Delivery</a:t>
            </a:r>
          </a:p>
        </p:txBody>
      </p:sp>
      <p:sp>
        <p:nvSpPr>
          <p:cNvPr id="3" name="Content Placeholder 2">
            <a:extLst>
              <a:ext uri="{FF2B5EF4-FFF2-40B4-BE49-F238E27FC236}">
                <a16:creationId xmlns:a16="http://schemas.microsoft.com/office/drawing/2014/main" id="{9EC29585-04C6-46BE-902C-6DECE8F454C8}"/>
              </a:ext>
            </a:extLst>
          </p:cNvPr>
          <p:cNvSpPr>
            <a:spLocks noGrp="1"/>
          </p:cNvSpPr>
          <p:nvPr>
            <p:ph idx="1"/>
          </p:nvPr>
        </p:nvSpPr>
        <p:spPr>
          <a:xfrm>
            <a:off x="666712" y="1500176"/>
            <a:ext cx="10007508" cy="4156042"/>
          </a:xfrm>
        </p:spPr>
        <p:txBody>
          <a:bodyPr/>
          <a:lstStyle/>
          <a:p>
            <a:r>
              <a:rPr lang="en-GB" sz="2000" dirty="0">
                <a:latin typeface="Arial" panose="020B0604020202020204" pitchFamily="34" charset="0"/>
                <a:cs typeface="Arial" panose="020B0604020202020204" pitchFamily="34" charset="0"/>
              </a:rPr>
              <a:t>For most schemes of work in Food and Nutrition/Food Technology this will not demand new content to be taught, but strengthens what exists</a:t>
            </a:r>
          </a:p>
          <a:p>
            <a:r>
              <a:rPr lang="en-GB" sz="2000" dirty="0">
                <a:latin typeface="Arial" panose="020B0604020202020204" pitchFamily="34" charset="0"/>
                <a:cs typeface="Arial" panose="020B0604020202020204" pitchFamily="34" charset="0"/>
              </a:rPr>
              <a:t>A unique opportunity to give </a:t>
            </a:r>
            <a:r>
              <a:rPr lang="en-GB" sz="2000" b="1" dirty="0">
                <a:latin typeface="Arial" panose="020B0604020202020204" pitchFamily="34" charset="0"/>
                <a:cs typeface="Arial" panose="020B0604020202020204" pitchFamily="34" charset="0"/>
              </a:rPr>
              <a:t>practical application </a:t>
            </a:r>
            <a:r>
              <a:rPr lang="en-GB" sz="2000" dirty="0">
                <a:latin typeface="Arial" panose="020B0604020202020204" pitchFamily="34" charset="0"/>
                <a:cs typeface="Arial" panose="020B0604020202020204" pitchFamily="34" charset="0"/>
              </a:rPr>
              <a:t>to the skills and knowledge  “</a:t>
            </a:r>
            <a:r>
              <a:rPr lang="en-GB" sz="2000" i="1" dirty="0">
                <a:latin typeface="Arial" panose="020B0604020202020204" pitchFamily="34" charset="0"/>
                <a:cs typeface="Arial" panose="020B0604020202020204" pitchFamily="34" charset="0"/>
              </a:rPr>
              <a:t>Planning and preparing a range of healthy meals”</a:t>
            </a: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Personal hygiene when preparing food, bacteria”</a:t>
            </a:r>
          </a:p>
          <a:p>
            <a:r>
              <a:rPr lang="en-GB" sz="2000" i="1" dirty="0">
                <a:latin typeface="Arial" panose="020B0604020202020204" pitchFamily="34" charset="0"/>
                <a:cs typeface="Arial" panose="020B0604020202020204" pitchFamily="34" charset="0"/>
              </a:rPr>
              <a:t>“What constitutes a healthy diet” </a:t>
            </a:r>
            <a:r>
              <a:rPr lang="en-GB" sz="2000" dirty="0">
                <a:latin typeface="Arial" panose="020B0604020202020204" pitchFamily="34" charset="0"/>
                <a:cs typeface="Arial" panose="020B0604020202020204" pitchFamily="34" charset="0"/>
              </a:rPr>
              <a:t>Real dishes and recipes to take home rather than simply posters or notes</a:t>
            </a:r>
          </a:p>
          <a:p>
            <a:r>
              <a:rPr lang="en-GB" sz="2000" i="1" dirty="0">
                <a:latin typeface="Arial" panose="020B0604020202020204" pitchFamily="34" charset="0"/>
                <a:cs typeface="Arial" panose="020B0604020202020204" pitchFamily="34" charset="0"/>
              </a:rPr>
              <a:t>“Health risks of a poor diet” –</a:t>
            </a:r>
            <a:r>
              <a:rPr lang="en-GB" sz="2000" dirty="0">
                <a:latin typeface="Arial" panose="020B0604020202020204" pitchFamily="34" charset="0"/>
                <a:cs typeface="Arial" panose="020B0604020202020204" pitchFamily="34" charset="0"/>
              </a:rPr>
              <a:t> an opportunity to understand and adjust their diet</a:t>
            </a:r>
          </a:p>
          <a:p>
            <a:endParaRPr lang="en-GB" dirty="0"/>
          </a:p>
        </p:txBody>
      </p:sp>
    </p:spTree>
    <p:extLst>
      <p:ext uri="{BB962C8B-B14F-4D97-AF65-F5344CB8AC3E}">
        <p14:creationId xmlns:p14="http://schemas.microsoft.com/office/powerpoint/2010/main" val="242747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8E86-8BFC-4429-BE6F-8E52DF94FA5E}"/>
              </a:ext>
            </a:extLst>
          </p:cNvPr>
          <p:cNvSpPr>
            <a:spLocks noGrp="1"/>
          </p:cNvSpPr>
          <p:nvPr>
            <p:ph type="title"/>
          </p:nvPr>
        </p:nvSpPr>
        <p:spPr/>
        <p:txBody>
          <a:bodyPr/>
          <a:lstStyle/>
          <a:p>
            <a:r>
              <a:rPr lang="en-GB" dirty="0"/>
              <a:t>Co – Ordination (Whole School Planning)</a:t>
            </a:r>
          </a:p>
        </p:txBody>
      </p:sp>
      <p:sp>
        <p:nvSpPr>
          <p:cNvPr id="3" name="Content Placeholder 2">
            <a:extLst>
              <a:ext uri="{FF2B5EF4-FFF2-40B4-BE49-F238E27FC236}">
                <a16:creationId xmlns:a16="http://schemas.microsoft.com/office/drawing/2014/main" id="{9EC29585-04C6-46BE-902C-6DECE8F454C8}"/>
              </a:ext>
            </a:extLst>
          </p:cNvPr>
          <p:cNvSpPr>
            <a:spLocks noGrp="1"/>
          </p:cNvSpPr>
          <p:nvPr>
            <p:ph idx="1"/>
          </p:nvPr>
        </p:nvSpPr>
        <p:spPr/>
        <p:txBody>
          <a:bodyPr/>
          <a:lstStyle/>
          <a:p>
            <a:r>
              <a:rPr lang="en-GB" sz="2000" dirty="0">
                <a:latin typeface="Arial" panose="020B0604020202020204" pitchFamily="34" charset="0"/>
                <a:cs typeface="Arial" panose="020B0604020202020204" pitchFamily="34" charset="0"/>
              </a:rPr>
              <a:t>Offer your expertise more widely to co-ordinate the Healthy Eating strand.</a:t>
            </a:r>
          </a:p>
          <a:p>
            <a:r>
              <a:rPr lang="en-GB" sz="2000" dirty="0">
                <a:latin typeface="Arial" panose="020B0604020202020204" pitchFamily="34" charset="0"/>
                <a:cs typeface="Arial" panose="020B0604020202020204" pitchFamily="34" charset="0"/>
              </a:rPr>
              <a:t>You may aware that many other teachers are contributing to teaching ‘healthy eating’ in a range of subjects and topics across the school (Science, PE).</a:t>
            </a:r>
          </a:p>
          <a:p>
            <a:r>
              <a:rPr lang="en-GB" sz="2000" dirty="0">
                <a:latin typeface="Arial" panose="020B0604020202020204" pitchFamily="34" charset="0"/>
                <a:cs typeface="Arial" panose="020B0604020202020204" pitchFamily="34" charset="0"/>
              </a:rPr>
              <a:t>Offer to be the lead person to ensure that teaching is consistent, well planned and accurate by using the government recommended teaching models . Direct them to use current teaching resources for appropriate age groups, such as Core Food Competences, Food a Fact of Life website, NHS </a:t>
            </a:r>
            <a:r>
              <a:rPr lang="en-GB" sz="2000" dirty="0" err="1">
                <a:latin typeface="Arial" panose="020B0604020202020204" pitchFamily="34" charset="0"/>
                <a:cs typeface="Arial" panose="020B0604020202020204" pitchFamily="34" charset="0"/>
              </a:rPr>
              <a:t>Eatwell</a:t>
            </a:r>
            <a:r>
              <a:rPr lang="en-GB" sz="2000" dirty="0">
                <a:latin typeface="Arial" panose="020B0604020202020204" pitchFamily="34" charset="0"/>
                <a:cs typeface="Arial" panose="020B0604020202020204" pitchFamily="34" charset="0"/>
              </a:rPr>
              <a:t> Guide, Sugar Smart and so on. </a:t>
            </a:r>
          </a:p>
          <a:p>
            <a:r>
              <a:rPr lang="en-GB" sz="2000" dirty="0">
                <a:latin typeface="Arial" panose="020B0604020202020204" pitchFamily="34" charset="0"/>
                <a:cs typeface="Arial" panose="020B0604020202020204" pitchFamily="34" charset="0"/>
              </a:rPr>
              <a:t>OFSTED will be looking for a co-ordinated, consistent approach.</a:t>
            </a:r>
          </a:p>
          <a:p>
            <a:endParaRPr lang="en-GB" dirty="0"/>
          </a:p>
        </p:txBody>
      </p:sp>
    </p:spTree>
    <p:extLst>
      <p:ext uri="{BB962C8B-B14F-4D97-AF65-F5344CB8AC3E}">
        <p14:creationId xmlns:p14="http://schemas.microsoft.com/office/powerpoint/2010/main" val="3761597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8E86-8BFC-4429-BE6F-8E52DF94FA5E}"/>
              </a:ext>
            </a:extLst>
          </p:cNvPr>
          <p:cNvSpPr>
            <a:spLocks noGrp="1"/>
          </p:cNvSpPr>
          <p:nvPr>
            <p:ph type="title"/>
          </p:nvPr>
        </p:nvSpPr>
        <p:spPr/>
        <p:txBody>
          <a:bodyPr/>
          <a:lstStyle/>
          <a:p>
            <a:r>
              <a:rPr lang="en-GB" dirty="0"/>
              <a:t>Reporting and Communications</a:t>
            </a:r>
          </a:p>
        </p:txBody>
      </p:sp>
      <p:sp>
        <p:nvSpPr>
          <p:cNvPr id="3" name="Content Placeholder 2">
            <a:extLst>
              <a:ext uri="{FF2B5EF4-FFF2-40B4-BE49-F238E27FC236}">
                <a16:creationId xmlns:a16="http://schemas.microsoft.com/office/drawing/2014/main" id="{9EC29585-04C6-46BE-902C-6DECE8F454C8}"/>
              </a:ext>
            </a:extLst>
          </p:cNvPr>
          <p:cNvSpPr>
            <a:spLocks noGrp="1"/>
          </p:cNvSpPr>
          <p:nvPr>
            <p:ph idx="1"/>
          </p:nvPr>
        </p:nvSpPr>
        <p:spPr>
          <a:xfrm>
            <a:off x="666712" y="1500176"/>
            <a:ext cx="8066741" cy="4156042"/>
          </a:xfrm>
        </p:spPr>
        <p:txBody>
          <a:bodyPr/>
          <a:lstStyle/>
          <a:p>
            <a:r>
              <a:rPr lang="en-GB" sz="2000" dirty="0">
                <a:latin typeface="Arial" panose="020B0604020202020204" pitchFamily="34" charset="0"/>
                <a:cs typeface="Arial" panose="020B0604020202020204" pitchFamily="34" charset="0"/>
              </a:rPr>
              <a:t>Build this into your assessment and formal school reporting process. Report on these specific achievements</a:t>
            </a:r>
          </a:p>
          <a:p>
            <a:r>
              <a:rPr lang="en-GB" sz="2000" dirty="0">
                <a:latin typeface="Arial" panose="020B0604020202020204" pitchFamily="34" charset="0"/>
                <a:cs typeface="Arial" panose="020B0604020202020204" pitchFamily="34" charset="0"/>
              </a:rPr>
              <a:t>Publicise how your lesson contributes both to National Curriculum and PSHE 2020</a:t>
            </a:r>
          </a:p>
          <a:p>
            <a:pPr lvl="1"/>
            <a:r>
              <a:rPr lang="en-GB" sz="2000" dirty="0">
                <a:latin typeface="Arial" panose="020B0604020202020204" pitchFamily="34" charset="0"/>
                <a:cs typeface="Arial" panose="020B0604020202020204" pitchFamily="34" charset="0"/>
              </a:rPr>
              <a:t>Communicate internally – PSHE Co-Ordinator, SLT, governors</a:t>
            </a:r>
          </a:p>
          <a:p>
            <a:pPr lvl="1"/>
            <a:r>
              <a:rPr lang="en-GB" sz="2000" dirty="0">
                <a:latin typeface="Arial" panose="020B0604020202020204" pitchFamily="34" charset="0"/>
                <a:cs typeface="Arial" panose="020B0604020202020204" pitchFamily="34" charset="0"/>
              </a:rPr>
              <a:t>Communicate to pupils – perhaps through a display</a:t>
            </a:r>
          </a:p>
          <a:p>
            <a:pPr lvl="1"/>
            <a:r>
              <a:rPr lang="en-GB" sz="2000" dirty="0">
                <a:latin typeface="Arial" panose="020B0604020202020204" pitchFamily="34" charset="0"/>
                <a:cs typeface="Arial" panose="020B0604020202020204" pitchFamily="34" charset="0"/>
              </a:rPr>
              <a:t>Communicate externally - announcement on your subject website section or other communications with parents</a:t>
            </a:r>
          </a:p>
          <a:p>
            <a:endParaRPr lang="en-GB" dirty="0"/>
          </a:p>
        </p:txBody>
      </p:sp>
      <p:pic>
        <p:nvPicPr>
          <p:cNvPr id="4" name="Picture 3" descr="A picture containing indoor, person, table, boy&#10;&#10;Description automatically generated">
            <a:extLst>
              <a:ext uri="{FF2B5EF4-FFF2-40B4-BE49-F238E27FC236}">
                <a16:creationId xmlns:a16="http://schemas.microsoft.com/office/drawing/2014/main" id="{630C4436-241F-45F8-8272-3FAB36A7B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453" y="1747018"/>
            <a:ext cx="3194005" cy="2395504"/>
          </a:xfrm>
          <a:prstGeom prst="rect">
            <a:avLst/>
          </a:prstGeom>
        </p:spPr>
      </p:pic>
    </p:spTree>
    <p:extLst>
      <p:ext uri="{BB962C8B-B14F-4D97-AF65-F5344CB8AC3E}">
        <p14:creationId xmlns:p14="http://schemas.microsoft.com/office/powerpoint/2010/main" val="164629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this is important?</a:t>
            </a:r>
          </a:p>
        </p:txBody>
      </p:sp>
      <p:sp>
        <p:nvSpPr>
          <p:cNvPr id="3" name="Content Placeholder 2"/>
          <p:cNvSpPr>
            <a:spLocks noGrp="1"/>
          </p:cNvSpPr>
          <p:nvPr>
            <p:ph idx="1"/>
          </p:nvPr>
        </p:nvSpPr>
        <p:spPr>
          <a:xfrm>
            <a:off x="666712" y="1500176"/>
            <a:ext cx="8029419" cy="4156042"/>
          </a:xfrm>
        </p:spPr>
        <p:txBody>
          <a:bodyPr/>
          <a:lstStyle/>
          <a:p>
            <a:r>
              <a:rPr lang="en-GB" sz="2000" dirty="0">
                <a:latin typeface="Arial" panose="020B0604020202020204" pitchFamily="34" charset="0"/>
                <a:cs typeface="Arial" panose="020B0604020202020204" pitchFamily="34" charset="0"/>
              </a:rPr>
              <a:t>In addition to compulsory national curriculum ‘</a:t>
            </a:r>
            <a:r>
              <a:rPr lang="en-GB" sz="2000" i="1" dirty="0">
                <a:latin typeface="Arial" panose="020B0604020202020204" pitchFamily="34" charset="0"/>
                <a:cs typeface="Arial" panose="020B0604020202020204" pitchFamily="34" charset="0"/>
              </a:rPr>
              <a:t>Cooking and Nutrition</a:t>
            </a:r>
            <a:r>
              <a:rPr lang="en-GB" sz="2000" dirty="0">
                <a:latin typeface="Arial" panose="020B0604020202020204" pitchFamily="34" charset="0"/>
                <a:cs typeface="Arial" panose="020B0604020202020204" pitchFamily="34" charset="0"/>
              </a:rPr>
              <a:t>’ at KS1-3</a:t>
            </a:r>
          </a:p>
          <a:p>
            <a:r>
              <a:rPr lang="en-GB" sz="2000" dirty="0">
                <a:latin typeface="Arial" panose="020B0604020202020204" pitchFamily="34" charset="0"/>
                <a:cs typeface="Arial" panose="020B0604020202020204" pitchFamily="34" charset="0"/>
              </a:rPr>
              <a:t>PSHE 2020 is also compulsory (even in academies)</a:t>
            </a:r>
          </a:p>
          <a:p>
            <a:r>
              <a:rPr lang="en-GB" sz="2000" dirty="0">
                <a:latin typeface="Arial" panose="020B0604020202020204" pitchFamily="34" charset="0"/>
                <a:cs typeface="Arial" panose="020B0604020202020204" pitchFamily="34" charset="0"/>
              </a:rPr>
              <a:t>When schools might consider reducing time and resources for ‘Cooking and Nutrition’ PSHE 2020 may prevent the subject from being under threat.</a:t>
            </a:r>
          </a:p>
          <a:p>
            <a:pPr marL="0" indent="0">
              <a:buNone/>
            </a:pPr>
            <a:endParaRPr lang="en-GB" dirty="0"/>
          </a:p>
        </p:txBody>
      </p:sp>
      <p:pic>
        <p:nvPicPr>
          <p:cNvPr id="4" name="Picture 3" descr="A picture containing indoor, refrigerator, table, person&#10;&#10;Description automatically generated">
            <a:extLst>
              <a:ext uri="{FF2B5EF4-FFF2-40B4-BE49-F238E27FC236}">
                <a16:creationId xmlns:a16="http://schemas.microsoft.com/office/drawing/2014/main" id="{E9FC7570-9BA3-43C2-A9E7-0A8C81DC0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88470" y="1677860"/>
            <a:ext cx="3868330" cy="2901248"/>
          </a:xfrm>
          <a:prstGeom prst="rect">
            <a:avLst/>
          </a:prstGeom>
        </p:spPr>
      </p:pic>
    </p:spTree>
    <p:extLst>
      <p:ext uri="{BB962C8B-B14F-4D97-AF65-F5344CB8AC3E}">
        <p14:creationId xmlns:p14="http://schemas.microsoft.com/office/powerpoint/2010/main" val="348093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435" y="1645765"/>
            <a:ext cx="9720000" cy="720000"/>
          </a:xfrm>
        </p:spPr>
        <p:txBody>
          <a:bodyPr/>
          <a:lstStyle/>
          <a:p>
            <a:r>
              <a:rPr lang="en-US" dirty="0"/>
              <a:t>Overview</a:t>
            </a:r>
            <a:endParaRPr lang="en-GB" dirty="0"/>
          </a:p>
        </p:txBody>
      </p:sp>
      <p:sp>
        <p:nvSpPr>
          <p:cNvPr id="3" name="Subtitle 2"/>
          <p:cNvSpPr>
            <a:spLocks noGrp="1"/>
          </p:cNvSpPr>
          <p:nvPr>
            <p:ph type="subTitle" idx="1"/>
          </p:nvPr>
        </p:nvSpPr>
        <p:spPr>
          <a:xfrm>
            <a:off x="1114491" y="2094796"/>
            <a:ext cx="7479425" cy="3600000"/>
          </a:xfrm>
        </p:spPr>
        <p:txBody>
          <a:bodyPr/>
          <a:lstStyle/>
          <a:p>
            <a:r>
              <a:rPr lang="en-US" sz="2000" dirty="0"/>
              <a:t>Relationships and Sex Education is compulsory for all pupils in primary and secondary education in England from September 2020.</a:t>
            </a:r>
          </a:p>
          <a:p>
            <a:r>
              <a:rPr lang="en-US" sz="2000" dirty="0"/>
              <a:t>Health Education is compulsory for all pupils in primary and secondary education in England, but not those attending an independent school.</a:t>
            </a:r>
          </a:p>
          <a:p>
            <a:r>
              <a:rPr lang="en-US" sz="2000" dirty="0"/>
              <a:t>There is now </a:t>
            </a:r>
            <a:r>
              <a:rPr lang="en-GB" sz="2000" dirty="0"/>
              <a:t>flexibility in delivery until summer 2021 with a phased approach and a focus on mental health and wellbeing encouraged by </a:t>
            </a:r>
            <a:r>
              <a:rPr lang="en-GB" sz="2000" dirty="0" err="1"/>
              <a:t>DfE</a:t>
            </a:r>
            <a:r>
              <a:rPr lang="en-GB" sz="2000" dirty="0"/>
              <a:t>.</a:t>
            </a:r>
          </a:p>
          <a:p>
            <a:r>
              <a:rPr lang="en-GB" sz="2000" dirty="0">
                <a:latin typeface="Arial" panose="020B0604020202020204" pitchFamily="34" charset="0"/>
                <a:cs typeface="Arial" panose="020B0604020202020204" pitchFamily="34" charset="0"/>
              </a:rPr>
              <a:t>The aspects of the RSE and Health Education curriculum that relate to food and nutrition are:</a:t>
            </a:r>
          </a:p>
          <a:p>
            <a:pPr marL="685800" lvl="1" indent="-342900" algn="l">
              <a:buFont typeface="Courier New" panose="02070309020205020404" pitchFamily="49" charset="0"/>
              <a:buChar char="o"/>
            </a:pPr>
            <a:r>
              <a:rPr lang="en-GB" sz="2000" dirty="0">
                <a:latin typeface="Arial" panose="020B0604020202020204" pitchFamily="34" charset="0"/>
                <a:cs typeface="Arial" panose="020B0604020202020204" pitchFamily="34" charset="0"/>
              </a:rPr>
              <a:t>Physical health and mental wellbeing: healthy eating.</a:t>
            </a:r>
          </a:p>
          <a:p>
            <a:pPr marL="685800" lvl="1" indent="-342900" algn="l">
              <a:buFont typeface="Courier New" panose="02070309020205020404" pitchFamily="49" charset="0"/>
              <a:buChar char="o"/>
            </a:pPr>
            <a:r>
              <a:rPr lang="en-GB" sz="2000" dirty="0">
                <a:latin typeface="Arial" panose="020B0604020202020204" pitchFamily="34" charset="0"/>
                <a:cs typeface="Arial" panose="020B0604020202020204" pitchFamily="34" charset="0"/>
              </a:rPr>
              <a:t>Physical health and fitness.</a:t>
            </a:r>
          </a:p>
          <a:p>
            <a:pPr marL="685800" lvl="1" indent="-342900" algn="l">
              <a:buFont typeface="Courier New" panose="02070309020205020404" pitchFamily="49" charset="0"/>
              <a:buChar char="o"/>
            </a:pPr>
            <a:r>
              <a:rPr lang="en-GB" sz="2000" dirty="0">
                <a:latin typeface="Arial" panose="020B0604020202020204" pitchFamily="34" charset="0"/>
                <a:cs typeface="Arial" panose="020B0604020202020204" pitchFamily="34" charset="0"/>
              </a:rPr>
              <a:t>Health and prevention.</a:t>
            </a:r>
          </a:p>
          <a:p>
            <a:pPr marL="0" indent="0">
              <a:buNone/>
            </a:pPr>
            <a:endParaRPr lang="en-GB" sz="2000" dirty="0"/>
          </a:p>
          <a:p>
            <a:pPr marL="0" indent="0">
              <a:buNone/>
            </a:pPr>
            <a:endParaRPr lang="en-US" sz="2000" dirty="0"/>
          </a:p>
          <a:p>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87210" y="1834661"/>
            <a:ext cx="3058194" cy="20398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87211" y="4145339"/>
            <a:ext cx="3058194" cy="2042874"/>
          </a:xfrm>
          <a:prstGeom prst="rect">
            <a:avLst/>
          </a:prstGeom>
        </p:spPr>
      </p:pic>
    </p:spTree>
    <p:extLst>
      <p:ext uri="{BB962C8B-B14F-4D97-AF65-F5344CB8AC3E}">
        <p14:creationId xmlns:p14="http://schemas.microsoft.com/office/powerpoint/2010/main" val="384293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Support from </a:t>
            </a:r>
            <a:r>
              <a:rPr lang="en-GB" i="1" dirty="0"/>
              <a:t>Food – a fact of life</a:t>
            </a:r>
          </a:p>
        </p:txBody>
      </p:sp>
      <p:sp>
        <p:nvSpPr>
          <p:cNvPr id="3" name="Subtitle 2"/>
          <p:cNvSpPr>
            <a:spLocks noGrp="1"/>
          </p:cNvSpPr>
          <p:nvPr>
            <p:ph type="subTitle" idx="1"/>
          </p:nvPr>
        </p:nvSpPr>
        <p:spPr>
          <a:xfrm>
            <a:off x="1169276" y="2063092"/>
            <a:ext cx="9720000" cy="3600000"/>
          </a:xfrm>
        </p:spPr>
        <p:txBody>
          <a:bodyPr/>
          <a:lstStyle/>
          <a:p>
            <a:pPr marL="0" indent="0">
              <a:buNone/>
            </a:pPr>
            <a:r>
              <a:rPr lang="en-GB" sz="2000" dirty="0"/>
              <a:t>BNF has mapped the elements of the new RSE and Health Education curriculum that relate to food and nutrition against the D&amp;T: Cooking and nutrition and Science national curricula, as well as the Core Competences for children and young people.</a:t>
            </a:r>
          </a:p>
          <a:p>
            <a:r>
              <a:rPr lang="en-GB" sz="2000" dirty="0">
                <a:hlinkClick r:id="rId2"/>
              </a:rPr>
              <a:t>FFL RSE and Health Education mapping KS1-4</a:t>
            </a:r>
            <a:endParaRPr lang="en-GB" sz="2000" dirty="0"/>
          </a:p>
          <a:p>
            <a:r>
              <a:rPr lang="en-GB" sz="2000" dirty="0">
                <a:hlinkClick r:id="rId3"/>
              </a:rPr>
              <a:t>FFL RSE and Health Education mapping (primary)</a:t>
            </a:r>
            <a:endParaRPr lang="en-GB" sz="2000" dirty="0"/>
          </a:p>
          <a:p>
            <a:r>
              <a:rPr lang="en-GB" sz="2000" dirty="0">
                <a:hlinkClick r:id="rId4"/>
              </a:rPr>
              <a:t>FFL RSE and Health Education mapping (secondary)</a:t>
            </a:r>
            <a:endParaRPr lang="en-GB" sz="2000" dirty="0"/>
          </a:p>
          <a:p>
            <a:pPr marL="0" indent="0">
              <a:buNone/>
            </a:pPr>
            <a:r>
              <a:rPr lang="en-GB" sz="2000" dirty="0"/>
              <a:t>A whole school approach</a:t>
            </a:r>
          </a:p>
          <a:p>
            <a:pPr>
              <a:buFont typeface="Arial" panose="020B0604020202020204" pitchFamily="34" charset="0"/>
              <a:buChar char="•"/>
            </a:pPr>
            <a:r>
              <a:rPr lang="en-GB" sz="2000" dirty="0">
                <a:hlinkClick r:id="rId5"/>
              </a:rPr>
              <a:t>Whole school food policy</a:t>
            </a:r>
            <a:endParaRPr lang="en-GB" sz="2000" dirty="0"/>
          </a:p>
          <a:p>
            <a:pPr>
              <a:buFont typeface="Arial" panose="020B0604020202020204" pitchFamily="34" charset="0"/>
              <a:buChar char="•"/>
            </a:pPr>
            <a:r>
              <a:rPr lang="en-GB" sz="2000" dirty="0">
                <a:hlinkClick r:id="rId6"/>
              </a:rPr>
              <a:t>Food provision</a:t>
            </a:r>
            <a:endParaRPr lang="en-GB" sz="2000" dirty="0"/>
          </a:p>
          <a:p>
            <a:pPr>
              <a:buFont typeface="Arial" panose="020B0604020202020204" pitchFamily="34" charset="0"/>
              <a:buChar char="•"/>
            </a:pPr>
            <a:r>
              <a:rPr lang="en-GB" sz="2000" dirty="0">
                <a:hlinkClick r:id="rId7"/>
              </a:rPr>
              <a:t>Breakfast clubs</a:t>
            </a:r>
            <a:endParaRPr lang="en-GB" sz="2000" dirty="0"/>
          </a:p>
          <a:p>
            <a:pPr>
              <a:buFont typeface="Arial" panose="020B0604020202020204" pitchFamily="34" charset="0"/>
              <a:buChar char="•"/>
            </a:pPr>
            <a:r>
              <a:rPr lang="en-GB" sz="2000" dirty="0">
                <a:hlinkClick r:id="rId8"/>
              </a:rPr>
              <a:t>Healthy lunchboxes</a:t>
            </a:r>
            <a:endParaRPr lang="en-GB" sz="2000" dirty="0"/>
          </a:p>
          <a:p>
            <a:pPr>
              <a:buFont typeface="Arial" panose="020B0604020202020204" pitchFamily="34" charset="0"/>
              <a:buChar char="•"/>
            </a:pPr>
            <a:r>
              <a:rPr lang="en-GB" sz="2000" dirty="0">
                <a:hlinkClick r:id="rId9"/>
              </a:rPr>
              <a:t>Curriculum, qualifications and frameworks</a:t>
            </a:r>
            <a:endParaRPr lang="en-GB" sz="2000" dirty="0"/>
          </a:p>
          <a:p>
            <a:pPr>
              <a:buFont typeface="Arial" panose="020B0604020202020204" pitchFamily="34" charset="0"/>
              <a:buChar char="•"/>
            </a:pPr>
            <a:r>
              <a:rPr lang="en-GB" sz="2000" dirty="0">
                <a:hlinkClick r:id="rId10"/>
              </a:rPr>
              <a:t>Guidelines for school education resources about food</a:t>
            </a:r>
            <a:endParaRPr lang="en-GB" sz="2000" dirty="0"/>
          </a:p>
        </p:txBody>
      </p:sp>
    </p:spTree>
    <p:extLst>
      <p:ext uri="{BB962C8B-B14F-4D97-AF65-F5344CB8AC3E}">
        <p14:creationId xmlns:p14="http://schemas.microsoft.com/office/powerpoint/2010/main" val="308237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from Food Teachers Centre</a:t>
            </a:r>
          </a:p>
        </p:txBody>
      </p:sp>
      <p:sp>
        <p:nvSpPr>
          <p:cNvPr id="3" name="Content Placeholder 2"/>
          <p:cNvSpPr>
            <a:spLocks noGrp="1"/>
          </p:cNvSpPr>
          <p:nvPr>
            <p:ph idx="1"/>
          </p:nvPr>
        </p:nvSpPr>
        <p:spPr>
          <a:xfrm>
            <a:off x="666712" y="1500176"/>
            <a:ext cx="8010757" cy="4156042"/>
          </a:xfrm>
        </p:spPr>
        <p:txBody>
          <a:bodyPr/>
          <a:lstStyle/>
          <a:p>
            <a:r>
              <a:rPr lang="en-GB" sz="2000" dirty="0">
                <a:latin typeface="Arial" panose="020B0604020202020204" pitchFamily="34" charset="0"/>
                <a:cs typeface="Arial" panose="020B0604020202020204" pitchFamily="34" charset="0"/>
              </a:rPr>
              <a:t>PSHE 2020 has featured in recent newsletters – can be found on our website www foodteacherscentre.co.uk (April Newsletter can be found there </a:t>
            </a:r>
            <a:r>
              <a:rPr lang="en-GB" sz="2000" b="1" u="sng" dirty="0">
                <a:latin typeface="Arial" panose="020B0604020202020204" pitchFamily="34" charset="0"/>
                <a:cs typeface="Arial" panose="020B0604020202020204" pitchFamily="34" charset="0"/>
                <a:hlinkClick r:id="rId2"/>
              </a:rPr>
              <a:t>https://ymlp.com/z4hgG1</a:t>
            </a:r>
            <a:r>
              <a:rPr lang="en-GB" sz="2000" b="1" u="sng"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Closed group </a:t>
            </a:r>
          </a:p>
          <a:p>
            <a:pPr lvl="1"/>
            <a:r>
              <a:rPr lang="en-GB" sz="2000" dirty="0">
                <a:latin typeface="Arial" panose="020B0604020202020204" pitchFamily="34" charset="0"/>
                <a:cs typeface="Arial" panose="020B0604020202020204" pitchFamily="34" charset="0"/>
              </a:rPr>
              <a:t>Resource Bank folder with example planning, mapping and advice</a:t>
            </a:r>
          </a:p>
          <a:p>
            <a:pPr lvl="1"/>
            <a:r>
              <a:rPr lang="en-GB" sz="2000" dirty="0">
                <a:latin typeface="Arial" panose="020B0604020202020204" pitchFamily="34" charset="0"/>
                <a:cs typeface="Arial" panose="020B0604020202020204" pitchFamily="34" charset="0"/>
              </a:rPr>
              <a:t>Mentorship programme</a:t>
            </a:r>
          </a:p>
          <a:p>
            <a:pPr lvl="1"/>
            <a:r>
              <a:rPr lang="en-GB" sz="2000" dirty="0">
                <a:latin typeface="Arial" panose="020B0604020202020204" pitchFamily="34" charset="0"/>
                <a:cs typeface="Arial" panose="020B0604020202020204" pitchFamily="34" charset="0"/>
              </a:rPr>
              <a:t>Topic tag and search facility highlights shared work</a:t>
            </a:r>
          </a:p>
          <a:p>
            <a:pPr marL="0" indent="0">
              <a:buNone/>
            </a:pPr>
            <a:endParaRPr lang="en-GB" dirty="0"/>
          </a:p>
        </p:txBody>
      </p:sp>
      <p:pic>
        <p:nvPicPr>
          <p:cNvPr id="4" name="Picture 3" descr="A close up of text on a white background&#10;&#10;Description automatically generated">
            <a:extLst>
              <a:ext uri="{FF2B5EF4-FFF2-40B4-BE49-F238E27FC236}">
                <a16:creationId xmlns:a16="http://schemas.microsoft.com/office/drawing/2014/main" id="{3F4342D7-2B75-4071-9B1B-FB6ABC18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3007" y="1611197"/>
            <a:ext cx="2755531" cy="2755531"/>
          </a:xfrm>
          <a:prstGeom prst="rect">
            <a:avLst/>
          </a:prstGeom>
        </p:spPr>
      </p:pic>
    </p:spTree>
    <p:extLst>
      <p:ext uri="{BB962C8B-B14F-4D97-AF65-F5344CB8AC3E}">
        <p14:creationId xmlns:p14="http://schemas.microsoft.com/office/powerpoint/2010/main" val="121214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sources of information and support</a:t>
            </a:r>
            <a:endParaRPr lang="en-GB" dirty="0"/>
          </a:p>
        </p:txBody>
      </p:sp>
      <p:sp>
        <p:nvSpPr>
          <p:cNvPr id="3" name="Subtitle 2"/>
          <p:cNvSpPr>
            <a:spLocks noGrp="1"/>
          </p:cNvSpPr>
          <p:nvPr>
            <p:ph type="subTitle" idx="1"/>
          </p:nvPr>
        </p:nvSpPr>
        <p:spPr>
          <a:xfrm>
            <a:off x="1169275" y="2126592"/>
            <a:ext cx="6260225" cy="3600000"/>
          </a:xfrm>
        </p:spPr>
        <p:txBody>
          <a:bodyPr/>
          <a:lstStyle/>
          <a:p>
            <a:pPr marL="0" indent="0">
              <a:buNone/>
            </a:pPr>
            <a:r>
              <a:rPr lang="en-GB" sz="2000" dirty="0">
                <a:latin typeface="Arial" panose="020B0604020202020204" pitchFamily="34" charset="0"/>
                <a:cs typeface="Arial" panose="020B0604020202020204" pitchFamily="34" charset="0"/>
                <a:hlinkClick r:id="rId3"/>
              </a:rPr>
              <a:t>Nutrition.org.uk</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hlinkClick r:id="rId4"/>
              </a:rPr>
              <a:t>PSHE Association </a:t>
            </a: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There are a number of Healthy Schools services that offer advice and </a:t>
            </a:r>
            <a:r>
              <a:rPr lang="en-GB" sz="2000">
                <a:latin typeface="Arial" panose="020B0604020202020204" pitchFamily="34" charset="0"/>
                <a:cs typeface="Arial" panose="020B0604020202020204" pitchFamily="34" charset="0"/>
              </a:rPr>
              <a:t>support including:</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hlinkClick r:id="rId5"/>
              </a:rPr>
              <a:t>Healthy Schools Leeds</a:t>
            </a:r>
            <a:r>
              <a:rPr lang="en-GB" sz="2000" dirty="0">
                <a:latin typeface="Arial" panose="020B0604020202020204" pitchFamily="34" charset="0"/>
                <a:cs typeface="Arial" panose="020B0604020202020204" pitchFamily="34" charset="0"/>
              </a:rPr>
              <a:t> </a:t>
            </a:r>
          </a:p>
          <a:p>
            <a:pPr marL="0" indent="0">
              <a:buNone/>
            </a:pPr>
            <a:r>
              <a:rPr lang="en-GB" sz="2000" dirty="0">
                <a:hlinkClick r:id="rId6"/>
              </a:rPr>
              <a:t>Healthy Schools London</a:t>
            </a:r>
            <a:endParaRPr lang="en-GB" sz="2000" dirty="0"/>
          </a:p>
          <a:p>
            <a:pPr marL="0" indent="0">
              <a:buNone/>
            </a:pPr>
            <a:r>
              <a:rPr lang="en-GB" sz="2000" dirty="0">
                <a:hlinkClick r:id="rId7"/>
              </a:rPr>
              <a:t>Healthy Schools North Yorkshire</a:t>
            </a:r>
            <a:endParaRPr lang="en-GB" sz="2000" dirty="0"/>
          </a:p>
          <a:p>
            <a:pPr marL="0" indent="0">
              <a:buNone/>
            </a:pPr>
            <a:endParaRPr lang="en-GB" sz="2000" dirty="0"/>
          </a:p>
          <a:p>
            <a:pPr marL="0" indent="0">
              <a:buNone/>
            </a:pPr>
            <a:r>
              <a:rPr lang="en-GB" sz="2000" dirty="0">
                <a:hlinkClick r:id="rId8"/>
              </a:rPr>
              <a:t>Healthy schools rating scheme</a:t>
            </a:r>
            <a:r>
              <a:rPr lang="en-GB" sz="2000" dirty="0"/>
              <a:t> - a self-assessment tool designed to help schools improve the health and wellbeing of their pupils.</a:t>
            </a:r>
          </a:p>
        </p:txBody>
      </p:sp>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52004" y="2283798"/>
            <a:ext cx="3698352" cy="2588846"/>
          </a:xfrm>
          <a:prstGeom prst="rect">
            <a:avLst/>
          </a:prstGeom>
        </p:spPr>
      </p:pic>
    </p:spTree>
    <p:extLst>
      <p:ext uri="{BB962C8B-B14F-4D97-AF65-F5344CB8AC3E}">
        <p14:creationId xmlns:p14="http://schemas.microsoft.com/office/powerpoint/2010/main" val="180210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More training …</a:t>
            </a:r>
          </a:p>
        </p:txBody>
      </p:sp>
      <p:sp>
        <p:nvSpPr>
          <p:cNvPr id="3" name="Subtitle 2"/>
          <p:cNvSpPr>
            <a:spLocks noGrp="1"/>
          </p:cNvSpPr>
          <p:nvPr>
            <p:ph type="subTitle" idx="1"/>
          </p:nvPr>
        </p:nvSpPr>
        <p:spPr>
          <a:xfrm>
            <a:off x="1169273" y="2280446"/>
            <a:ext cx="6407183" cy="3762551"/>
          </a:xfrm>
        </p:spPr>
        <p:txBody>
          <a:bodyPr/>
          <a:lstStyle/>
          <a:p>
            <a:r>
              <a:rPr lang="en-US" sz="2000" dirty="0">
                <a:latin typeface="Arial" pitchFamily="34"/>
                <a:cs typeface="Arial" pitchFamily="34"/>
                <a:hlinkClick r:id="rId2"/>
              </a:rPr>
              <a:t>Adverse reactions to food and managing allergens in the classroom</a:t>
            </a:r>
            <a:r>
              <a:rPr lang="en-US" sz="2000" dirty="0">
                <a:latin typeface="Arial" pitchFamily="34"/>
                <a:cs typeface="Arial" pitchFamily="34"/>
              </a:rPr>
              <a:t> 23 September 2020 at 4.30pm</a:t>
            </a:r>
          </a:p>
          <a:p>
            <a:r>
              <a:rPr lang="en-US" sz="2000" dirty="0">
                <a:latin typeface="Arial" pitchFamily="34"/>
                <a:cs typeface="Arial" pitchFamily="34"/>
                <a:hlinkClick r:id="rId3"/>
              </a:rPr>
              <a:t>Primary skill-a-long (bread) </a:t>
            </a:r>
            <a:r>
              <a:rPr lang="en-US" sz="2000" dirty="0">
                <a:latin typeface="Arial" pitchFamily="34"/>
                <a:cs typeface="Arial" pitchFamily="34"/>
              </a:rPr>
              <a:t>6 October 2020 at 4.00pm</a:t>
            </a:r>
          </a:p>
          <a:p>
            <a:pPr>
              <a:buFont typeface="Arial" panose="020B0604020202020204" pitchFamily="34" charset="0"/>
              <a:buChar char="•"/>
            </a:pPr>
            <a:r>
              <a:rPr lang="en-US" sz="2000" dirty="0">
                <a:latin typeface="Arial" pitchFamily="34"/>
                <a:cs typeface="Arial" pitchFamily="34"/>
              </a:rPr>
              <a:t>Anytime – online training </a:t>
            </a:r>
          </a:p>
          <a:p>
            <a:endParaRPr lang="en-GB" sz="2000" dirty="0">
              <a:latin typeface="Arial" pitchFamily="34"/>
              <a:cs typeface="Arial" pitchFamily="34"/>
            </a:endParaRPr>
          </a:p>
          <a:p>
            <a:pPr marL="0" indent="0">
              <a:buNone/>
            </a:pPr>
            <a:r>
              <a:rPr lang="en-US" sz="2000" dirty="0"/>
              <a:t>To find out more and to book, go to </a:t>
            </a:r>
            <a:r>
              <a:rPr lang="en-GB" sz="2000" dirty="0">
                <a:hlinkClick r:id="rId4"/>
              </a:rPr>
              <a:t>https://www.foodafactoflife.org.uk/training/</a:t>
            </a:r>
            <a:r>
              <a:rPr lang="en-GB" sz="2000" dirty="0"/>
              <a:t> </a:t>
            </a:r>
          </a:p>
          <a:p>
            <a:pPr marL="0" indent="0">
              <a:buNone/>
            </a:pPr>
            <a:endParaRPr lang="en-US" sz="2000" dirty="0"/>
          </a:p>
          <a:p>
            <a:pPr marL="0" indent="0">
              <a:buNone/>
            </a:pPr>
            <a:r>
              <a:rPr lang="en-US" sz="2000" dirty="0"/>
              <a:t>More PPD information, support and newsletter sign-up: </a:t>
            </a:r>
            <a:r>
              <a:rPr lang="en-GB" sz="2000" dirty="0">
                <a:hlinkClick r:id="rId5"/>
              </a:rPr>
              <a:t>https://www.foodafactoflife.org.uk/professional-development/</a:t>
            </a:r>
            <a:endParaRPr lang="en-US" sz="2000" dirty="0"/>
          </a:p>
        </p:txBody>
      </p:sp>
      <p:pic>
        <p:nvPicPr>
          <p:cNvPr id="5" name="Picture 4"/>
          <p:cNvPicPr>
            <a:picLocks noChangeAspect="1"/>
          </p:cNvPicPr>
          <p:nvPr/>
        </p:nvPicPr>
        <p:blipFill>
          <a:blip r:embed="rId6"/>
          <a:stretch>
            <a:fillRect/>
          </a:stretch>
        </p:blipFill>
        <p:spPr>
          <a:xfrm>
            <a:off x="8013700" y="1747222"/>
            <a:ext cx="4038600" cy="4295775"/>
          </a:xfrm>
          <a:prstGeom prst="rect">
            <a:avLst/>
          </a:prstGeom>
        </p:spPr>
      </p:pic>
    </p:spTree>
    <p:extLst>
      <p:ext uri="{BB962C8B-B14F-4D97-AF65-F5344CB8AC3E}">
        <p14:creationId xmlns:p14="http://schemas.microsoft.com/office/powerpoint/2010/main" val="205634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Webinar outline</a:t>
            </a:r>
          </a:p>
        </p:txBody>
      </p:sp>
      <p:sp>
        <p:nvSpPr>
          <p:cNvPr id="3" name="Subtitle 2"/>
          <p:cNvSpPr>
            <a:spLocks noGrp="1"/>
          </p:cNvSpPr>
          <p:nvPr>
            <p:ph type="subTitle" idx="1"/>
          </p:nvPr>
        </p:nvSpPr>
        <p:spPr/>
        <p:txBody>
          <a:bodyPr/>
          <a:lstStyle/>
          <a:p>
            <a:r>
              <a:rPr lang="en-GB" sz="2000" dirty="0"/>
              <a:t>RSE and Health Education overview.</a:t>
            </a:r>
          </a:p>
          <a:p>
            <a:r>
              <a:rPr lang="en-GB" sz="2000" dirty="0"/>
              <a:t>RSE and Health Education – when?</a:t>
            </a:r>
          </a:p>
          <a:p>
            <a:r>
              <a:rPr lang="en-GB" sz="2000" dirty="0"/>
              <a:t>Aspects of the curriculum relevant to food and nutrition.</a:t>
            </a:r>
          </a:p>
          <a:p>
            <a:r>
              <a:rPr lang="en-GB" sz="2000" dirty="0"/>
              <a:t>Your role in planning and delivery.</a:t>
            </a:r>
          </a:p>
          <a:p>
            <a:r>
              <a:rPr lang="en-GB" sz="2000" dirty="0"/>
              <a:t>Support from </a:t>
            </a:r>
            <a:r>
              <a:rPr lang="en-GB" sz="2000" i="1" dirty="0"/>
              <a:t>Food – a fact of life </a:t>
            </a:r>
            <a:r>
              <a:rPr lang="en-GB" sz="2000" dirty="0"/>
              <a:t>and the Food Teachers Centre.</a:t>
            </a:r>
          </a:p>
          <a:p>
            <a:r>
              <a:rPr lang="en-GB" sz="2000" dirty="0"/>
              <a:t>Other sources of information and support.</a:t>
            </a:r>
          </a:p>
          <a:p>
            <a:endParaRPr lang="en-GB" sz="2000" dirty="0"/>
          </a:p>
          <a:p>
            <a:endParaRPr lang="en-GB" sz="2000" dirty="0"/>
          </a:p>
          <a:p>
            <a:endParaRPr lang="en-GB" dirty="0"/>
          </a:p>
        </p:txBody>
      </p:sp>
    </p:spTree>
    <p:extLst>
      <p:ext uri="{BB962C8B-B14F-4D97-AF65-F5344CB8AC3E}">
        <p14:creationId xmlns:p14="http://schemas.microsoft.com/office/powerpoint/2010/main" val="3436977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700" dirty="0"/>
              <a:t>For further information, go to:</a:t>
            </a:r>
          </a:p>
          <a:p>
            <a:pPr marL="0" indent="0" algn="ctr">
              <a:buNone/>
            </a:pPr>
            <a:r>
              <a:rPr lang="en-GB" sz="2700" dirty="0"/>
              <a:t>www.foodafactoflife.org.uk</a:t>
            </a:r>
          </a:p>
        </p:txBody>
      </p:sp>
      <p:sp>
        <p:nvSpPr>
          <p:cNvPr id="4" name="Rectangle 3"/>
          <p:cNvSpPr/>
          <p:nvPr/>
        </p:nvSpPr>
        <p:spPr>
          <a:xfrm>
            <a:off x="724676" y="581132"/>
            <a:ext cx="7677919"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33D86"/>
                </a:solidFill>
                <a:effectLst/>
                <a:uLnTx/>
                <a:uFillTx/>
                <a:latin typeface="Arial" charset="0"/>
                <a:ea typeface="+mn-ea"/>
                <a:cs typeface="Arial" charset="0"/>
              </a:rPr>
              <a:t>RSE and</a:t>
            </a:r>
            <a:r>
              <a:rPr kumimoji="0" lang="en-GB" sz="2800" b="1" i="0" u="none" strike="noStrike" kern="1200" cap="none" spc="0" normalizeH="0" noProof="0" dirty="0">
                <a:ln>
                  <a:noFill/>
                </a:ln>
                <a:solidFill>
                  <a:srgbClr val="C33D86"/>
                </a:solidFill>
                <a:effectLst/>
                <a:uLnTx/>
                <a:uFillTx/>
                <a:latin typeface="Arial" charset="0"/>
                <a:ea typeface="+mn-ea"/>
                <a:cs typeface="Arial" charset="0"/>
              </a:rPr>
              <a:t> Health Education 2020, links to food and nutrition and your role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2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RSE and Health Education curriculum - overview</a:t>
            </a:r>
          </a:p>
        </p:txBody>
      </p:sp>
      <p:sp>
        <p:nvSpPr>
          <p:cNvPr id="3" name="Subtitle 2"/>
          <p:cNvSpPr>
            <a:spLocks noGrp="1"/>
          </p:cNvSpPr>
          <p:nvPr>
            <p:ph type="subTitle" idx="1"/>
          </p:nvPr>
        </p:nvSpPr>
        <p:spPr>
          <a:xfrm>
            <a:off x="1169274" y="2101192"/>
            <a:ext cx="7987425" cy="3600000"/>
          </a:xfrm>
        </p:spPr>
        <p:txBody>
          <a:bodyPr/>
          <a:lstStyle/>
          <a:p>
            <a:r>
              <a:rPr lang="en-GB" sz="2000" b="1" dirty="0"/>
              <a:t>Relationships Education </a:t>
            </a:r>
            <a:r>
              <a:rPr lang="en-GB" sz="2000" dirty="0"/>
              <a:t>is compulsory for all pupils receiving primary education and </a:t>
            </a:r>
            <a:r>
              <a:rPr lang="en-GB" sz="2000" b="1" dirty="0"/>
              <a:t>Relationships and Sex Education (RSE) </a:t>
            </a:r>
            <a:r>
              <a:rPr lang="en-GB" sz="2000" dirty="0"/>
              <a:t>is</a:t>
            </a:r>
            <a:r>
              <a:rPr lang="en-GB" sz="2000" b="1" dirty="0"/>
              <a:t> </a:t>
            </a:r>
            <a:r>
              <a:rPr lang="en-GB" sz="2000" dirty="0"/>
              <a:t>compulsory for all pupils receiving secondary education in England*.</a:t>
            </a:r>
          </a:p>
          <a:p>
            <a:r>
              <a:rPr lang="en-GB" sz="2000" b="1" dirty="0"/>
              <a:t>Health Education </a:t>
            </a:r>
            <a:r>
              <a:rPr lang="en-GB" sz="2000" dirty="0"/>
              <a:t>is</a:t>
            </a:r>
            <a:r>
              <a:rPr lang="en-GB" sz="2000" b="1" dirty="0"/>
              <a:t> </a:t>
            </a:r>
            <a:r>
              <a:rPr lang="en-GB" sz="2000" dirty="0"/>
              <a:t>compulsory in all schools in England except independent schools. </a:t>
            </a:r>
          </a:p>
          <a:p>
            <a:r>
              <a:rPr lang="en-GB" sz="2000" dirty="0"/>
              <a:t>Personal, Social, Health and Economic Education (PSHE) continues to be compulsory in independent schools and these schools must meet the </a:t>
            </a:r>
            <a:r>
              <a:rPr lang="en-GB" sz="2000" dirty="0">
                <a:hlinkClick r:id="rId2"/>
              </a:rPr>
              <a:t> Independent School Standards </a:t>
            </a:r>
            <a:r>
              <a:rPr lang="en-GB" sz="2000" dirty="0"/>
              <a:t>. However, independent schools may find the Health Education element of the curriculum helpful.</a:t>
            </a:r>
          </a:p>
          <a:p>
            <a:r>
              <a:rPr lang="en-GB" sz="2000" dirty="0"/>
              <a:t>Parents and carers are the prime educators for children on many of the matters covered in the curriculum and schools complement this.</a:t>
            </a:r>
          </a:p>
          <a:p>
            <a:pPr marL="0" indent="0">
              <a:buNone/>
            </a:pPr>
            <a:endParaRPr lang="en-GB" sz="2000" dirty="0"/>
          </a:p>
          <a:p>
            <a:endParaRPr lang="en-GB" dirty="0"/>
          </a:p>
        </p:txBody>
      </p:sp>
      <p:sp>
        <p:nvSpPr>
          <p:cNvPr id="4" name="TextBox 3"/>
          <p:cNvSpPr txBox="1"/>
          <p:nvPr/>
        </p:nvSpPr>
        <p:spPr>
          <a:xfrm>
            <a:off x="9271000" y="4051300"/>
            <a:ext cx="2578100" cy="2308324"/>
          </a:xfrm>
          <a:prstGeom prst="rect">
            <a:avLst/>
          </a:prstGeom>
          <a:noFill/>
          <a:ln>
            <a:solidFill>
              <a:srgbClr val="F33DA5"/>
            </a:solidFill>
          </a:ln>
        </p:spPr>
        <p:txBody>
          <a:bodyPr wrap="square" rtlCol="0">
            <a:spAutoFit/>
          </a:bodyPr>
          <a:lstStyle/>
          <a:p>
            <a:r>
              <a:rPr lang="en-GB" sz="1200" dirty="0">
                <a:latin typeface="Arial" panose="020B0604020202020204" pitchFamily="34" charset="0"/>
                <a:cs typeface="Arial" panose="020B0604020202020204" pitchFamily="34" charset="0"/>
              </a:rPr>
              <a:t>*This includes maintained, non-maintained or independent schools with sixth-forms, including academies and free schools, non-maintained special schools, maintained special schools and alternative provision, including pupil referral units. </a:t>
            </a:r>
          </a:p>
          <a:p>
            <a:r>
              <a:rPr lang="en-GB" sz="1200" dirty="0">
                <a:latin typeface="Arial" panose="020B0604020202020204" pitchFamily="34" charset="0"/>
                <a:cs typeface="Arial" panose="020B0604020202020204" pitchFamily="34" charset="0"/>
              </a:rPr>
              <a:t>The statutory requirements do not apply to sixth form colleges, 16-19 academies or Further Education (FE) colleges.</a:t>
            </a:r>
          </a:p>
        </p:txBody>
      </p:sp>
      <p:pic>
        <p:nvPicPr>
          <p:cNvPr id="3074" name="Picture 2" descr="https://northeurope1-mediap.svc.ms/transform/thumbnail?provider=spo&amp;inputFormat=jpg&amp;cs=fFNQTw&amp;docid=https%3A%2F%2Fbritishnutritionfounda.sharepoint.com%3A443%2F_api%2Fv2.0%2Fdrives%2Fb!zVWG0DeXP06YqRI5JYzuPP582epoqX9CsCuJPmugNVr0cTDFRH_9Q4lcjntqN0aw%2Fitems%2F01DKTTRETQ25SQYTGVABB2LYJVPEI4DQI5%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TkyOTk1NjMwIiwiZXhwIjoiMTU5MzAxNzIzMCIsImVuZHBvaW50dXJsIjoia0JYTDB0cWt1VmdhclBaWmxnTkZKUVBwMzdyMTR6dEtncTEwOXd6K2pLVT0iLCJlbmRwb2ludHVybExlbmd0aCI6IjEyOSIsImlzbG9vcGJhY2siOiJUcnVlIiwiY2lkIjoiWkRJNE1UVm1PV1l0WWpBMk1TMHlNREF3TFdZNU5Ea3RaRGxpWWpFM09URTRaVGxs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bTRTQ3ZDbVNROFJkWGZsUzBIc0Z4b1VJR3EvaGlTbUdvaWR5by9aS1lmaz0&amp;encodeFailures=1&amp;srcWidth=&amp;srcHeight=&amp;width=821&amp;height=546&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420" y="2101192"/>
            <a:ext cx="2392680" cy="15912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69274" y="6174958"/>
            <a:ext cx="7576457" cy="369332"/>
          </a:xfrm>
          <a:prstGeom prst="rect">
            <a:avLst/>
          </a:prstGeom>
          <a:noFill/>
        </p:spPr>
        <p:txBody>
          <a:bodyPr wrap="square" rtlCol="0">
            <a:spAutoFit/>
          </a:bodyPr>
          <a:lstStyle/>
          <a:p>
            <a:r>
              <a:rPr lang="en-GB" dirty="0">
                <a:hlinkClick r:id="rId4"/>
              </a:rPr>
              <a:t>RSE and Health Education statutory guidance – </a:t>
            </a:r>
            <a:r>
              <a:rPr lang="en-GB" dirty="0" err="1">
                <a:hlinkClick r:id="rId4"/>
              </a:rPr>
              <a:t>DfE</a:t>
            </a:r>
            <a:r>
              <a:rPr lang="en-GB" dirty="0">
                <a:hlinkClick r:id="rId4"/>
              </a:rPr>
              <a:t> </a:t>
            </a:r>
            <a:endParaRPr lang="en-GB" dirty="0"/>
          </a:p>
        </p:txBody>
      </p:sp>
    </p:spTree>
    <p:extLst>
      <p:ext uri="{BB962C8B-B14F-4D97-AF65-F5344CB8AC3E}">
        <p14:creationId xmlns:p14="http://schemas.microsoft.com/office/powerpoint/2010/main" val="379808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595" y="1589878"/>
            <a:ext cx="9720000" cy="720000"/>
          </a:xfrm>
        </p:spPr>
        <p:txBody>
          <a:bodyPr/>
          <a:lstStyle/>
          <a:p>
            <a:r>
              <a:rPr lang="en-GB" dirty="0"/>
              <a:t>RSE and Health Education curriculum - overview</a:t>
            </a:r>
          </a:p>
        </p:txBody>
      </p:sp>
      <p:sp>
        <p:nvSpPr>
          <p:cNvPr id="3" name="Subtitle 2"/>
          <p:cNvSpPr>
            <a:spLocks noGrp="1"/>
          </p:cNvSpPr>
          <p:nvPr>
            <p:ph type="subTitle" idx="1"/>
          </p:nvPr>
        </p:nvSpPr>
        <p:spPr>
          <a:xfrm>
            <a:off x="1118475" y="2121512"/>
            <a:ext cx="6923165" cy="3600000"/>
          </a:xfrm>
        </p:spPr>
        <p:txBody>
          <a:bodyPr/>
          <a:lstStyle/>
          <a:p>
            <a:r>
              <a:rPr lang="en-GB" sz="2000" dirty="0"/>
              <a:t>The aim of the RSE and Health Education curriculum is to put in place the key building blocks to healthy relationships, good mental health and healthy, active lives. </a:t>
            </a:r>
          </a:p>
          <a:p>
            <a:r>
              <a:rPr lang="en-GB" sz="2000" dirty="0"/>
              <a:t>Primary: healthy, respectful relationships, focusing on family and friendships, in all contexts, including online. This sits alongside the essential understanding of how to be healthy.</a:t>
            </a:r>
          </a:p>
          <a:p>
            <a:r>
              <a:rPr lang="en-GB" sz="2000" dirty="0"/>
              <a:t>Secondary: teaching will </a:t>
            </a:r>
            <a:r>
              <a:rPr lang="en-GB" sz="2000" b="1" dirty="0"/>
              <a:t>build on the knowledge acquired at primary </a:t>
            </a:r>
            <a:r>
              <a:rPr lang="en-GB" sz="2000" dirty="0"/>
              <a:t>and develop further pupils’ understanding of health, with an increased focus on risk areas such as drugs and alcohol, as well as introducing knowledge about intimate relationships and sex. </a:t>
            </a:r>
          </a:p>
          <a:p>
            <a:r>
              <a:rPr lang="en-GB" sz="2000" dirty="0"/>
              <a:t>Teaching about mental wellbeing is central, especially as consultation found that their children’s happiness is a priority for parents. </a:t>
            </a:r>
          </a:p>
          <a:p>
            <a:endParaRPr lang="en-GB" dirty="0"/>
          </a:p>
        </p:txBody>
      </p:sp>
      <p:pic>
        <p:nvPicPr>
          <p:cNvPr id="4" name="Picture 3"/>
          <p:cNvPicPr>
            <a:picLocks noChangeAspect="1"/>
          </p:cNvPicPr>
          <p:nvPr/>
        </p:nvPicPr>
        <p:blipFill>
          <a:blip r:embed="rId2"/>
          <a:stretch>
            <a:fillRect/>
          </a:stretch>
        </p:blipFill>
        <p:spPr>
          <a:xfrm>
            <a:off x="8328025" y="2122419"/>
            <a:ext cx="3607435" cy="2427605"/>
          </a:xfrm>
          <a:prstGeom prst="rect">
            <a:avLst/>
          </a:prstGeom>
        </p:spPr>
      </p:pic>
    </p:spTree>
    <p:extLst>
      <p:ext uri="{BB962C8B-B14F-4D97-AF65-F5344CB8AC3E}">
        <p14:creationId xmlns:p14="http://schemas.microsoft.com/office/powerpoint/2010/main" val="76793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RSE and Health Education curriculum - overview</a:t>
            </a:r>
          </a:p>
        </p:txBody>
      </p:sp>
      <p:sp>
        <p:nvSpPr>
          <p:cNvPr id="3" name="Subtitle 2"/>
          <p:cNvSpPr>
            <a:spLocks noGrp="1"/>
          </p:cNvSpPr>
          <p:nvPr>
            <p:ph type="subTitle" idx="1"/>
          </p:nvPr>
        </p:nvSpPr>
        <p:spPr>
          <a:xfrm>
            <a:off x="1169275" y="2177392"/>
            <a:ext cx="6450725" cy="3600000"/>
          </a:xfrm>
        </p:spPr>
        <p:txBody>
          <a:bodyPr/>
          <a:lstStyle/>
          <a:p>
            <a:pPr>
              <a:buFont typeface="Arial" panose="020B0604020202020204" pitchFamily="34" charset="0"/>
              <a:buChar char="•"/>
            </a:pPr>
            <a:r>
              <a:rPr lang="en-GB" sz="2000" dirty="0"/>
              <a:t>Compulsory subject content must be age appropriate and developmentally appropriate. </a:t>
            </a:r>
          </a:p>
          <a:p>
            <a:r>
              <a:rPr lang="en-GB" sz="2000" dirty="0"/>
              <a:t>It must be taught sensitively and inclusively, with respect to the backgrounds and beliefs of pupils and parents while always with the aim of providing pupils with the knowledge they need of the law.</a:t>
            </a:r>
          </a:p>
          <a:p>
            <a:r>
              <a:rPr lang="en-GB" sz="2000" dirty="0"/>
              <a:t>Curriculum compliments many National Curriculum subjects and schools should look for opportunities to find links between subjects and integrate teaching where appropriate. </a:t>
            </a:r>
          </a:p>
          <a:p>
            <a:r>
              <a:rPr lang="en-GB" sz="2000" dirty="0"/>
              <a:t>A whole school approach to wellbeing and health should also be taken into account.</a:t>
            </a:r>
          </a:p>
          <a:p>
            <a:endParaRPr lang="en-GB" dirty="0"/>
          </a:p>
        </p:txBody>
      </p:sp>
      <p:pic>
        <p:nvPicPr>
          <p:cNvPr id="5" name="Picture 4"/>
          <p:cNvPicPr>
            <a:picLocks noChangeAspect="1"/>
          </p:cNvPicPr>
          <p:nvPr/>
        </p:nvPicPr>
        <p:blipFill>
          <a:blip r:embed="rId2"/>
          <a:stretch>
            <a:fillRect/>
          </a:stretch>
        </p:blipFill>
        <p:spPr>
          <a:xfrm>
            <a:off x="8355282" y="2234497"/>
            <a:ext cx="3548745" cy="2365058"/>
          </a:xfrm>
          <a:prstGeom prst="rect">
            <a:avLst/>
          </a:prstGeom>
        </p:spPr>
      </p:pic>
    </p:spTree>
    <p:extLst>
      <p:ext uri="{BB962C8B-B14F-4D97-AF65-F5344CB8AC3E}">
        <p14:creationId xmlns:p14="http://schemas.microsoft.com/office/powerpoint/2010/main" val="331123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RSE and Health Education curriculum – when?</a:t>
            </a:r>
          </a:p>
        </p:txBody>
      </p:sp>
      <p:sp>
        <p:nvSpPr>
          <p:cNvPr id="3" name="Subtitle 2"/>
          <p:cNvSpPr>
            <a:spLocks noGrp="1"/>
          </p:cNvSpPr>
          <p:nvPr>
            <p:ph type="subTitle" idx="1"/>
          </p:nvPr>
        </p:nvSpPr>
        <p:spPr>
          <a:xfrm>
            <a:off x="1169276" y="2063092"/>
            <a:ext cx="6610744" cy="3600000"/>
          </a:xfrm>
        </p:spPr>
        <p:txBody>
          <a:bodyPr/>
          <a:lstStyle/>
          <a:p>
            <a:r>
              <a:rPr lang="en-GB" sz="2000" dirty="0"/>
              <a:t>RSE and Health Education will become compulsory from 1 September 2020 and schools should continue to prepare for this date where possible.</a:t>
            </a:r>
          </a:p>
          <a:p>
            <a:r>
              <a:rPr lang="en-GB" sz="2000" dirty="0"/>
              <a:t>However, due to the coronavirus and closures, schools who are not in a position to implement fully from September have been granted some flexibility in delivery until summer 2021.</a:t>
            </a:r>
          </a:p>
          <a:p>
            <a:r>
              <a:rPr lang="en-GB" sz="2000" dirty="0"/>
              <a:t>To ensure teaching begins as soon as possible, </a:t>
            </a:r>
            <a:r>
              <a:rPr lang="en-GB" sz="2000" dirty="0" err="1"/>
              <a:t>DfE</a:t>
            </a:r>
            <a:r>
              <a:rPr lang="en-GB" sz="2000" dirty="0"/>
              <a:t> is encouraging schools to take a </a:t>
            </a:r>
            <a:r>
              <a:rPr lang="en-GB" sz="2000" dirty="0">
                <a:hlinkClick r:id="rId2"/>
              </a:rPr>
              <a:t>phased approach </a:t>
            </a:r>
            <a:r>
              <a:rPr lang="en-GB" sz="2000" dirty="0"/>
              <a:t>(if needed) when introducing these subjects. </a:t>
            </a:r>
          </a:p>
          <a:p>
            <a:r>
              <a:rPr lang="en-GB" sz="2000" dirty="0"/>
              <a:t>Schools should consider prioritising curriculum content on mental health and wellbeing, as knowledge on supporting your own and others’ wellbeing will be important as pupils return to schools.</a:t>
            </a:r>
          </a:p>
          <a:p>
            <a:pPr marL="0" indent="0">
              <a:buNone/>
            </a:pPr>
            <a:endParaRPr lang="en-GB" dirty="0"/>
          </a:p>
        </p:txBody>
      </p:sp>
      <p:pic>
        <p:nvPicPr>
          <p:cNvPr id="7" name="Picture 6"/>
          <p:cNvPicPr>
            <a:picLocks noChangeAspect="1"/>
          </p:cNvPicPr>
          <p:nvPr/>
        </p:nvPicPr>
        <p:blipFill>
          <a:blip r:embed="rId3"/>
          <a:stretch>
            <a:fillRect/>
          </a:stretch>
        </p:blipFill>
        <p:spPr>
          <a:xfrm>
            <a:off x="8318500" y="2063750"/>
            <a:ext cx="3528417" cy="2293589"/>
          </a:xfrm>
          <a:prstGeom prst="rect">
            <a:avLst/>
          </a:prstGeom>
        </p:spPr>
      </p:pic>
    </p:spTree>
    <p:extLst>
      <p:ext uri="{BB962C8B-B14F-4D97-AF65-F5344CB8AC3E}">
        <p14:creationId xmlns:p14="http://schemas.microsoft.com/office/powerpoint/2010/main" val="866563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Aspects of the curriculum relevant to food and nutrition </a:t>
            </a:r>
          </a:p>
        </p:txBody>
      </p:sp>
      <p:sp>
        <p:nvSpPr>
          <p:cNvPr id="3" name="Subtitle 2"/>
          <p:cNvSpPr>
            <a:spLocks noGrp="1"/>
          </p:cNvSpPr>
          <p:nvPr>
            <p:ph type="subTitle" idx="1"/>
          </p:nvPr>
        </p:nvSpPr>
        <p:spPr>
          <a:xfrm>
            <a:off x="1169275" y="2283302"/>
            <a:ext cx="5493144" cy="3559360"/>
          </a:xfrm>
        </p:spPr>
        <p:txBody>
          <a:bodyPr/>
          <a:lstStyle/>
          <a:p>
            <a:pPr marL="0" indent="0">
              <a:buNone/>
            </a:pPr>
            <a:r>
              <a:rPr lang="en-GB" sz="2000" dirty="0">
                <a:latin typeface="Arial" panose="020B0604020202020204" pitchFamily="34" charset="0"/>
                <a:cs typeface="Arial" panose="020B0604020202020204" pitchFamily="34" charset="0"/>
              </a:rPr>
              <a:t>The aspects of the RSE and Health Education curriculum that relate to food and nutrition are:</a:t>
            </a:r>
          </a:p>
          <a:p>
            <a:pPr marL="685800" lvl="1" indent="-342900" algn="l">
              <a:buFont typeface="Courier New" panose="02070309020205020404" pitchFamily="49" charset="0"/>
              <a:buChar char="o"/>
            </a:pPr>
            <a:r>
              <a:rPr lang="en-GB" sz="2000" dirty="0">
                <a:latin typeface="Arial" panose="020B0604020202020204" pitchFamily="34" charset="0"/>
                <a:cs typeface="Arial" panose="020B0604020202020204" pitchFamily="34" charset="0"/>
              </a:rPr>
              <a:t>Physical health and mental wellbeing: healthy eating.*</a:t>
            </a:r>
          </a:p>
          <a:p>
            <a:pPr marL="685800" lvl="1" indent="-342900" algn="l">
              <a:buFont typeface="Courier New" panose="02070309020205020404" pitchFamily="49" charset="0"/>
              <a:buChar char="o"/>
            </a:pPr>
            <a:r>
              <a:rPr lang="en-GB" sz="2000" dirty="0">
                <a:latin typeface="Arial" panose="020B0604020202020204" pitchFamily="34" charset="0"/>
                <a:cs typeface="Arial" panose="020B0604020202020204" pitchFamily="34" charset="0"/>
              </a:rPr>
              <a:t>Physical health and fitness.</a:t>
            </a:r>
          </a:p>
          <a:p>
            <a:pPr marL="685800" lvl="1" indent="-342900" algn="l">
              <a:buFont typeface="Courier New" panose="02070309020205020404" pitchFamily="49" charset="0"/>
              <a:buChar char="o"/>
            </a:pPr>
            <a:r>
              <a:rPr lang="en-GB" sz="2000" dirty="0">
                <a:latin typeface="Arial" panose="020B0604020202020204" pitchFamily="34" charset="0"/>
                <a:cs typeface="Arial" panose="020B0604020202020204" pitchFamily="34" charset="0"/>
              </a:rPr>
              <a:t>Health and prevention.</a:t>
            </a:r>
          </a:p>
          <a:p>
            <a:pPr marL="685800" lvl="1" indent="-342900" algn="l">
              <a:buFont typeface="Courier New" panose="02070309020205020404" pitchFamily="49" charset="0"/>
              <a:buChar char="o"/>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Important</a:t>
            </a:r>
          </a:p>
          <a:p>
            <a:pPr marL="0" indent="0">
              <a:buNone/>
            </a:pPr>
            <a:r>
              <a:rPr lang="en-GB" sz="2000" dirty="0">
                <a:latin typeface="Arial" panose="020B0604020202020204" pitchFamily="34" charset="0"/>
                <a:cs typeface="Arial" panose="020B0604020202020204" pitchFamily="34" charset="0"/>
              </a:rPr>
              <a:t>The guidance states that secondary schools should continue to develop knowledge on topics specified for primary as required and </a:t>
            </a:r>
            <a:r>
              <a:rPr lang="en-GB" sz="2000" b="1" dirty="0">
                <a:latin typeface="Arial" panose="020B0604020202020204" pitchFamily="34" charset="0"/>
                <a:cs typeface="Arial" panose="020B0604020202020204" pitchFamily="34" charset="0"/>
              </a:rPr>
              <a:t>in addition </a:t>
            </a:r>
            <a:r>
              <a:rPr lang="en-GB" sz="2000" dirty="0">
                <a:latin typeface="Arial" panose="020B0604020202020204" pitchFamily="34" charset="0"/>
                <a:cs typeface="Arial" panose="020B0604020202020204" pitchFamily="34" charset="0"/>
              </a:rPr>
              <a:t>cover the specified secondary content.</a:t>
            </a:r>
          </a:p>
        </p:txBody>
      </p:sp>
      <p:sp>
        <p:nvSpPr>
          <p:cNvPr id="4" name="TextBox 3"/>
          <p:cNvSpPr txBox="1"/>
          <p:nvPr/>
        </p:nvSpPr>
        <p:spPr>
          <a:xfrm>
            <a:off x="8034020" y="5278120"/>
            <a:ext cx="3881120" cy="954107"/>
          </a:xfrm>
          <a:prstGeom prst="rect">
            <a:avLst/>
          </a:prstGeom>
          <a:noFill/>
          <a:ln>
            <a:solidFill>
              <a:srgbClr val="F33DA5"/>
            </a:solidFill>
          </a:ln>
        </p:spPr>
        <p:txBody>
          <a:bodyPr wrap="square" rtlCol="0">
            <a:spAutoFit/>
          </a:bodyPr>
          <a:lstStyle/>
          <a:p>
            <a:r>
              <a:rPr lang="en-GB" sz="1400" dirty="0">
                <a:latin typeface="Arial" panose="020B0604020202020204" pitchFamily="34" charset="0"/>
                <a:cs typeface="Arial" panose="020B0604020202020204" pitchFamily="34" charset="0"/>
              </a:rPr>
              <a:t>*There are other strands to the statutory guidance that must be considered alongside Physical health and mental wellbeing to ensure that the curriculum is covered fully.</a:t>
            </a:r>
          </a:p>
        </p:txBody>
      </p:sp>
      <p:pic>
        <p:nvPicPr>
          <p:cNvPr id="2050" name="Picture 2" descr="https://northeurope1-mediap.svc.ms/transform/thumbnail?provider=spo&amp;inputFormat=jpg&amp;cs=fFNQTw&amp;docid=https%3A%2F%2Fbritishnutritionfounda.sharepoint.com%3A443%2F_api%2Fv2.0%2Fdrives%2Fb!zVWG0DeXP06YqRI5JYzuPP582epoqX9CsCuJPmugNVr0cTDFRH_9Q4lcjntqN0aw%2Fitems%2F01DKTTREQW7FE32HXM2NHZGFDCO3B2XFRF%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TkyOTk1NjMwIiwiZXhwIjoiMTU5MzAxNzIzMCIsImVuZHBvaW50dXJsIjoia0JYTDB0cWt1VmdhclBaWmxnTkZKUVBwMzdyMTR6dEtncTEwOXd6K2pLVT0iLCJlbmRwb2ludHVybExlbmd0aCI6IjEyOSIsImlzbG9vcGJhY2siOiJUcnVlIiwiY2lkIjoiWkRJNE1UVm1PV1l0WWpBMk1TMHlNREF3TFdZNU5Ea3RaRGxpWWpFM09URTRaVGxs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bTRTQ3ZDbVNROFJkWGZsUzBIc0Z4b1VJR3EvaGlTbUdvaWR5by9aS1lmaz0&amp;encodeFailures=1&amp;srcWidth=&amp;srcHeight=&amp;width=364&amp;height=546&amp;action=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286" y="1923415"/>
            <a:ext cx="2082377" cy="311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2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8E86-8BFC-4429-BE6F-8E52DF94FA5E}"/>
              </a:ext>
            </a:extLst>
          </p:cNvPr>
          <p:cNvSpPr>
            <a:spLocks noGrp="1"/>
          </p:cNvSpPr>
          <p:nvPr>
            <p:ph type="title"/>
          </p:nvPr>
        </p:nvSpPr>
        <p:spPr/>
        <p:txBody>
          <a:bodyPr/>
          <a:lstStyle/>
          <a:p>
            <a:r>
              <a:rPr lang="en-GB" dirty="0"/>
              <a:t>Your role in planning and delivery</a:t>
            </a:r>
          </a:p>
        </p:txBody>
      </p:sp>
      <p:sp>
        <p:nvSpPr>
          <p:cNvPr id="3" name="Content Placeholder 2">
            <a:extLst>
              <a:ext uri="{FF2B5EF4-FFF2-40B4-BE49-F238E27FC236}">
                <a16:creationId xmlns:a16="http://schemas.microsoft.com/office/drawing/2014/main" id="{9EC29585-04C6-46BE-902C-6DECE8F454C8}"/>
              </a:ext>
            </a:extLst>
          </p:cNvPr>
          <p:cNvSpPr>
            <a:spLocks noGrp="1"/>
          </p:cNvSpPr>
          <p:nvPr>
            <p:ph idx="1"/>
          </p:nvPr>
        </p:nvSpPr>
        <p:spPr/>
        <p:txBody>
          <a:bodyPr/>
          <a:lstStyle/>
          <a:p>
            <a:pPr marL="0" indent="0">
              <a:buNone/>
            </a:pPr>
            <a:r>
              <a:rPr lang="en-GB" sz="2000" dirty="0">
                <a:latin typeface="Arial" panose="020B0604020202020204" pitchFamily="34" charset="0"/>
                <a:cs typeface="Arial" panose="020B0604020202020204" pitchFamily="34" charset="0"/>
              </a:rPr>
              <a:t>Schools will have to have a </a:t>
            </a:r>
            <a:r>
              <a:rPr lang="en-GB" sz="2000" b="1" dirty="0">
                <a:latin typeface="Arial" panose="020B0604020202020204" pitchFamily="34" charset="0"/>
                <a:cs typeface="Arial" panose="020B0604020202020204" pitchFamily="34" charset="0"/>
              </a:rPr>
              <a:t>policy</a:t>
            </a:r>
            <a:r>
              <a:rPr lang="en-GB" sz="2000" dirty="0">
                <a:latin typeface="Arial" panose="020B0604020202020204" pitchFamily="34" charset="0"/>
                <a:cs typeface="Arial" panose="020B0604020202020204" pitchFamily="34" charset="0"/>
              </a:rPr>
              <a:t> in place (with subject content, how it is taught and who is responsible). We suggest that you use the documents that we have provided to:</a:t>
            </a:r>
          </a:p>
          <a:p>
            <a:pPr marL="514350" indent="-514350">
              <a:buFont typeface="+mj-lt"/>
              <a:buAutoNum type="arabicPeriod"/>
            </a:pPr>
            <a:r>
              <a:rPr lang="en-GB" sz="2000" b="1" dirty="0">
                <a:latin typeface="Arial" panose="020B0604020202020204" pitchFamily="34" charset="0"/>
                <a:cs typeface="Arial" panose="020B0604020202020204" pitchFamily="34" charset="0"/>
              </a:rPr>
              <a:t>EXAMINE AND REVIEW </a:t>
            </a:r>
            <a:r>
              <a:rPr lang="en-GB" sz="2000" dirty="0">
                <a:latin typeface="Arial" panose="020B0604020202020204" pitchFamily="34" charset="0"/>
                <a:cs typeface="Arial" panose="020B0604020202020204" pitchFamily="34" charset="0"/>
              </a:rPr>
              <a:t>- What you already teach at KS1-2, KS3-4 and how this meets the requirements for 2020.</a:t>
            </a:r>
          </a:p>
          <a:p>
            <a:pPr marL="514350" indent="-514350">
              <a:buFont typeface="+mj-lt"/>
              <a:buAutoNum type="arabicPeriod"/>
            </a:pPr>
            <a:r>
              <a:rPr lang="en-GB" sz="2000" b="1" dirty="0">
                <a:latin typeface="Arial" panose="020B0604020202020204" pitchFamily="34" charset="0"/>
                <a:cs typeface="Arial" panose="020B0604020202020204" pitchFamily="34" charset="0"/>
              </a:rPr>
              <a:t>CONSULT AND EXPLAIN </a:t>
            </a:r>
            <a:r>
              <a:rPr lang="en-GB" sz="2000" dirty="0">
                <a:latin typeface="Arial" panose="020B0604020202020204" pitchFamily="34" charset="0"/>
                <a:cs typeface="Arial" panose="020B0604020202020204" pitchFamily="34" charset="0"/>
              </a:rPr>
              <a:t>-  Contribute to the new POLICY document. Inform the PSHE Co-Ordinator and SLT how what you teach meets the requirements, and explain what you teach and assess in your lessons.</a:t>
            </a:r>
          </a:p>
          <a:p>
            <a:pPr marL="514350" indent="-514350">
              <a:buFont typeface="+mj-lt"/>
              <a:buAutoNum type="arabicPeriod"/>
            </a:pPr>
            <a:r>
              <a:rPr lang="en-GB" sz="2000" b="1" dirty="0">
                <a:latin typeface="Arial" panose="020B0604020202020204" pitchFamily="34" charset="0"/>
                <a:cs typeface="Arial" panose="020B0604020202020204" pitchFamily="34" charset="0"/>
              </a:rPr>
              <a:t>PLAN AND COMMUNICATE </a:t>
            </a:r>
            <a:r>
              <a:rPr lang="en-GB" sz="2000" dirty="0">
                <a:latin typeface="Arial" panose="020B0604020202020204" pitchFamily="34" charset="0"/>
                <a:cs typeface="Arial" panose="020B0604020202020204" pitchFamily="34" charset="0"/>
              </a:rPr>
              <a:t>- Provide mapping and keep this with your subject scheme of work (examples provided).</a:t>
            </a:r>
          </a:p>
          <a:p>
            <a:pPr marL="514350" indent="-514350">
              <a:buFont typeface="+mj-lt"/>
              <a:buAutoNum type="arabicPeriod"/>
            </a:pPr>
            <a:r>
              <a:rPr lang="en-GB" sz="2000" b="1" dirty="0">
                <a:latin typeface="Arial" panose="020B0604020202020204" pitchFamily="34" charset="0"/>
                <a:cs typeface="Arial" panose="020B0604020202020204" pitchFamily="34" charset="0"/>
              </a:rPr>
              <a:t>REPORT </a:t>
            </a:r>
            <a:r>
              <a:rPr lang="en-GB" sz="2000" dirty="0">
                <a:latin typeface="Arial" panose="020B0604020202020204" pitchFamily="34" charset="0"/>
                <a:cs typeface="Arial" panose="020B0604020202020204" pitchFamily="34" charset="0"/>
              </a:rPr>
              <a:t> - on achievements of your students</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49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documents to access</a:t>
            </a:r>
          </a:p>
        </p:txBody>
      </p:sp>
      <p:sp>
        <p:nvSpPr>
          <p:cNvPr id="3" name="Content Placeholder 2"/>
          <p:cNvSpPr>
            <a:spLocks noGrp="1"/>
          </p:cNvSpPr>
          <p:nvPr>
            <p:ph idx="1"/>
          </p:nvPr>
        </p:nvSpPr>
        <p:spPr>
          <a:xfrm>
            <a:off x="666712" y="1500176"/>
            <a:ext cx="8324888" cy="4156042"/>
          </a:xfrm>
        </p:spPr>
        <p:txBody>
          <a:bodyPr/>
          <a:lstStyle/>
          <a:p>
            <a:r>
              <a:rPr lang="en-GB" sz="2000" u="sng" dirty="0">
                <a:latin typeface="Arial" panose="020B0604020202020204" pitchFamily="34" charset="0"/>
                <a:cs typeface="Arial" panose="020B0604020202020204" pitchFamily="34" charset="0"/>
                <a:hlinkClick r:id="rId2"/>
              </a:rPr>
              <a:t>One-page summary</a:t>
            </a:r>
            <a:r>
              <a:rPr lang="en-GB" sz="2000" dirty="0">
                <a:latin typeface="Arial" panose="020B0604020202020204" pitchFamily="34" charset="0"/>
                <a:cs typeface="Arial" panose="020B0604020202020204" pitchFamily="34" charset="0"/>
              </a:rPr>
              <a:t> of requirements and suggested action plan.</a:t>
            </a:r>
          </a:p>
          <a:p>
            <a:r>
              <a:rPr lang="en-GB" sz="2000" u="sng" dirty="0">
                <a:latin typeface="Arial" panose="020B0604020202020204" pitchFamily="34" charset="0"/>
                <a:cs typeface="Arial" panose="020B0604020202020204" pitchFamily="34" charset="0"/>
                <a:hlinkClick r:id="rId3"/>
              </a:rPr>
              <a:t>BNF mapping</a:t>
            </a:r>
            <a:r>
              <a:rPr lang="en-GB" sz="2000" dirty="0">
                <a:latin typeface="Arial" panose="020B0604020202020204" pitchFamily="34" charset="0"/>
                <a:cs typeface="Arial" panose="020B0604020202020204" pitchFamily="34" charset="0"/>
              </a:rPr>
              <a:t> of requirements against the curriculum. Download and keep with your subject planning.</a:t>
            </a:r>
          </a:p>
          <a:p>
            <a:r>
              <a:rPr lang="en-GB" sz="2000" u="sng" dirty="0">
                <a:latin typeface="Arial" panose="020B0604020202020204" pitchFamily="34" charset="0"/>
                <a:cs typeface="Arial" panose="020B0604020202020204" pitchFamily="34" charset="0"/>
                <a:hlinkClick r:id="rId4"/>
              </a:rPr>
              <a:t>Example for school mapping</a:t>
            </a:r>
            <a:r>
              <a:rPr lang="en-GB" sz="2000" dirty="0">
                <a:latin typeface="Arial" panose="020B0604020202020204" pitchFamily="34" charset="0"/>
                <a:cs typeface="Arial" panose="020B0604020202020204" pitchFamily="34" charset="0"/>
              </a:rPr>
              <a:t> to adapt for your school.</a:t>
            </a:r>
          </a:p>
          <a:p>
            <a:r>
              <a:rPr lang="en-GB" sz="2000" u="sng" dirty="0">
                <a:latin typeface="Arial" panose="020B0604020202020204" pitchFamily="34" charset="0"/>
                <a:cs typeface="Arial" panose="020B0604020202020204" pitchFamily="34" charset="0"/>
                <a:hlinkClick r:id="rId5"/>
              </a:rPr>
              <a:t>Government requirements</a:t>
            </a:r>
            <a:r>
              <a:rPr lang="en-GB" sz="2000" dirty="0">
                <a:latin typeface="Arial" panose="020B0604020202020204" pitchFamily="34" charset="0"/>
                <a:cs typeface="Arial" panose="020B0604020202020204" pitchFamily="34" charset="0"/>
              </a:rPr>
              <a:t>. Please note that requirements at KS3 are repeated and built on further in KS3.Download and keep with your subject planning.</a:t>
            </a:r>
          </a:p>
          <a:p>
            <a:endParaRPr lang="en-GB" dirty="0"/>
          </a:p>
          <a:p>
            <a:pPr marL="0" indent="0">
              <a:buNone/>
            </a:pPr>
            <a:endParaRPr lang="en-GB" dirty="0"/>
          </a:p>
        </p:txBody>
      </p:sp>
      <p:pic>
        <p:nvPicPr>
          <p:cNvPr id="4" name="Picture 3" descr="A group of people sitting at a table&#10;&#10;Description automatically generated">
            <a:extLst>
              <a:ext uri="{FF2B5EF4-FFF2-40B4-BE49-F238E27FC236}">
                <a16:creationId xmlns:a16="http://schemas.microsoft.com/office/drawing/2014/main" id="{444F640A-6E1F-4968-9F33-7B52D9F859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4468" y="1286925"/>
            <a:ext cx="2343720" cy="1113375"/>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7B8CE7A6-DAD1-4E1D-A343-00D63A0DB3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4468" y="3239505"/>
            <a:ext cx="2341643" cy="1561095"/>
          </a:xfrm>
          <a:prstGeom prst="rect">
            <a:avLst/>
          </a:prstGeom>
        </p:spPr>
      </p:pic>
    </p:spTree>
    <p:extLst>
      <p:ext uri="{BB962C8B-B14F-4D97-AF65-F5344CB8AC3E}">
        <p14:creationId xmlns:p14="http://schemas.microsoft.com/office/powerpoint/2010/main" val="28081153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99C4F-5595-4796-B1EF-D8B20E85D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5BC0D5-8915-4AD8-A6C0-3960C8FE24FF}">
  <ds:schemaRefs>
    <ds:schemaRef ds:uri="http://www.w3.org/XML/1998/namespace"/>
    <ds:schemaRef ds:uri="http://purl.org/dc/terms/"/>
    <ds:schemaRef ds:uri="http://schemas.microsoft.com/office/2006/documentManagement/types"/>
    <ds:schemaRef ds:uri="ead97cfe-a968-427f-b02b-893e6ba0355a"/>
    <ds:schemaRef ds:uri="http://purl.org/dc/elements/1.1/"/>
    <ds:schemaRef ds:uri="http://purl.org/dc/dcmitype/"/>
    <ds:schemaRef ds:uri="http://schemas.microsoft.com/office/infopath/2007/PartnerControls"/>
    <ds:schemaRef ds:uri="http://schemas.openxmlformats.org/package/2006/metadata/core-properties"/>
    <ds:schemaRef ds:uri="c53071f4-7f44-43fd-895c-8e7b6a3746b0"/>
    <ds:schemaRef ds:uri="http://schemas.microsoft.com/office/2006/metadata/properties"/>
  </ds:schemaRefs>
</ds:datastoreItem>
</file>

<file path=customXml/itemProps3.xml><?xml version="1.0" encoding="utf-8"?>
<ds:datastoreItem xmlns:ds="http://schemas.openxmlformats.org/officeDocument/2006/customXml" ds:itemID="{FB077E6A-F2A9-4102-8884-58F6975EA6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2280</TotalTime>
  <Words>1650</Words>
  <Application>Microsoft Office PowerPoint</Application>
  <PresentationFormat>Widescreen</PresentationFormat>
  <Paragraphs>123</Paragraphs>
  <Slides>20</Slides>
  <Notes>2</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20</vt:i4>
      </vt:variant>
    </vt:vector>
  </HeadingPairs>
  <TitlesOfParts>
    <vt:vector size="32" baseType="lpstr">
      <vt:lpstr>Arial</vt:lpstr>
      <vt:lpstr>Calibri</vt:lpstr>
      <vt:lpstr>Calibri Light</vt:lpstr>
      <vt:lpstr>Century Gothic</vt:lpstr>
      <vt:lpstr>Courier New</vt:lpstr>
      <vt:lpstr>Custom Design</vt:lpstr>
      <vt:lpstr>1_Custom Design</vt:lpstr>
      <vt:lpstr>2_Custom Design</vt:lpstr>
      <vt:lpstr>3_Custom Design</vt:lpstr>
      <vt:lpstr>5_Custom Design</vt:lpstr>
      <vt:lpstr>Office Theme</vt:lpstr>
      <vt:lpstr>1_Office Theme</vt:lpstr>
      <vt:lpstr>RSE and Health Education 2020, links to food and nutrition and your role</vt:lpstr>
      <vt:lpstr>Webinar outline</vt:lpstr>
      <vt:lpstr>RSE and Health Education curriculum - overview</vt:lpstr>
      <vt:lpstr>RSE and Health Education curriculum - overview</vt:lpstr>
      <vt:lpstr>RSE and Health Education curriculum - overview</vt:lpstr>
      <vt:lpstr>RSE and Health Education curriculum – when?</vt:lpstr>
      <vt:lpstr>Aspects of the curriculum relevant to food and nutrition </vt:lpstr>
      <vt:lpstr>Your role in planning and delivery</vt:lpstr>
      <vt:lpstr>Key documents to access</vt:lpstr>
      <vt:lpstr>PowerPoint Presentation</vt:lpstr>
      <vt:lpstr>Delivery</vt:lpstr>
      <vt:lpstr>Co – Ordination (Whole School Planning)</vt:lpstr>
      <vt:lpstr>Reporting and Communications</vt:lpstr>
      <vt:lpstr>Why this is important?</vt:lpstr>
      <vt:lpstr>Overview</vt:lpstr>
      <vt:lpstr>Support from Food – a fact of life</vt:lpstr>
      <vt:lpstr>Support from Food Teachers Centre</vt:lpstr>
      <vt:lpstr>Other sources of information and support</vt:lpstr>
      <vt:lpstr>More training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187</cp:revision>
  <cp:lastPrinted>2019-09-19T12:37:07Z</cp:lastPrinted>
  <dcterms:created xsi:type="dcterms:W3CDTF">2017-10-26T16:07:58Z</dcterms:created>
  <dcterms:modified xsi:type="dcterms:W3CDTF">2020-06-30T11:04:53Z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