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98" r:id="rId9"/>
    <p:sldId id="263" r:id="rId10"/>
    <p:sldId id="299" r:id="rId11"/>
    <p:sldId id="303" r:id="rId12"/>
    <p:sldId id="302" r:id="rId13"/>
    <p:sldId id="300" r:id="rId14"/>
    <p:sldId id="304" r:id="rId15"/>
    <p:sldId id="305" r:id="rId16"/>
    <p:sldId id="306" r:id="rId17"/>
    <p:sldId id="307" r:id="rId18"/>
    <p:sldId id="294" r:id="rId19"/>
    <p:sldId id="308" r:id="rId20"/>
    <p:sldId id="309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04325-ACF0-E59B-A489-603FBBFFAC99}" v="2" dt="2020-05-21T15:37:10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110" d="100"/>
          <a:sy n="110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S::c.theobald@nutrition.org.uk::e5e96d6a-dffb-4be3-a7c9-5724c0a71d0d" providerId="AD" clId="Web-{C7C04325-ACF0-E59B-A489-603FBBFFAC99}"/>
    <pc:docChg chg="modSld">
      <pc:chgData name="Claire Theobald" userId="S::c.theobald@nutrition.org.uk::e5e96d6a-dffb-4be3-a7c9-5724c0a71d0d" providerId="AD" clId="Web-{C7C04325-ACF0-E59B-A489-603FBBFFAC99}" dt="2020-05-21T15:37:10.802" v="1" actId="20577"/>
      <pc:docMkLst>
        <pc:docMk/>
      </pc:docMkLst>
      <pc:sldChg chg="modSp">
        <pc:chgData name="Claire Theobald" userId="S::c.theobald@nutrition.org.uk::e5e96d6a-dffb-4be3-a7c9-5724c0a71d0d" providerId="AD" clId="Web-{C7C04325-ACF0-E59B-A489-603FBBFFAC99}" dt="2020-05-21T15:37:10.802" v="1" actId="20577"/>
        <pc:sldMkLst>
          <pc:docMk/>
          <pc:sldMk cId="3672033014" sldId="263"/>
        </pc:sldMkLst>
        <pc:spChg chg="mod">
          <ac:chgData name="Claire Theobald" userId="S::c.theobald@nutrition.org.uk::e5e96d6a-dffb-4be3-a7c9-5724c0a71d0d" providerId="AD" clId="Web-{C7C04325-ACF0-E59B-A489-603FBBFFAC99}" dt="2020-05-21T15:37:10.802" v="1" actId="20577"/>
          <ac:spMkLst>
            <pc:docMk/>
            <pc:sldMk cId="3672033014" sldId="263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2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fish.org.uk/" TargetMode="External"/><Relationship Id="rId2" Type="http://schemas.openxmlformats.org/officeDocument/2006/relationships/hyperlink" Target="http://www.foodafactoflife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Being a fisher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than just fish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1" y="2283798"/>
            <a:ext cx="4926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Fishers don’t always just catch fish!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Sometimes fishers haul their nets and find they have caught pieces of debris from a ship wreck or stones which can damage their nets.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B276D-165D-4996-BF8F-77E286AA020C}"/>
              </a:ext>
            </a:extLst>
          </p:cNvPr>
          <p:cNvSpPr txBox="1"/>
          <p:nvPr/>
        </p:nvSpPr>
        <p:spPr>
          <a:xfrm>
            <a:off x="1103579" y="5485066"/>
            <a:ext cx="4829254" cy="830997"/>
          </a:xfrm>
          <a:prstGeom prst="rect">
            <a:avLst/>
          </a:prstGeom>
          <a:solidFill>
            <a:srgbClr val="EDCCCC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fisher is mending his net in the harbour.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3"/>
          <a:stretch/>
        </p:blipFill>
        <p:spPr>
          <a:xfrm>
            <a:off x="6518148" y="1497887"/>
            <a:ext cx="3426216" cy="48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5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Fishing for litter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0" y="2119776"/>
            <a:ext cx="46126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Fishers sometimes catch rubbish such as plastic bottles and bags.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take this rubbish back to shore and make sure it is disposed of properly.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74" y="2119776"/>
            <a:ext cx="4833022" cy="32220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522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at shore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0" y="2283798"/>
            <a:ext cx="4476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the fishers get back to shore, they unload their catch.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4" y="3233727"/>
            <a:ext cx="4453061" cy="2968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25" y="2291334"/>
            <a:ext cx="2607400" cy="39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3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712" y="1593398"/>
            <a:ext cx="9720000" cy="720000"/>
          </a:xfrm>
        </p:spPr>
        <p:txBody>
          <a:bodyPr/>
          <a:lstStyle/>
          <a:p>
            <a:r>
              <a:rPr lang="en-US" dirty="0"/>
              <a:t>To market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8985" y="2317143"/>
            <a:ext cx="4730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fish will be taken to market to be sold to fish processing companies, wholesalers, fishmongers and restaurants.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4CDAD-D81D-491D-9A9F-6B4226A22B68}"/>
              </a:ext>
            </a:extLst>
          </p:cNvPr>
          <p:cNvSpPr txBox="1"/>
          <p:nvPr/>
        </p:nvSpPr>
        <p:spPr>
          <a:xfrm>
            <a:off x="1054712" y="4751147"/>
            <a:ext cx="4730394" cy="830997"/>
          </a:xfrm>
          <a:prstGeom prst="rect">
            <a:avLst/>
          </a:prstGeom>
          <a:solidFill>
            <a:srgbClr val="EDCCCC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Brixham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Fish Market in Devon, England.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9" y="1247093"/>
            <a:ext cx="3450870" cy="43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4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Fishmongers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09" y="2283798"/>
            <a:ext cx="4136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fishmonger is cutting fish into portions to display on his fish counter.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fish is cut into portions/fillets and some fish is sold whole.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96" y="1211435"/>
            <a:ext cx="3569616" cy="2383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96" y="3742121"/>
            <a:ext cx="3569616" cy="23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6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Being a fisher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3429000"/>
            <a:ext cx="9144000" cy="2724461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  <a:r>
              <a:rPr lang="en-GB" sz="3600" dirty="0">
                <a:hlinkClick r:id="rId2"/>
              </a:rPr>
              <a:t>www.foodafactoflife.org.uk</a:t>
            </a: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Images kindly provided by </a:t>
            </a:r>
            <a:r>
              <a:rPr lang="en-GB" sz="2000" dirty="0" err="1"/>
              <a:t>Seafish</a:t>
            </a:r>
            <a:r>
              <a:rPr lang="en-GB" sz="2000" dirty="0"/>
              <a:t> </a:t>
            </a:r>
            <a:r>
              <a:rPr lang="en-GB" sz="2000" dirty="0">
                <a:hlinkClick r:id="rId3"/>
              </a:rPr>
              <a:t>www.seafish.org.uk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90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1" y="2283798"/>
            <a:ext cx="54699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Fishers can work all hours of the day, and all days of the week.</a:t>
            </a:r>
            <a:endParaRPr lang="en-GB" sz="2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fishers may work on their own – while others may work as part of a larger crew.</a:t>
            </a:r>
            <a:endParaRPr lang="en-GB" sz="2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fishers may fish for a day from their home port – while some may be at sea for many days or even many weeks.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04278-D354-466A-A6DD-6097A7108D5F}"/>
              </a:ext>
            </a:extLst>
          </p:cNvPr>
          <p:cNvSpPr txBox="1"/>
          <p:nvPr/>
        </p:nvSpPr>
        <p:spPr>
          <a:xfrm>
            <a:off x="6756400" y="5417795"/>
            <a:ext cx="4514574" cy="830997"/>
          </a:xfrm>
          <a:prstGeom prst="rect">
            <a:avLst/>
          </a:prstGeom>
          <a:solidFill>
            <a:srgbClr val="EDCCCC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fishing boat in Kilkeel, Northern Ireland.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85" y="1923798"/>
            <a:ext cx="4514575" cy="338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6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Fish habits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4711" y="2283798"/>
            <a:ext cx="53175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Fishers know a lot about the habits of the fish or shellfish they want to catch.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example, John Dory fish hunt for their prey near the seabed just as it’s getting light and they also like water with a strong current.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type of information helps the fishers have a more successful catch.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40" y="2283798"/>
            <a:ext cx="4557987" cy="30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3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Shooting the nets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1" y="2283798"/>
            <a:ext cx="5041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it is the right time and place, the fishers will ‘shoot’ their nets or pots. This means drop them into the water.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Seagulls know that the fishers will be catching fish, so they often follow them all the way from the shore!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5EC39-C822-4A12-AFBB-CB531DFC7B4B}"/>
              </a:ext>
            </a:extLst>
          </p:cNvPr>
          <p:cNvSpPr txBox="1"/>
          <p:nvPr/>
        </p:nvSpPr>
        <p:spPr>
          <a:xfrm>
            <a:off x="2892219" y="5814815"/>
            <a:ext cx="9047232" cy="461665"/>
          </a:xfrm>
          <a:prstGeom prst="rect">
            <a:avLst/>
          </a:prstGeom>
          <a:solidFill>
            <a:srgbClr val="EDCCCC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is a fishing boat from Peterhead in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North East Scotland.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71" y="1414293"/>
            <a:ext cx="2850074" cy="42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5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/>
              <a:t>Trawling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1" y="2283798"/>
            <a:ext cx="4888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boat pulls the net through the water, which is called towing, for a set amount of time – this could be for a number of hours.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fishers take turns to keep watch while the rest of the crew may sleep for a while.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2161F-05D5-49ED-A903-F24208906E35}"/>
              </a:ext>
            </a:extLst>
          </p:cNvPr>
          <p:cNvSpPr txBox="1"/>
          <p:nvPr/>
        </p:nvSpPr>
        <p:spPr>
          <a:xfrm>
            <a:off x="1069883" y="5514871"/>
            <a:ext cx="4888889" cy="830997"/>
          </a:xfrm>
          <a:prstGeom prst="rect">
            <a:avLst/>
          </a:prstGeom>
          <a:solidFill>
            <a:srgbClr val="EDCCCC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illustration shows what a trawl net looks like under the water.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98" y="2423181"/>
            <a:ext cx="4815660" cy="33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9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Hauling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1" y="2283798"/>
            <a:ext cx="4888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the net has been towed for long enough, it is time to pull it up and see what fish have been caught. This is called ‘hauling’.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is an exciting time as the fishers eagerly wait to see what is in their net and if their instincts about where to fish were correct!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08" y="2283798"/>
            <a:ext cx="5116934" cy="34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0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711" y="1551345"/>
            <a:ext cx="9720000" cy="720000"/>
          </a:xfrm>
        </p:spPr>
        <p:txBody>
          <a:bodyPr/>
          <a:lstStyle/>
          <a:p>
            <a:r>
              <a:rPr lang="en-US" dirty="0"/>
              <a:t>The Catch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7721" y="2283798"/>
            <a:ext cx="4926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fishers pull up their nets and empty the fish onto the boat.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quickly put the empty nets back in the water so they can carry on catching more fish before they deal with the fish they have already caught.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93" y="2095744"/>
            <a:ext cx="4843959" cy="322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Dealing with the catch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1" y="2283798"/>
            <a:ext cx="5180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some boats, the fishers will remove the insides of the fish and wash them well. This process is known as gutting.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are then placed in boxes and covered with ice to keep them fresh.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7AA8FA-B9D8-4AAA-9B1B-406E72CDBF5C}"/>
              </a:ext>
            </a:extLst>
          </p:cNvPr>
          <p:cNvSpPr txBox="1"/>
          <p:nvPr/>
        </p:nvSpPr>
        <p:spPr>
          <a:xfrm>
            <a:off x="6677445" y="5075162"/>
            <a:ext cx="4926726" cy="830997"/>
          </a:xfrm>
          <a:prstGeom prst="rect">
            <a:avLst/>
          </a:prstGeom>
          <a:solidFill>
            <a:srgbClr val="EDCCCC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Here is some iced cod caught by a fishing boat in Cornwall, England.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95" y="1923798"/>
            <a:ext cx="4427982" cy="295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9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Dealing with the catch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1" y="2283798"/>
            <a:ext cx="453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fishers may drop their nets, trawl and haul a number of times during their trip.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C912E-FCD5-4267-B2DE-A1E2FF647243}"/>
              </a:ext>
            </a:extLst>
          </p:cNvPr>
          <p:cNvSpPr txBox="1"/>
          <p:nvPr/>
        </p:nvSpPr>
        <p:spPr>
          <a:xfrm>
            <a:off x="1054711" y="4757625"/>
            <a:ext cx="5094132" cy="1200329"/>
          </a:xfrm>
          <a:prstGeom prst="rect">
            <a:avLst/>
          </a:prstGeom>
          <a:solidFill>
            <a:srgbClr val="EDCCCC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Here is a fishing boat arriving back at harbour very early in the morning and the catch being unloaded.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05" y="1573047"/>
            <a:ext cx="2905238" cy="43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7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6CDC42-FDE6-435E-A059-B33C4E4EA5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BCDB91-C220-4F2C-9B06-0F0E9E9EE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D4787E-1524-490F-8BD1-B6DD5E701BF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638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Custom Design</vt:lpstr>
      <vt:lpstr>1_Custom Design</vt:lpstr>
      <vt:lpstr>3_Custom Design</vt:lpstr>
      <vt:lpstr>Being a fisher</vt:lpstr>
      <vt:lpstr>Fishers</vt:lpstr>
      <vt:lpstr>Fish habits</vt:lpstr>
      <vt:lpstr>Shooting the nets</vt:lpstr>
      <vt:lpstr>Trawling</vt:lpstr>
      <vt:lpstr>Hauling</vt:lpstr>
      <vt:lpstr>The Catch</vt:lpstr>
      <vt:lpstr>Dealing with the catch</vt:lpstr>
      <vt:lpstr>Dealing with the catch</vt:lpstr>
      <vt:lpstr>More than just fish</vt:lpstr>
      <vt:lpstr>Fishing for litter</vt:lpstr>
      <vt:lpstr>Back at shore</vt:lpstr>
      <vt:lpstr>To market</vt:lpstr>
      <vt:lpstr>Fishmongers</vt:lpstr>
      <vt:lpstr>Being a fisher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146</cp:revision>
  <dcterms:created xsi:type="dcterms:W3CDTF">2018-10-10T09:22:08Z</dcterms:created>
  <dcterms:modified xsi:type="dcterms:W3CDTF">2020-05-21T15:37:15Z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