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  <p:sldMasterId id="2147483652" r:id="rId6"/>
    <p:sldMasterId id="2147483656" r:id="rId7"/>
  </p:sldMasterIdLst>
  <p:sldIdLst>
    <p:sldId id="256" r:id="rId8"/>
    <p:sldId id="263" r:id="rId9"/>
    <p:sldId id="273" r:id="rId10"/>
    <p:sldId id="265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9" r:id="rId20"/>
    <p:sldId id="290" r:id="rId21"/>
    <p:sldId id="291" r:id="rId22"/>
    <p:sldId id="292" r:id="rId23"/>
    <p:sldId id="293" r:id="rId24"/>
    <p:sldId id="264" r:id="rId25"/>
    <p:sldId id="27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CCCC"/>
    <a:srgbClr val="BF5150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E387D2-D937-3E44-9A7E-D790647A3C01}" v="1" dt="2020-05-21T15:41:57.573"/>
    <p1510:client id="{EF6FFEFF-6504-FBAF-B34D-EFC4A669B465}" v="4" dt="2020-07-02T18:47:58.4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75"/>
    <p:restoredTop sz="94655"/>
  </p:normalViewPr>
  <p:slideViewPr>
    <p:cSldViewPr snapToGrid="0" snapToObjects="1">
      <p:cViewPr>
        <p:scale>
          <a:sx n="60" d="100"/>
          <a:sy n="60" d="100"/>
        </p:scale>
        <p:origin x="456" y="-58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y Ballam" userId="S::r.ballam@nutrition.org.uk::c142d6ba-9e44-42ad-85a8-e76793bc375e" providerId="AD" clId="Web-{EF6FFEFF-6504-FBAF-B34D-EFC4A669B465}"/>
    <pc:docChg chg="modSld">
      <pc:chgData name="Roy Ballam" userId="S::r.ballam@nutrition.org.uk::c142d6ba-9e44-42ad-85a8-e76793bc375e" providerId="AD" clId="Web-{EF6FFEFF-6504-FBAF-B34D-EFC4A669B465}" dt="2020-07-02T18:47:58.164" v="1" actId="20577"/>
      <pc:docMkLst>
        <pc:docMk/>
      </pc:docMkLst>
      <pc:sldChg chg="modSp">
        <pc:chgData name="Roy Ballam" userId="S::r.ballam@nutrition.org.uk::c142d6ba-9e44-42ad-85a8-e76793bc375e" providerId="AD" clId="Web-{EF6FFEFF-6504-FBAF-B34D-EFC4A669B465}" dt="2020-07-02T18:47:58.164" v="1" actId="20577"/>
        <pc:sldMkLst>
          <pc:docMk/>
          <pc:sldMk cId="1290242056" sldId="264"/>
        </pc:sldMkLst>
        <pc:spChg chg="mod">
          <ac:chgData name="Roy Ballam" userId="S::r.ballam@nutrition.org.uk::c142d6ba-9e44-42ad-85a8-e76793bc375e" providerId="AD" clId="Web-{EF6FFEFF-6504-FBAF-B34D-EFC4A669B465}" dt="2020-07-02T18:47:58.164" v="1" actId="20577"/>
          <ac:spMkLst>
            <pc:docMk/>
            <pc:sldMk cId="1290242056" sldId="264"/>
            <ac:spMk id="2" creationId="{00000000-0000-0000-0000-000000000000}"/>
          </ac:spMkLst>
        </pc:spChg>
      </pc:sldChg>
    </pc:docChg>
  </pc:docChgLst>
  <pc:docChgLst>
    <pc:chgData name="Claire Theobald" userId="S::c.theobald@nutrition.org.uk::e5e96d6a-dffb-4be3-a7c9-5724c0a71d0d" providerId="AD" clId="Web-{23E387D2-D937-3E44-9A7E-D790647A3C01}"/>
    <pc:docChg chg="modSld">
      <pc:chgData name="Claire Theobald" userId="S::c.theobald@nutrition.org.uk::e5e96d6a-dffb-4be3-a7c9-5724c0a71d0d" providerId="AD" clId="Web-{23E387D2-D937-3E44-9A7E-D790647A3C01}" dt="2020-05-21T15:41:57.573" v="0" actId="20577"/>
      <pc:docMkLst>
        <pc:docMk/>
      </pc:docMkLst>
      <pc:sldChg chg="modSp">
        <pc:chgData name="Claire Theobald" userId="S::c.theobald@nutrition.org.uk::e5e96d6a-dffb-4be3-a7c9-5724c0a71d0d" providerId="AD" clId="Web-{23E387D2-D937-3E44-9A7E-D790647A3C01}" dt="2020-05-21T15:41:57.573" v="0" actId="20577"/>
        <pc:sldMkLst>
          <pc:docMk/>
          <pc:sldMk cId="1183909368" sldId="272"/>
        </pc:sldMkLst>
        <pc:spChg chg="mod">
          <ac:chgData name="Claire Theobald" userId="S::c.theobald@nutrition.org.uk::e5e96d6a-dffb-4be3-a7c9-5724c0a71d0d" providerId="AD" clId="Web-{23E387D2-D937-3E44-9A7E-D790647A3C01}" dt="2020-05-21T15:41:57.573" v="0" actId="20577"/>
          <ac:spMkLst>
            <pc:docMk/>
            <pc:sldMk cId="1183909368" sldId="272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BF515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BF515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2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ED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69276" y="2571092"/>
            <a:ext cx="4680000" cy="360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285750" indent="-285750">
              <a:buSzPct val="90000"/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BF515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2020</a:t>
            </a: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2020</a:t>
            </a: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2020</a:t>
            </a: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2020</a:t>
            </a: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afish.org.uk/" TargetMode="External"/><Relationship Id="rId2" Type="http://schemas.openxmlformats.org/officeDocument/2006/relationships/hyperlink" Target="http://www.foodafactoflife.org.uk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Growing mussels</a:t>
            </a:r>
          </a:p>
        </p:txBody>
      </p:sp>
    </p:spTree>
    <p:extLst>
      <p:ext uri="{BB962C8B-B14F-4D97-AF65-F5344CB8AC3E}">
        <p14:creationId xmlns:p14="http://schemas.microsoft.com/office/powerpoint/2010/main" val="1955166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9274" y="1563798"/>
            <a:ext cx="9720000" cy="720000"/>
          </a:xfrm>
        </p:spPr>
        <p:txBody>
          <a:bodyPr/>
          <a:lstStyle/>
          <a:p>
            <a:r>
              <a:rPr lang="en-GB" altLang="en-US" dirty="0"/>
              <a:t>Stripping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30911" y="2326002"/>
            <a:ext cx="51936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mussels on the rope are pulled through a machine with a narrow opening.</a:t>
            </a:r>
          </a:p>
          <a:p>
            <a:pPr>
              <a:spcBef>
                <a:spcPct val="0"/>
              </a:spcBef>
            </a:pPr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mussels can’t fit through the opening so they are pushed off the rope.  </a:t>
            </a:r>
          </a:p>
          <a:p>
            <a:pPr>
              <a:spcBef>
                <a:spcPct val="0"/>
              </a:spcBef>
            </a:pPr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is called ‘stripping’ because the mussels are stripped from the rope.</a:t>
            </a:r>
          </a:p>
        </p:txBody>
      </p:sp>
      <p:pic>
        <p:nvPicPr>
          <p:cNvPr id="4" name="Picture 3" descr="A picture containing indoor, food, table&#10;&#10;Description automatically generated">
            <a:extLst>
              <a:ext uri="{FF2B5EF4-FFF2-40B4-BE49-F238E27FC236}">
                <a16:creationId xmlns:a16="http://schemas.microsoft.com/office/drawing/2014/main" id="{848DA492-0537-41A0-BC78-9B999837A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960" y="2384108"/>
            <a:ext cx="4916343" cy="3365804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FE786713-E4A8-4762-AC45-6563C9F4E1B7}"/>
              </a:ext>
            </a:extLst>
          </p:cNvPr>
          <p:cNvSpPr/>
          <p:nvPr/>
        </p:nvSpPr>
        <p:spPr>
          <a:xfrm rot="19263237">
            <a:off x="6669283" y="4577530"/>
            <a:ext cx="1305109" cy="518180"/>
          </a:xfrm>
          <a:prstGeom prst="rightArrow">
            <a:avLst/>
          </a:prstGeom>
          <a:solidFill>
            <a:srgbClr val="BF515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78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17435 -0.268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1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9274" y="1563798"/>
            <a:ext cx="9720000" cy="720000"/>
          </a:xfrm>
        </p:spPr>
        <p:txBody>
          <a:bodyPr/>
          <a:lstStyle/>
          <a:p>
            <a:r>
              <a:rPr lang="en-GB" altLang="en-US" dirty="0"/>
              <a:t>De-clumping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27B1E7-E82E-41CE-9D42-771276A0CAA6}"/>
              </a:ext>
            </a:extLst>
          </p:cNvPr>
          <p:cNvSpPr txBox="1"/>
          <p:nvPr/>
        </p:nvSpPr>
        <p:spPr>
          <a:xfrm>
            <a:off x="1087806" y="2376816"/>
            <a:ext cx="49414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mussels are in clumps because they are attached to each other by their beards.  </a:t>
            </a:r>
          </a:p>
          <a:p>
            <a:pPr>
              <a:spcBef>
                <a:spcPct val="0"/>
              </a:spcBef>
            </a:pPr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mussels go into a ‘de-clumper’ that rolls them around and sprays them with water to separate them.</a:t>
            </a:r>
          </a:p>
        </p:txBody>
      </p:sp>
      <p:pic>
        <p:nvPicPr>
          <p:cNvPr id="8" name="Picture 7" descr="A picture containing outdoor, ground&#10;&#10;Description automatically generated">
            <a:extLst>
              <a:ext uri="{FF2B5EF4-FFF2-40B4-BE49-F238E27FC236}">
                <a16:creationId xmlns:a16="http://schemas.microsoft.com/office/drawing/2014/main" id="{4E8C58CE-E51F-44EB-8252-3B3FDDBA2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100" y="1368411"/>
            <a:ext cx="3541753" cy="2356628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Picture 11" descr="A picture containing food, building, animal&#10;&#10;Description automatically generated">
            <a:extLst>
              <a:ext uri="{FF2B5EF4-FFF2-40B4-BE49-F238E27FC236}">
                <a16:creationId xmlns:a16="http://schemas.microsoft.com/office/drawing/2014/main" id="{F08E7D0B-46CA-45C4-9ECC-23028E06C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2000" y="3920426"/>
            <a:ext cx="3103705" cy="2268093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322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9274" y="1563798"/>
            <a:ext cx="9720000" cy="720000"/>
          </a:xfrm>
        </p:spPr>
        <p:txBody>
          <a:bodyPr/>
          <a:lstStyle/>
          <a:p>
            <a:r>
              <a:rPr lang="en-GB" altLang="en-US" dirty="0"/>
              <a:t>Grading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27B1E7-E82E-41CE-9D42-771276A0CAA6}"/>
              </a:ext>
            </a:extLst>
          </p:cNvPr>
          <p:cNvSpPr txBox="1"/>
          <p:nvPr/>
        </p:nvSpPr>
        <p:spPr>
          <a:xfrm>
            <a:off x="1130911" y="2326002"/>
            <a:ext cx="5193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mussels are put through a ‘grading’ machine to sort them into different sizes.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650" y="2283798"/>
            <a:ext cx="531495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12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9274" y="1563798"/>
            <a:ext cx="9720000" cy="720000"/>
          </a:xfrm>
        </p:spPr>
        <p:txBody>
          <a:bodyPr/>
          <a:lstStyle/>
          <a:p>
            <a:r>
              <a:rPr lang="en-GB" altLang="en-US" dirty="0"/>
              <a:t>Packing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27B1E7-E82E-41CE-9D42-771276A0CAA6}"/>
              </a:ext>
            </a:extLst>
          </p:cNvPr>
          <p:cNvSpPr txBox="1"/>
          <p:nvPr/>
        </p:nvSpPr>
        <p:spPr>
          <a:xfrm>
            <a:off x="1130911" y="2326002"/>
            <a:ext cx="4965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Finally, the mussels are bagged and ice is added to keep them fresh.</a:t>
            </a:r>
          </a:p>
        </p:txBody>
      </p:sp>
      <p:pic>
        <p:nvPicPr>
          <p:cNvPr id="5" name="Picture 4" descr="A picture containing outdoor, water, ground, sky&#10;&#10;Description automatically generated">
            <a:extLst>
              <a:ext uri="{FF2B5EF4-FFF2-40B4-BE49-F238E27FC236}">
                <a16:creationId xmlns:a16="http://schemas.microsoft.com/office/drawing/2014/main" id="{CE31C6E1-DD94-4D49-B1D3-3AE94D350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211" y="3769805"/>
            <a:ext cx="3402989" cy="2264297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405" y="2461704"/>
            <a:ext cx="5622895" cy="374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84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9274" y="1563798"/>
            <a:ext cx="9720000" cy="720000"/>
          </a:xfrm>
        </p:spPr>
        <p:txBody>
          <a:bodyPr/>
          <a:lstStyle/>
          <a:p>
            <a:r>
              <a:rPr lang="en-GB" altLang="en-US" dirty="0"/>
              <a:t>Loading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27B1E7-E82E-41CE-9D42-771276A0CAA6}"/>
              </a:ext>
            </a:extLst>
          </p:cNvPr>
          <p:cNvSpPr txBox="1"/>
          <p:nvPr/>
        </p:nvSpPr>
        <p:spPr>
          <a:xfrm>
            <a:off x="1130911" y="2326002"/>
            <a:ext cx="47145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mussels are loaded into a refrigerated vehicle to go to a fish  market where they will be sold – while some may go direct to customers such as food businesses or restaurants.</a:t>
            </a:r>
          </a:p>
        </p:txBody>
      </p:sp>
      <p:pic>
        <p:nvPicPr>
          <p:cNvPr id="6" name="Picture 5" descr="A truck driving down a dirt road&#10;&#10;Description automatically generated">
            <a:extLst>
              <a:ext uri="{FF2B5EF4-FFF2-40B4-BE49-F238E27FC236}">
                <a16:creationId xmlns:a16="http://schemas.microsoft.com/office/drawing/2014/main" id="{77A61BEC-ADF4-42BF-BBAE-FDA4A733B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5882" y="1497904"/>
            <a:ext cx="3520731" cy="2342640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8" descr="A large room&#10;&#10;Description automatically generated">
            <a:extLst>
              <a:ext uri="{FF2B5EF4-FFF2-40B4-BE49-F238E27FC236}">
                <a16:creationId xmlns:a16="http://schemas.microsoft.com/office/drawing/2014/main" id="{94391964-12B5-43A0-A7F1-D488D06829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40" b="7943"/>
          <a:stretch/>
        </p:blipFill>
        <p:spPr>
          <a:xfrm>
            <a:off x="6535881" y="4083696"/>
            <a:ext cx="3520731" cy="2315025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9345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283" y="1563798"/>
            <a:ext cx="9720000" cy="720000"/>
          </a:xfrm>
        </p:spPr>
        <p:txBody>
          <a:bodyPr/>
          <a:lstStyle/>
          <a:p>
            <a:r>
              <a:rPr lang="en-GB" altLang="en-US" dirty="0"/>
              <a:t>Market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27B1E7-E82E-41CE-9D42-771276A0CAA6}"/>
              </a:ext>
            </a:extLst>
          </p:cNvPr>
          <p:cNvSpPr txBox="1"/>
          <p:nvPr/>
        </p:nvSpPr>
        <p:spPr>
          <a:xfrm>
            <a:off x="1000283" y="2326002"/>
            <a:ext cx="4714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At the fish market, the mussels will be sold to wholesalers, fishmongers and restaurants.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680" y="2398570"/>
            <a:ext cx="5554072" cy="343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82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855" y="2226469"/>
            <a:ext cx="5748233" cy="38097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9274" y="1563798"/>
            <a:ext cx="9720000" cy="720000"/>
          </a:xfrm>
        </p:spPr>
        <p:txBody>
          <a:bodyPr/>
          <a:lstStyle/>
          <a:p>
            <a:r>
              <a:rPr lang="en-GB" altLang="en-US" dirty="0"/>
              <a:t>Fishmongers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27B1E7-E82E-41CE-9D42-771276A0CAA6}"/>
              </a:ext>
            </a:extLst>
          </p:cNvPr>
          <p:cNvSpPr txBox="1"/>
          <p:nvPr/>
        </p:nvSpPr>
        <p:spPr>
          <a:xfrm>
            <a:off x="1130911" y="2326002"/>
            <a:ext cx="3955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Here is a fishmonger in Llandudno, North Wales selling fish to a customer.</a:t>
            </a:r>
          </a:p>
        </p:txBody>
      </p:sp>
    </p:spTree>
    <p:extLst>
      <p:ext uri="{BB962C8B-B14F-4D97-AF65-F5344CB8AC3E}">
        <p14:creationId xmlns:p14="http://schemas.microsoft.com/office/powerpoint/2010/main" val="612422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9274" y="1563798"/>
            <a:ext cx="9720000" cy="720000"/>
          </a:xfrm>
        </p:spPr>
        <p:txBody>
          <a:bodyPr/>
          <a:lstStyle/>
          <a:p>
            <a:r>
              <a:rPr lang="en-GB" altLang="en-US" dirty="0"/>
              <a:t>Mussels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27B1E7-E82E-41CE-9D42-771276A0CAA6}"/>
              </a:ext>
            </a:extLst>
          </p:cNvPr>
          <p:cNvSpPr txBox="1"/>
          <p:nvPr/>
        </p:nvSpPr>
        <p:spPr>
          <a:xfrm>
            <a:off x="1130911" y="2326002"/>
            <a:ext cx="6245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Here are two dishes which use mussels.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6BA2FA-4AC6-4897-90C2-809C7E81D3D5}"/>
              </a:ext>
            </a:extLst>
          </p:cNvPr>
          <p:cNvSpPr txBox="1"/>
          <p:nvPr/>
        </p:nvSpPr>
        <p:spPr>
          <a:xfrm>
            <a:off x="1269709" y="5133141"/>
            <a:ext cx="3101994" cy="461665"/>
          </a:xfrm>
          <a:prstGeom prst="rect">
            <a:avLst/>
          </a:prstGeom>
          <a:solidFill>
            <a:srgbClr val="EDCCCC"/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Paella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5B93CF-BB04-44A6-BF04-CD73423B6D62}"/>
              </a:ext>
            </a:extLst>
          </p:cNvPr>
          <p:cNvSpPr txBox="1"/>
          <p:nvPr/>
        </p:nvSpPr>
        <p:spPr>
          <a:xfrm>
            <a:off x="4923358" y="5159025"/>
            <a:ext cx="3094091" cy="461665"/>
          </a:xfrm>
          <a:prstGeom prst="rect">
            <a:avLst/>
          </a:prstGeom>
          <a:solidFill>
            <a:srgbClr val="EDCCCC"/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Moules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marinière</a:t>
            </a:r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09" y="2994066"/>
            <a:ext cx="3101994" cy="19767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1" r="3939"/>
          <a:stretch/>
        </p:blipFill>
        <p:spPr>
          <a:xfrm>
            <a:off x="4923358" y="3040967"/>
            <a:ext cx="3094092" cy="18935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27B1E7-E82E-41CE-9D42-771276A0CAA6}"/>
              </a:ext>
            </a:extLst>
          </p:cNvPr>
          <p:cNvSpPr txBox="1"/>
          <p:nvPr/>
        </p:nvSpPr>
        <p:spPr>
          <a:xfrm>
            <a:off x="1169274" y="6010735"/>
            <a:ext cx="819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Name another dish that contains mussels.</a:t>
            </a:r>
          </a:p>
        </p:txBody>
      </p:sp>
    </p:spTree>
    <p:extLst>
      <p:ext uri="{BB962C8B-B14F-4D97-AF65-F5344CB8AC3E}">
        <p14:creationId xmlns:p14="http://schemas.microsoft.com/office/powerpoint/2010/main" val="4075318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Three mussels facts!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30911" y="2400615"/>
            <a:ext cx="60803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1.There are more than 20 species of mussels around the world.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2.The UK produces around 10,000 tonnes of blue mussels a year. This is about the same weight as the Statue of Liberty in New York!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3.Mussels are in season (best to eat) if the month has an ‘R’ in it! (September to April)</a:t>
            </a:r>
          </a:p>
        </p:txBody>
      </p:sp>
      <p:pic>
        <p:nvPicPr>
          <p:cNvPr id="4" name="Picture 3" descr="A picture containing blue, food&#10;&#10;Description automatically generated">
            <a:extLst>
              <a:ext uri="{FF2B5EF4-FFF2-40B4-BE49-F238E27FC236}">
                <a16:creationId xmlns:a16="http://schemas.microsoft.com/office/drawing/2014/main" id="{27AFF4C0-F1E8-4EFA-9606-2F4020C1F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748" y="2227348"/>
            <a:ext cx="2575052" cy="3870019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0242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Growing mussels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3512" y="3429000"/>
            <a:ext cx="9144000" cy="2724461"/>
          </a:xfrm>
        </p:spPr>
        <p:txBody>
          <a:bodyPr lIns="0" tIns="0" rIns="0" bIns="0" anchor="t"/>
          <a:lstStyle/>
          <a:p>
            <a:pPr marL="0" indent="0" algn="ctr">
              <a:buNone/>
            </a:pPr>
            <a:r>
              <a:rPr lang="en-GB" sz="3600" dirty="0"/>
              <a:t>For further information, go to: </a:t>
            </a:r>
            <a:r>
              <a:rPr lang="en-GB" sz="3600" dirty="0">
                <a:hlinkClick r:id="rId2"/>
              </a:rPr>
              <a:t>www.foodafactoflife.org.uk</a:t>
            </a:r>
            <a:endParaRPr lang="en-GB" sz="3600" dirty="0"/>
          </a:p>
          <a:p>
            <a:pPr marL="0" indent="0" algn="ctr">
              <a:buNone/>
            </a:pPr>
            <a:endParaRPr lang="en-GB" sz="3600" dirty="0"/>
          </a:p>
          <a:p>
            <a:pPr marL="0" indent="0">
              <a:buNone/>
            </a:pPr>
            <a:endParaRPr lang="en-GB" sz="2000" dirty="0"/>
          </a:p>
          <a:p>
            <a:pPr marL="0" indent="0" algn="ctr">
              <a:buNone/>
            </a:pPr>
            <a:r>
              <a:rPr lang="en-GB" sz="2000" dirty="0"/>
              <a:t>Images kindly provided by </a:t>
            </a:r>
            <a:r>
              <a:rPr lang="en-GB" sz="2000" dirty="0" err="1"/>
              <a:t>Seafish</a:t>
            </a:r>
            <a:r>
              <a:rPr lang="en-GB" sz="2000" dirty="0"/>
              <a:t> </a:t>
            </a:r>
            <a:r>
              <a:rPr lang="en-GB" sz="2000" dirty="0">
                <a:hlinkClick r:id="rId3"/>
              </a:rPr>
              <a:t>www.seafish.org.uk</a:t>
            </a:r>
            <a:r>
              <a:rPr lang="en-GB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3909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Where do mussels come from?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30910" y="2283798"/>
            <a:ext cx="55127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Mussels are produced in many places around the UK, including Cornwall, Devon, Scotland and Wales.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Mussels can be gathered from the bottom of the sea or grown on ropes.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07BBC-7FAF-4025-9312-AF7BE6EEC811}"/>
              </a:ext>
            </a:extLst>
          </p:cNvPr>
          <p:cNvSpPr txBox="1"/>
          <p:nvPr/>
        </p:nvSpPr>
        <p:spPr>
          <a:xfrm>
            <a:off x="1169274" y="5015085"/>
            <a:ext cx="5512777" cy="830997"/>
          </a:xfrm>
          <a:prstGeom prst="rect">
            <a:avLst/>
          </a:prstGeom>
          <a:solidFill>
            <a:srgbClr val="EDCCCC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Let’s find out more about how mussels are grown on ropes!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390" y="2397240"/>
            <a:ext cx="3931862" cy="310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033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Young mussels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30911" y="2311715"/>
            <a:ext cx="58212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 the early summer, tiny mussels are born. These are called ‘seed’ mussels.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They float in the water ready to attach themselves to a suitable surface where they can grow.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0CCD05-FB79-4477-BE52-5D4445635EE2}"/>
              </a:ext>
            </a:extLst>
          </p:cNvPr>
          <p:cNvSpPr txBox="1"/>
          <p:nvPr/>
        </p:nvSpPr>
        <p:spPr>
          <a:xfrm>
            <a:off x="1169274" y="4761085"/>
            <a:ext cx="5472826" cy="830997"/>
          </a:xfrm>
          <a:prstGeom prst="rect">
            <a:avLst/>
          </a:prstGeom>
          <a:solidFill>
            <a:srgbClr val="EDCCCC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Look at this tiny seed mussel on a finger tip!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503" y="2311715"/>
            <a:ext cx="4411045" cy="330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48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911" y="1476187"/>
            <a:ext cx="3617492" cy="24116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altLang="en-US" dirty="0"/>
              <a:t>Growing mussels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30911" y="2326002"/>
            <a:ext cx="53683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Fish farmers place a line of rope around 200-400 metres long in the water. </a:t>
            </a:r>
          </a:p>
          <a:p>
            <a:pPr>
              <a:spcBef>
                <a:spcPct val="0"/>
              </a:spcBef>
            </a:pPr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rope is anchored to the seashore or seabed at each end. </a:t>
            </a:r>
          </a:p>
          <a:p>
            <a:pPr>
              <a:spcBef>
                <a:spcPct val="0"/>
              </a:spcBef>
            </a:pPr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Floats are tied to the rope so it stays near the surface. </a:t>
            </a:r>
          </a:p>
        </p:txBody>
      </p:sp>
      <p:pic>
        <p:nvPicPr>
          <p:cNvPr id="7" name="Picture 6" descr="A body of water&#10;&#10;Description automatically generated">
            <a:extLst>
              <a:ext uri="{FF2B5EF4-FFF2-40B4-BE49-F238E27FC236}">
                <a16:creationId xmlns:a16="http://schemas.microsoft.com/office/drawing/2014/main" id="{F15868A4-CA57-40AD-B0AA-50E0D7A9F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692" y="4114701"/>
            <a:ext cx="4228151" cy="222791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noFill/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0242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273" y="2364101"/>
            <a:ext cx="4766663" cy="3177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altLang="en-US" dirty="0"/>
              <a:t>Droppers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30911" y="2326002"/>
            <a:ext cx="54984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Other ropes are tied to the long rope and hang down into the water.</a:t>
            </a:r>
          </a:p>
          <a:p>
            <a:pPr>
              <a:spcBef>
                <a:spcPct val="0"/>
              </a:spcBef>
            </a:pPr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These hanging ropes are called ‘droppers’.</a:t>
            </a:r>
          </a:p>
          <a:p>
            <a:pPr>
              <a:spcBef>
                <a:spcPct val="0"/>
              </a:spcBef>
            </a:pPr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droppers are usually 6-10 metres long, depending on the depth of the water. </a:t>
            </a:r>
          </a:p>
        </p:txBody>
      </p:sp>
    </p:spTree>
    <p:extLst>
      <p:ext uri="{BB962C8B-B14F-4D97-AF65-F5344CB8AC3E}">
        <p14:creationId xmlns:p14="http://schemas.microsoft.com/office/powerpoint/2010/main" val="3862836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altLang="en-US" dirty="0"/>
              <a:t>Seed mussels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30911" y="2491102"/>
            <a:ext cx="52952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seed mussels that are floating in the water attach to the ropes.</a:t>
            </a:r>
          </a:p>
          <a:p>
            <a:pPr>
              <a:spcBef>
                <a:spcPct val="0"/>
              </a:spcBef>
            </a:pPr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They use threads called ‘beards’ to attach themselves.</a:t>
            </a:r>
          </a:p>
        </p:txBody>
      </p:sp>
      <p:pic>
        <p:nvPicPr>
          <p:cNvPr id="6" name="Picture 5" descr="A person standing in front of water&#10;&#10;Description automatically generated">
            <a:extLst>
              <a:ext uri="{FF2B5EF4-FFF2-40B4-BE49-F238E27FC236}">
                <a16:creationId xmlns:a16="http://schemas.microsoft.com/office/drawing/2014/main" id="{51930BBF-728B-42B0-A733-6792550D2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613" y="1739087"/>
            <a:ext cx="2846115" cy="4277399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FED466-2679-4A6F-A71F-9368B80BBB50}"/>
              </a:ext>
            </a:extLst>
          </p:cNvPr>
          <p:cNvSpPr txBox="1"/>
          <p:nvPr/>
        </p:nvSpPr>
        <p:spPr>
          <a:xfrm>
            <a:off x="1169274" y="4882305"/>
            <a:ext cx="5295289" cy="830997"/>
          </a:xfrm>
          <a:prstGeom prst="rect">
            <a:avLst/>
          </a:prstGeom>
          <a:solidFill>
            <a:srgbClr val="EDCCCC"/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There are tiny seed mussels on the droppers in this photograph!</a:t>
            </a:r>
          </a:p>
        </p:txBody>
      </p:sp>
    </p:spTree>
    <p:extLst>
      <p:ext uri="{BB962C8B-B14F-4D97-AF65-F5344CB8AC3E}">
        <p14:creationId xmlns:p14="http://schemas.microsoft.com/office/powerpoint/2010/main" val="2099133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altLang="en-US" dirty="0"/>
              <a:t>Growing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30911" y="2326002"/>
            <a:ext cx="50793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mussels grow on the ropes for around a year and a half to two years.</a:t>
            </a:r>
          </a:p>
          <a:p>
            <a:pPr>
              <a:spcBef>
                <a:spcPct val="0"/>
              </a:spcBef>
            </a:pPr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fish farmers lift the ropes out of the water from time to time to check on the mussels. </a:t>
            </a:r>
          </a:p>
          <a:p>
            <a:pPr>
              <a:spcBef>
                <a:spcPct val="0"/>
              </a:spcBef>
            </a:pPr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outdoor, tree, person, man&#10;&#10;Description automatically generated">
            <a:extLst>
              <a:ext uri="{FF2B5EF4-FFF2-40B4-BE49-F238E27FC236}">
                <a16:creationId xmlns:a16="http://schemas.microsoft.com/office/drawing/2014/main" id="{6191ED43-33B7-4A56-838A-9D8F61401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301" y="2283798"/>
            <a:ext cx="4583426" cy="3049740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8881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9274" y="1563798"/>
            <a:ext cx="9720000" cy="720000"/>
          </a:xfrm>
        </p:spPr>
        <p:txBody>
          <a:bodyPr/>
          <a:lstStyle/>
          <a:p>
            <a:r>
              <a:rPr lang="en-GB" altLang="en-US"/>
              <a:t>Harvesting</a:t>
            </a:r>
            <a:endParaRPr lang="en-GB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30911" y="2326002"/>
            <a:ext cx="50793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When the mussels are ready, they are harvested.</a:t>
            </a:r>
          </a:p>
          <a:p>
            <a:pPr>
              <a:spcBef>
                <a:spcPct val="0"/>
              </a:spcBef>
            </a:pPr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7A661E-49C7-43A0-9026-4112C4B82958}"/>
              </a:ext>
            </a:extLst>
          </p:cNvPr>
          <p:cNvSpPr txBox="1"/>
          <p:nvPr/>
        </p:nvSpPr>
        <p:spPr>
          <a:xfrm>
            <a:off x="1169275" y="3733808"/>
            <a:ext cx="4685428" cy="830997"/>
          </a:xfrm>
          <a:prstGeom prst="rect">
            <a:avLst/>
          </a:prstGeom>
          <a:solidFill>
            <a:srgbClr val="EDCCCC"/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Look at all the mussels covering the rope.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01" y="1923797"/>
            <a:ext cx="4316476" cy="353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15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9274" y="1563798"/>
            <a:ext cx="9720000" cy="720000"/>
          </a:xfrm>
        </p:spPr>
        <p:txBody>
          <a:bodyPr/>
          <a:lstStyle/>
          <a:p>
            <a:r>
              <a:rPr lang="en-GB" altLang="en-US" dirty="0"/>
              <a:t>Harvesting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30911" y="2326002"/>
            <a:ext cx="51026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mussels on the ropes are lifted out of the water by a machine on a boat.</a:t>
            </a:r>
          </a:p>
          <a:p>
            <a:pPr>
              <a:spcBef>
                <a:spcPct val="0"/>
              </a:spcBef>
            </a:pPr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353" y="2326002"/>
            <a:ext cx="4721547" cy="314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6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5B78CA333243439763E4169A5FEB7F" ma:contentTypeVersion="12" ma:contentTypeDescription="Create a new document." ma:contentTypeScope="" ma:versionID="b134f5e88b3ea123a910815f09e865d3">
  <xsd:schema xmlns:xsd="http://www.w3.org/2001/XMLSchema" xmlns:xs="http://www.w3.org/2001/XMLSchema" xmlns:p="http://schemas.microsoft.com/office/2006/metadata/properties" xmlns:ns2="c53071f4-7f44-43fd-895c-8e7b6a3746b0" xmlns:ns3="ead97cfe-a968-427f-b02b-893e6ba0355a" targetNamespace="http://schemas.microsoft.com/office/2006/metadata/properties" ma:root="true" ma:fieldsID="58644792baf05f14ca744c1dc1f1ca86" ns2:_="" ns3:_="">
    <xsd:import namespace="c53071f4-7f44-43fd-895c-8e7b6a3746b0"/>
    <xsd:import namespace="ead97cfe-a968-427f-b02b-893e6ba035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071f4-7f44-43fd-895c-8e7b6a3746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97cfe-a968-427f-b02b-893e6ba035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C474F73-18E1-47BE-93C0-95D4BCBDFE25}">
  <ds:schemaRefs>
    <ds:schemaRef ds:uri="ead97cfe-a968-427f-b02b-893e6ba0355a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www.w3.org/XML/1998/namespace"/>
    <ds:schemaRef ds:uri="c53071f4-7f44-43fd-895c-8e7b6a3746b0"/>
    <ds:schemaRef ds:uri="http://purl.org/dc/terms/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DA319F6-A707-4176-8113-8382B97819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30926E-D9AE-496B-9B2F-324FFFF122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3071f4-7f44-43fd-895c-8e7b6a3746b0"/>
    <ds:schemaRef ds:uri="ead97cfe-a968-427f-b02b-893e6ba035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592</Words>
  <Application>Microsoft Office PowerPoint</Application>
  <PresentationFormat>Widescreen</PresentationFormat>
  <Paragraphs>73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Office Theme</vt:lpstr>
      <vt:lpstr>Custom Design</vt:lpstr>
      <vt:lpstr>1_Custom Design</vt:lpstr>
      <vt:lpstr>3_Custom Design</vt:lpstr>
      <vt:lpstr>Growing mussels</vt:lpstr>
      <vt:lpstr>Where do mussels come from?</vt:lpstr>
      <vt:lpstr>Young mussels</vt:lpstr>
      <vt:lpstr>Growing mussels</vt:lpstr>
      <vt:lpstr>Droppers</vt:lpstr>
      <vt:lpstr>Seed mussels</vt:lpstr>
      <vt:lpstr>Growing</vt:lpstr>
      <vt:lpstr>Harvesting</vt:lpstr>
      <vt:lpstr>Harvesting</vt:lpstr>
      <vt:lpstr>Stripping</vt:lpstr>
      <vt:lpstr>De-clumping </vt:lpstr>
      <vt:lpstr>Grading</vt:lpstr>
      <vt:lpstr>Packing</vt:lpstr>
      <vt:lpstr>Loading</vt:lpstr>
      <vt:lpstr>Market</vt:lpstr>
      <vt:lpstr>Fishmongers</vt:lpstr>
      <vt:lpstr>Mussels</vt:lpstr>
      <vt:lpstr>Three mussels facts!</vt:lpstr>
      <vt:lpstr>Growing mussels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Carter</dc:creator>
  <cp:lastModifiedBy>Frances Meek</cp:lastModifiedBy>
  <cp:revision>92</cp:revision>
  <dcterms:created xsi:type="dcterms:W3CDTF">2018-10-10T09:22:08Z</dcterms:created>
  <dcterms:modified xsi:type="dcterms:W3CDTF">2020-07-02T18:47:58Z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0x010100BD5B78CA333243439763E4169A5FEB7F</vt:lpwstr>
  </property>
</Properties>
</file>