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4" r:id="rId10"/>
    <p:sldId id="270" r:id="rId11"/>
    <p:sldId id="272" r:id="rId12"/>
    <p:sldId id="269" r:id="rId13"/>
    <p:sldId id="271" r:id="rId14"/>
    <p:sldId id="263" r:id="rId15"/>
    <p:sldId id="265" r:id="rId16"/>
    <p:sldId id="266" r:id="rId17"/>
    <p:sldId id="267" r:id="rId18"/>
    <p:sldId id="268" r:id="rId19"/>
    <p:sldId id="273"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extLst>
      <p:ext uri="{19B8F6BF-5375-455C-9EA6-DF929625EA0E}">
        <p15:presenceInfo xmlns:p15="http://schemas.microsoft.com/office/powerpoint/2012/main" userId="S::urn:spo:anon#13988a3780ac56dcb8be4c403a5024508d80aa47997fa03cf1647fe5311b6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8B44"/>
    <a:srgbClr val="C7D9BD"/>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868220-7F11-4ED9-9FEB-6A87936DEDB6}" v="1" dt="2020-08-19T06:26:00.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60" d="100"/>
          <a:sy n="60" d="100"/>
        </p:scale>
        <p:origin x="4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White" userId="07f4b406-cfdf-44ea-80a5-e7a034eaf81e" providerId="ADAL" clId="{93868220-7F11-4ED9-9FEB-6A87936DEDB6}"/>
    <pc:docChg chg="custSel modSld">
      <pc:chgData name="Alex White" userId="07f4b406-cfdf-44ea-80a5-e7a034eaf81e" providerId="ADAL" clId="{93868220-7F11-4ED9-9FEB-6A87936DEDB6}" dt="2020-08-19T06:27:05.565" v="106" actId="1592"/>
      <pc:docMkLst>
        <pc:docMk/>
      </pc:docMkLst>
      <pc:sldChg chg="addSp delSp modSp mod delCm">
        <pc:chgData name="Alex White" userId="07f4b406-cfdf-44ea-80a5-e7a034eaf81e" providerId="ADAL" clId="{93868220-7F11-4ED9-9FEB-6A87936DEDB6}" dt="2020-08-19T06:26:10.318" v="6" actId="1592"/>
        <pc:sldMkLst>
          <pc:docMk/>
          <pc:sldMk cId="3329163692" sldId="268"/>
        </pc:sldMkLst>
        <pc:picChg chg="del">
          <ac:chgData name="Alex White" userId="07f4b406-cfdf-44ea-80a5-e7a034eaf81e" providerId="ADAL" clId="{93868220-7F11-4ED9-9FEB-6A87936DEDB6}" dt="2020-08-19T06:25:59.675" v="0" actId="478"/>
          <ac:picMkLst>
            <pc:docMk/>
            <pc:sldMk cId="3329163692" sldId="268"/>
            <ac:picMk id="4" creationId="{00000000-0000-0000-0000-000000000000}"/>
          </ac:picMkLst>
        </pc:picChg>
        <pc:picChg chg="add mod">
          <ac:chgData name="Alex White" userId="07f4b406-cfdf-44ea-80a5-e7a034eaf81e" providerId="ADAL" clId="{93868220-7F11-4ED9-9FEB-6A87936DEDB6}" dt="2020-08-19T06:26:08.701" v="5" actId="14100"/>
          <ac:picMkLst>
            <pc:docMk/>
            <pc:sldMk cId="3329163692" sldId="268"/>
            <ac:picMk id="6" creationId="{66507B81-80A1-4C42-B249-635B2F79B411}"/>
          </ac:picMkLst>
        </pc:picChg>
      </pc:sldChg>
      <pc:sldChg chg="modSp mod delCm">
        <pc:chgData name="Alex White" userId="07f4b406-cfdf-44ea-80a5-e7a034eaf81e" providerId="ADAL" clId="{93868220-7F11-4ED9-9FEB-6A87936DEDB6}" dt="2020-08-19T06:27:05.565" v="106" actId="1592"/>
        <pc:sldMkLst>
          <pc:docMk/>
          <pc:sldMk cId="1996232125" sldId="273"/>
        </pc:sldMkLst>
        <pc:spChg chg="mod">
          <ac:chgData name="Alex White" userId="07f4b406-cfdf-44ea-80a5-e7a034eaf81e" providerId="ADAL" clId="{93868220-7F11-4ED9-9FEB-6A87936DEDB6}" dt="2020-08-19T06:26:57.220" v="105" actId="20577"/>
          <ac:spMkLst>
            <pc:docMk/>
            <pc:sldMk cId="1996232125" sldId="273"/>
            <ac:spMk id="3" creationId="{00000000-0000-0000-0000-000000000000}"/>
          </ac:spMkLst>
        </pc:spChg>
      </pc:sldChg>
    </pc:docChg>
  </pc:docChgLst>
  <pc:docChgLst>
    <pc:chgData name="Guest User" userId="S::urn:spo:anon#13988a3780ac56dcb8be4c403a5024508d80aa47997fa03cf1647fe5311b6310::" providerId="AD" clId="Web-{690609B6-F035-633A-30FA-B83CFAB1109C}"/>
    <pc:docChg chg="">
      <pc:chgData name="Guest User" userId="S::urn:spo:anon#13988a3780ac56dcb8be4c403a5024508d80aa47997fa03cf1647fe5311b6310::" providerId="AD" clId="Web-{690609B6-F035-633A-30FA-B83CFAB1109C}" dt="2020-08-06T10:24:57.669" v="1"/>
      <pc:docMkLst>
        <pc:docMk/>
      </pc:docMkLst>
      <pc:sldChg chg="addCm">
        <pc:chgData name="Guest User" userId="S::urn:spo:anon#13988a3780ac56dcb8be4c403a5024508d80aa47997fa03cf1647fe5311b6310::" providerId="AD" clId="Web-{690609B6-F035-633A-30FA-B83CFAB1109C}" dt="2020-08-06T10:23:50.555" v="0"/>
        <pc:sldMkLst>
          <pc:docMk/>
          <pc:sldMk cId="3329163692" sldId="268"/>
        </pc:sldMkLst>
      </pc:sldChg>
      <pc:sldChg chg="addCm">
        <pc:chgData name="Guest User" userId="S::urn:spo:anon#13988a3780ac56dcb8be4c403a5024508d80aa47997fa03cf1647fe5311b6310::" providerId="AD" clId="Web-{690609B6-F035-633A-30FA-B83CFAB1109C}" dt="2020-08-06T10:24:57.669" v="1"/>
        <pc:sldMkLst>
          <pc:docMk/>
          <pc:sldMk cId="1996232125" sldId="27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158B44"/>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158B44"/>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D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158B44"/>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2020</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Harvest festival</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Magione</a:t>
            </a:r>
            <a:r>
              <a:rPr lang="en-GB" dirty="0"/>
              <a:t>, Italy</a:t>
            </a:r>
          </a:p>
        </p:txBody>
      </p:sp>
      <p:sp>
        <p:nvSpPr>
          <p:cNvPr id="3" name="Subtitle 2"/>
          <p:cNvSpPr>
            <a:spLocks noGrp="1"/>
          </p:cNvSpPr>
          <p:nvPr>
            <p:ph type="subTitle" idx="1"/>
          </p:nvPr>
        </p:nvSpPr>
        <p:spPr>
          <a:xfrm>
            <a:off x="1169275" y="2571092"/>
            <a:ext cx="6236235" cy="3600000"/>
          </a:xfrm>
        </p:spPr>
        <p:txBody>
          <a:bodyPr/>
          <a:lstStyle/>
          <a:p>
            <a:pPr marL="0" indent="0">
              <a:buNone/>
            </a:pPr>
            <a:r>
              <a:rPr lang="en-GB" sz="2000" dirty="0"/>
              <a:t>In Italy, olives are an important crop, particularly for making olive oil, which they export globally.</a:t>
            </a:r>
          </a:p>
          <a:p>
            <a:pPr marL="0" indent="0">
              <a:buNone/>
            </a:pPr>
            <a:endParaRPr lang="en-GB" sz="2000" dirty="0"/>
          </a:p>
          <a:p>
            <a:pPr marL="0" indent="0">
              <a:buNone/>
            </a:pPr>
            <a:r>
              <a:rPr lang="en-GB" sz="2000" dirty="0"/>
              <a:t>Italy is the second largest producer of olive oil in the world and the olive harvest is therefore a time for great celebration.</a:t>
            </a:r>
          </a:p>
          <a:p>
            <a:pPr marL="0" indent="0">
              <a:buNone/>
            </a:pPr>
            <a:endParaRPr lang="en-GB" sz="2000" dirty="0"/>
          </a:p>
          <a:p>
            <a:pPr marL="0" indent="0">
              <a:buNone/>
            </a:pPr>
            <a:r>
              <a:rPr lang="en-GB" sz="2000" dirty="0"/>
              <a:t>In the town of </a:t>
            </a:r>
            <a:r>
              <a:rPr lang="en-GB" sz="2000" dirty="0" err="1"/>
              <a:t>Magione</a:t>
            </a:r>
            <a:r>
              <a:rPr lang="en-GB" sz="2000" dirty="0"/>
              <a:t>, the olive harvest is celebrated each year with feasts of local food and wine, as well as theatrical performances.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420" t="10525" r="12270" b="11111"/>
          <a:stretch/>
        </p:blipFill>
        <p:spPr>
          <a:xfrm>
            <a:off x="7571875" y="2108084"/>
            <a:ext cx="4620125" cy="3731243"/>
          </a:xfrm>
          <a:prstGeom prst="rect">
            <a:avLst/>
          </a:prstGeom>
        </p:spPr>
      </p:pic>
    </p:spTree>
    <p:extLst>
      <p:ext uri="{BB962C8B-B14F-4D97-AF65-F5344CB8AC3E}">
        <p14:creationId xmlns:p14="http://schemas.microsoft.com/office/powerpoint/2010/main" val="312364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China</a:t>
            </a:r>
          </a:p>
        </p:txBody>
      </p:sp>
      <p:sp>
        <p:nvSpPr>
          <p:cNvPr id="3" name="Subtitle 2"/>
          <p:cNvSpPr>
            <a:spLocks noGrp="1"/>
          </p:cNvSpPr>
          <p:nvPr>
            <p:ph type="subTitle" idx="1"/>
          </p:nvPr>
        </p:nvSpPr>
        <p:spPr>
          <a:xfrm>
            <a:off x="1169276" y="2571092"/>
            <a:ext cx="6001545" cy="3600000"/>
          </a:xfrm>
        </p:spPr>
        <p:txBody>
          <a:bodyPr/>
          <a:lstStyle/>
          <a:p>
            <a:pPr marL="0" indent="0">
              <a:buNone/>
            </a:pPr>
            <a:r>
              <a:rPr lang="en-GB" sz="2000" dirty="0"/>
              <a:t>China celebrates the ‘Mid-Autumn Festival’ in September or October, under a full moon. </a:t>
            </a:r>
          </a:p>
          <a:p>
            <a:pPr marL="0" indent="0">
              <a:buNone/>
            </a:pPr>
            <a:endParaRPr lang="en-GB" sz="2000" dirty="0"/>
          </a:p>
          <a:p>
            <a:pPr marL="0" indent="0">
              <a:buNone/>
            </a:pPr>
            <a:r>
              <a:rPr lang="en-GB" sz="2000" dirty="0"/>
              <a:t>The festival is celebrated with brightly-coloured decorations and lanterns as well as food offerings and spending time with family.</a:t>
            </a:r>
          </a:p>
          <a:p>
            <a:pPr marL="0" indent="0">
              <a:buNone/>
            </a:pPr>
            <a:endParaRPr lang="en-GB" sz="2000" dirty="0"/>
          </a:p>
          <a:p>
            <a:pPr marL="0" indent="0">
              <a:buNone/>
            </a:pPr>
            <a:r>
              <a:rPr lang="en-GB" sz="2000" dirty="0"/>
              <a:t>Mooncakes are a popular food eaten during the festival. They are round pastries, usually containing sweet red bean or lotus seed paste, and sometimes the yolk of an egg, which represents The Moon.</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1277" b="88440" l="9167" r="90990"/>
                    </a14:imgEffect>
                  </a14:imgLayer>
                </a14:imgProps>
              </a:ext>
              <a:ext uri="{28A0092B-C50C-407E-A947-70E740481C1C}">
                <a14:useLocalDpi xmlns:a14="http://schemas.microsoft.com/office/drawing/2010/main" val="0"/>
              </a:ext>
            </a:extLst>
          </a:blip>
          <a:srcRect l="8272" t="16270" r="8088" b="11138"/>
          <a:stretch/>
        </p:blipFill>
        <p:spPr>
          <a:xfrm>
            <a:off x="7411454" y="2695075"/>
            <a:ext cx="4379494" cy="2791326"/>
          </a:xfrm>
          <a:prstGeom prst="rect">
            <a:avLst/>
          </a:prstGeom>
        </p:spPr>
      </p:pic>
    </p:spTree>
    <p:extLst>
      <p:ext uri="{BB962C8B-B14F-4D97-AF65-F5344CB8AC3E}">
        <p14:creationId xmlns:p14="http://schemas.microsoft.com/office/powerpoint/2010/main" val="1904508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Bali, Indonesia</a:t>
            </a:r>
          </a:p>
        </p:txBody>
      </p:sp>
      <p:sp>
        <p:nvSpPr>
          <p:cNvPr id="3" name="Subtitle 2"/>
          <p:cNvSpPr>
            <a:spLocks noGrp="1"/>
          </p:cNvSpPr>
          <p:nvPr>
            <p:ph type="subTitle" idx="1"/>
          </p:nvPr>
        </p:nvSpPr>
        <p:spPr>
          <a:xfrm>
            <a:off x="1169276" y="2571092"/>
            <a:ext cx="6067096" cy="3600000"/>
          </a:xfrm>
        </p:spPr>
        <p:txBody>
          <a:bodyPr/>
          <a:lstStyle/>
          <a:p>
            <a:pPr marL="0" indent="0">
              <a:buNone/>
            </a:pPr>
            <a:r>
              <a:rPr lang="en-GB" sz="2000" dirty="0"/>
              <a:t>In Bali, rice is an important staple food. Therefore, the Rice Harvest Festival is a time for great jubilation.</a:t>
            </a:r>
          </a:p>
          <a:p>
            <a:pPr marL="0" indent="0">
              <a:buNone/>
            </a:pPr>
            <a:endParaRPr lang="en-GB" sz="2000" dirty="0"/>
          </a:p>
          <a:p>
            <a:pPr marL="0" indent="0">
              <a:buNone/>
            </a:pPr>
            <a:r>
              <a:rPr lang="en-GB" sz="2000" dirty="0"/>
              <a:t>This harvest festival is celebrated in May or June, immediately after the harvest is brought in.</a:t>
            </a:r>
          </a:p>
          <a:p>
            <a:pPr marL="0" indent="0">
              <a:buNone/>
            </a:pPr>
            <a:endParaRPr lang="en-GB" sz="2000" dirty="0"/>
          </a:p>
          <a:p>
            <a:pPr marL="0" indent="0">
              <a:buNone/>
            </a:pPr>
            <a:r>
              <a:rPr lang="en-GB" sz="2000" dirty="0"/>
              <a:t>Colourful flags are raised in towns and cities, and shrines to the ‘Rice god’ are erected in the fields in reverence.</a:t>
            </a:r>
          </a:p>
        </p:txBody>
      </p:sp>
      <p:pic>
        <p:nvPicPr>
          <p:cNvPr id="6" name="Picture 5" descr="A picture containing grass, outdoor, field, cow&#10;&#10;Description automatically generated">
            <a:extLst>
              <a:ext uri="{FF2B5EF4-FFF2-40B4-BE49-F238E27FC236}">
                <a16:creationId xmlns:a16="http://schemas.microsoft.com/office/drawing/2014/main" id="{66507B81-80A1-4C42-B249-635B2F79B411}"/>
              </a:ext>
            </a:extLst>
          </p:cNvPr>
          <p:cNvPicPr>
            <a:picLocks noChangeAspect="1"/>
          </p:cNvPicPr>
          <p:nvPr/>
        </p:nvPicPr>
        <p:blipFill>
          <a:blip r:embed="rId2"/>
          <a:stretch>
            <a:fillRect/>
          </a:stretch>
        </p:blipFill>
        <p:spPr>
          <a:xfrm>
            <a:off x="7565702" y="2571091"/>
            <a:ext cx="4416407" cy="2946305"/>
          </a:xfrm>
          <a:prstGeom prst="rect">
            <a:avLst/>
          </a:prstGeom>
        </p:spPr>
      </p:pic>
    </p:spTree>
    <p:extLst>
      <p:ext uri="{BB962C8B-B14F-4D97-AF65-F5344CB8AC3E}">
        <p14:creationId xmlns:p14="http://schemas.microsoft.com/office/powerpoint/2010/main" val="3329163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UK</a:t>
            </a:r>
          </a:p>
        </p:txBody>
      </p:sp>
      <p:sp>
        <p:nvSpPr>
          <p:cNvPr id="3" name="Subtitle 2"/>
          <p:cNvSpPr>
            <a:spLocks noGrp="1"/>
          </p:cNvSpPr>
          <p:nvPr>
            <p:ph type="subTitle" idx="1"/>
          </p:nvPr>
        </p:nvSpPr>
        <p:spPr>
          <a:xfrm>
            <a:off x="1169276" y="2571092"/>
            <a:ext cx="5065269" cy="3600000"/>
          </a:xfrm>
        </p:spPr>
        <p:txBody>
          <a:bodyPr/>
          <a:lstStyle/>
          <a:p>
            <a:pPr marL="0" indent="0">
              <a:buNone/>
            </a:pPr>
            <a:r>
              <a:rPr lang="en-GB" sz="2000" dirty="0"/>
              <a:t>The main cereal harvest takes place in late summer to early autumn. </a:t>
            </a:r>
            <a:br>
              <a:rPr lang="en-GB" sz="2000" dirty="0"/>
            </a:br>
            <a:br>
              <a:rPr lang="en-GB" sz="2000" dirty="0"/>
            </a:br>
            <a:r>
              <a:rPr lang="en-GB" sz="2000" dirty="0"/>
              <a:t>A combine harvester can make short work of a field of wheat. Some can process over 500 tonnes in a day! </a:t>
            </a:r>
            <a:br>
              <a:rPr lang="en-GB" sz="2000" dirty="0"/>
            </a:br>
            <a:br>
              <a:rPr lang="en-GB" sz="2000" dirty="0"/>
            </a:br>
            <a:r>
              <a:rPr lang="en-GB" sz="2000" dirty="0"/>
              <a:t>The combine harvester also ‘threshes’ the grain, to separate the seed from the stalks and inedible outer casing. This is called the ‘chaff’ and the process is known as separating the wheat from the chaff.</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376" y="1840670"/>
            <a:ext cx="3684656" cy="2456437"/>
          </a:xfrm>
          <a:prstGeom prst="rect">
            <a:avLst/>
          </a:prstGeom>
          <a:ln w="76200">
            <a:noFill/>
          </a:ln>
          <a:effectLst>
            <a:outerShdw blurRad="50800" dist="38100" dir="2700000" algn="tl" rotWithShape="0">
              <a:prstClr val="black">
                <a:alpha val="40000"/>
              </a:prstClr>
            </a:outerShdw>
          </a:effectLst>
        </p:spPr>
      </p:pic>
      <p:pic>
        <p:nvPicPr>
          <p:cNvPr id="6" name="Picture 2" descr="S:\Shared\EDUCATION TEAM FILES\Grain Chain\Activity session plans\Images\Images from grain chain\Ripe wheat - close 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4246" y="3718691"/>
            <a:ext cx="3338073" cy="25922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32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Festival</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Tree>
    <p:extLst>
      <p:ext uri="{BB962C8B-B14F-4D97-AF65-F5344CB8AC3E}">
        <p14:creationId xmlns:p14="http://schemas.microsoft.com/office/powerpoint/2010/main" val="259053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history of Harvest Festival</a:t>
            </a:r>
          </a:p>
        </p:txBody>
      </p:sp>
      <p:sp>
        <p:nvSpPr>
          <p:cNvPr id="3" name="Subtitle 2"/>
          <p:cNvSpPr>
            <a:spLocks noGrp="1"/>
          </p:cNvSpPr>
          <p:nvPr>
            <p:ph type="subTitle" idx="1"/>
          </p:nvPr>
        </p:nvSpPr>
        <p:spPr>
          <a:xfrm>
            <a:off x="1169276" y="2571092"/>
            <a:ext cx="6335929" cy="3600000"/>
          </a:xfrm>
        </p:spPr>
        <p:txBody>
          <a:bodyPr/>
          <a:lstStyle/>
          <a:p>
            <a:pPr marL="0" indent="0">
              <a:buNone/>
            </a:pPr>
            <a:r>
              <a:rPr lang="en-GB" sz="2000" dirty="0"/>
              <a:t>Harvest Festival is traditionally celebrated in the UK on the Sunday nearest the full ‘Harvest Moon’.</a:t>
            </a:r>
            <a:br>
              <a:rPr lang="en-GB" sz="2000" dirty="0"/>
            </a:br>
            <a:endParaRPr lang="en-GB" sz="2000" dirty="0"/>
          </a:p>
          <a:p>
            <a:pPr marL="0" indent="0">
              <a:buNone/>
            </a:pPr>
            <a:r>
              <a:rPr lang="en-GB" sz="2000" dirty="0"/>
              <a:t>In the past, celebrations used to begin on 1</a:t>
            </a:r>
            <a:r>
              <a:rPr lang="en-GB" sz="2000" baseline="30000" dirty="0"/>
              <a:t>st</a:t>
            </a:r>
            <a:r>
              <a:rPr lang="en-GB" sz="2000" dirty="0"/>
              <a:t> August, with the very first loaves of bread from the new wheat crop. A celebratory dinner at the end of the harvest season was held on Michaelmas day (29</a:t>
            </a:r>
            <a:r>
              <a:rPr lang="en-GB" sz="2000" baseline="30000" dirty="0"/>
              <a:t>th</a:t>
            </a:r>
            <a:r>
              <a:rPr lang="en-GB" sz="2000" dirty="0"/>
              <a:t> September).</a:t>
            </a:r>
            <a:br>
              <a:rPr lang="en-GB" sz="2000" dirty="0"/>
            </a:br>
            <a:endParaRPr lang="en-GB" sz="2000" dirty="0"/>
          </a:p>
          <a:p>
            <a:pPr marL="0" indent="0">
              <a:buNone/>
            </a:pPr>
            <a:r>
              <a:rPr lang="en-GB" sz="2000" dirty="0"/>
              <a:t>The origins of the Festival date back to Pagan times, before being adopted by the Church; in fact the word ‘harvest’ comes from the Old English word ‘</a:t>
            </a:r>
            <a:r>
              <a:rPr lang="en-GB" sz="2000" dirty="0" err="1"/>
              <a:t>haerfest</a:t>
            </a:r>
            <a:r>
              <a:rPr lang="en-GB" sz="2000" dirty="0"/>
              <a:t>’, which means autumn.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269" t="16030" r="24733" b="10608"/>
          <a:stretch/>
        </p:blipFill>
        <p:spPr>
          <a:xfrm>
            <a:off x="8486336" y="2571092"/>
            <a:ext cx="3473973" cy="3183322"/>
          </a:xfrm>
          <a:prstGeom prst="rect">
            <a:avLst/>
          </a:prstGeom>
        </p:spPr>
      </p:pic>
    </p:spTree>
    <p:extLst>
      <p:ext uri="{BB962C8B-B14F-4D97-AF65-F5344CB8AC3E}">
        <p14:creationId xmlns:p14="http://schemas.microsoft.com/office/powerpoint/2010/main" val="2053744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Traditions at Harvest Festival</a:t>
            </a:r>
          </a:p>
        </p:txBody>
      </p:sp>
      <p:sp>
        <p:nvSpPr>
          <p:cNvPr id="3" name="Subtitle 2"/>
          <p:cNvSpPr>
            <a:spLocks noGrp="1"/>
          </p:cNvSpPr>
          <p:nvPr>
            <p:ph type="subTitle" idx="1"/>
          </p:nvPr>
        </p:nvSpPr>
        <p:spPr>
          <a:xfrm>
            <a:off x="1169276" y="2571092"/>
            <a:ext cx="5649213" cy="3600000"/>
          </a:xfrm>
        </p:spPr>
        <p:txBody>
          <a:bodyPr/>
          <a:lstStyle/>
          <a:p>
            <a:pPr marL="0" indent="0">
              <a:buNone/>
            </a:pPr>
            <a:r>
              <a:rPr lang="en-GB" sz="2000" dirty="0"/>
              <a:t>Harvest Festival has a number of traditions associated with it, including:</a:t>
            </a:r>
          </a:p>
          <a:p>
            <a:r>
              <a:rPr lang="en-GB" sz="2000" dirty="0"/>
              <a:t>The baking of ‘harvest loaves’;</a:t>
            </a:r>
          </a:p>
          <a:p>
            <a:r>
              <a:rPr lang="en-GB" sz="2000" dirty="0"/>
              <a:t>The singing of songs about the harvest;</a:t>
            </a:r>
          </a:p>
          <a:p>
            <a:r>
              <a:rPr lang="en-GB" sz="2000" dirty="0"/>
              <a:t>The making of ‘corn dollies’;</a:t>
            </a:r>
          </a:p>
          <a:p>
            <a:r>
              <a:rPr lang="en-GB" sz="2000" dirty="0"/>
              <a:t>The creation of food baskets to be shared - either with each other or donated to those in need;</a:t>
            </a:r>
          </a:p>
          <a:p>
            <a:r>
              <a:rPr lang="en-GB" sz="2000" dirty="0"/>
              <a:t>The arrangement of vibrant floral displays.</a:t>
            </a:r>
          </a:p>
          <a:p>
            <a:pPr marL="0" indent="0">
              <a:buNone/>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777" y="2711309"/>
            <a:ext cx="4859867" cy="2993678"/>
          </a:xfrm>
          <a:prstGeom prst="rect">
            <a:avLst/>
          </a:prstGeom>
        </p:spPr>
      </p:pic>
    </p:spTree>
    <p:extLst>
      <p:ext uri="{BB962C8B-B14F-4D97-AF65-F5344CB8AC3E}">
        <p14:creationId xmlns:p14="http://schemas.microsoft.com/office/powerpoint/2010/main" val="102917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loaves</a:t>
            </a:r>
          </a:p>
        </p:txBody>
      </p:sp>
      <p:sp>
        <p:nvSpPr>
          <p:cNvPr id="3" name="Subtitle 2"/>
          <p:cNvSpPr>
            <a:spLocks noGrp="1"/>
          </p:cNvSpPr>
          <p:nvPr>
            <p:ph type="subTitle" idx="1"/>
          </p:nvPr>
        </p:nvSpPr>
        <p:spPr>
          <a:xfrm>
            <a:off x="1169276" y="2571092"/>
            <a:ext cx="6517399" cy="3600000"/>
          </a:xfrm>
        </p:spPr>
        <p:txBody>
          <a:bodyPr/>
          <a:lstStyle/>
          <a:p>
            <a:pPr marL="0" indent="0">
              <a:buNone/>
            </a:pPr>
            <a:r>
              <a:rPr lang="en-GB" sz="2000" dirty="0"/>
              <a:t>The baking of harvest loaves dates back to the tradition of ‘Lammas Day’, which is still observed in some areas of the UK.</a:t>
            </a:r>
          </a:p>
          <a:p>
            <a:pPr marL="0" indent="0">
              <a:buNone/>
            </a:pPr>
            <a:endParaRPr lang="en-GB" sz="2000" dirty="0"/>
          </a:p>
          <a:p>
            <a:pPr marL="0" indent="0">
              <a:buNone/>
            </a:pPr>
            <a:r>
              <a:rPr lang="en-GB" sz="2000" dirty="0"/>
              <a:t>Lammas Day is celebrated on 1</a:t>
            </a:r>
            <a:r>
              <a:rPr lang="en-GB" sz="2000" baseline="30000" dirty="0"/>
              <a:t>st</a:t>
            </a:r>
            <a:r>
              <a:rPr lang="en-GB" sz="2000" dirty="0"/>
              <a:t> August and signifies the beginning of the harvest season by baking bread with the first crop of wheat.</a:t>
            </a:r>
          </a:p>
          <a:p>
            <a:pPr marL="0" indent="0">
              <a:buNone/>
            </a:pPr>
            <a:endParaRPr lang="en-GB" sz="2000" dirty="0"/>
          </a:p>
          <a:p>
            <a:pPr marL="0" indent="0">
              <a:buNone/>
            </a:pPr>
            <a:r>
              <a:rPr lang="en-GB" sz="2000" dirty="0"/>
              <a:t>Often these loaves have ornate designs. A common traditional design is to bake bread into the shape of a wheat sheaf.</a:t>
            </a:r>
          </a:p>
        </p:txBody>
      </p:sp>
      <p:pic>
        <p:nvPicPr>
          <p:cNvPr id="4" name="Picture 3" descr="https://www.dovesfarm.co.uk/uploads/images/presets/product_page_full/recipes/DF%20Bread/600_Doves_Wheatsheaf.jpg"/>
          <p:cNvPicPr/>
          <p:nvPr/>
        </p:nvPicPr>
        <p:blipFill>
          <a:blip r:embed="rId2">
            <a:extLst>
              <a:ext uri="{28A0092B-C50C-407E-A947-70E740481C1C}">
                <a14:useLocalDpi xmlns:a14="http://schemas.microsoft.com/office/drawing/2010/main" val="0"/>
              </a:ext>
            </a:extLst>
          </a:blip>
          <a:srcRect/>
          <a:stretch>
            <a:fillRect/>
          </a:stretch>
        </p:blipFill>
        <p:spPr bwMode="auto">
          <a:xfrm>
            <a:off x="8317524" y="2283798"/>
            <a:ext cx="3478236" cy="3775536"/>
          </a:xfrm>
          <a:prstGeom prst="rect">
            <a:avLst/>
          </a:prstGeom>
          <a:noFill/>
          <a:ln>
            <a:noFill/>
          </a:ln>
        </p:spPr>
      </p:pic>
    </p:spTree>
    <p:extLst>
      <p:ext uri="{BB962C8B-B14F-4D97-AF65-F5344CB8AC3E}">
        <p14:creationId xmlns:p14="http://schemas.microsoft.com/office/powerpoint/2010/main" val="3962006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songs</a:t>
            </a:r>
          </a:p>
        </p:txBody>
      </p:sp>
      <p:sp>
        <p:nvSpPr>
          <p:cNvPr id="3" name="Subtitle 2"/>
          <p:cNvSpPr>
            <a:spLocks noGrp="1"/>
          </p:cNvSpPr>
          <p:nvPr>
            <p:ph type="subTitle" idx="1"/>
          </p:nvPr>
        </p:nvSpPr>
        <p:spPr>
          <a:xfrm>
            <a:off x="1169277" y="2571092"/>
            <a:ext cx="6529746" cy="3600000"/>
          </a:xfrm>
        </p:spPr>
        <p:txBody>
          <a:bodyPr/>
          <a:lstStyle/>
          <a:p>
            <a:pPr marL="0" indent="0">
              <a:buNone/>
            </a:pPr>
            <a:r>
              <a:rPr lang="en-GB" sz="2000" dirty="0"/>
              <a:t>Harvest is a time for celebration and merriment, and so songs about bringing in the harvest have been an important part of traditional celebrations.</a:t>
            </a:r>
          </a:p>
          <a:p>
            <a:pPr marL="0" indent="0">
              <a:buNone/>
            </a:pPr>
            <a:br>
              <a:rPr lang="en-GB" sz="2000" dirty="0"/>
            </a:br>
            <a:r>
              <a:rPr lang="en-GB" sz="2000" dirty="0"/>
              <a:t>Many songs and hymns that are still sung today are associated with the harvest, due to the importance it had, and continues to have, on whether people were well fed.</a:t>
            </a:r>
          </a:p>
          <a:p>
            <a:pPr marL="0" indent="0">
              <a:buNone/>
            </a:pPr>
            <a:endParaRPr lang="en-GB" sz="2000" dirty="0"/>
          </a:p>
        </p:txBody>
      </p:sp>
    </p:spTree>
    <p:extLst>
      <p:ext uri="{BB962C8B-B14F-4D97-AF65-F5344CB8AC3E}">
        <p14:creationId xmlns:p14="http://schemas.microsoft.com/office/powerpoint/2010/main" val="53348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baskets</a:t>
            </a:r>
          </a:p>
        </p:txBody>
      </p:sp>
      <p:sp>
        <p:nvSpPr>
          <p:cNvPr id="3" name="Subtitle 2"/>
          <p:cNvSpPr>
            <a:spLocks noGrp="1"/>
          </p:cNvSpPr>
          <p:nvPr>
            <p:ph type="subTitle" idx="1"/>
          </p:nvPr>
        </p:nvSpPr>
        <p:spPr>
          <a:xfrm>
            <a:off x="1169276" y="2571092"/>
            <a:ext cx="6157799" cy="3600000"/>
          </a:xfrm>
        </p:spPr>
        <p:txBody>
          <a:bodyPr/>
          <a:lstStyle/>
          <a:p>
            <a:pPr marL="0" indent="0">
              <a:buNone/>
            </a:pPr>
            <a:r>
              <a:rPr lang="en-GB" sz="2000" dirty="0"/>
              <a:t>Harvest is a time for being thankful and sharing with those in need.</a:t>
            </a:r>
          </a:p>
          <a:p>
            <a:pPr marL="0" indent="0">
              <a:buNone/>
            </a:pPr>
            <a:endParaRPr lang="en-GB" sz="2000" dirty="0"/>
          </a:p>
          <a:p>
            <a:pPr marL="0" indent="0">
              <a:buNone/>
            </a:pPr>
            <a:r>
              <a:rPr lang="en-GB" sz="2000" dirty="0"/>
              <a:t>Food baskets were often prepared to be shared amongst the community, and often given to those in need.</a:t>
            </a:r>
          </a:p>
          <a:p>
            <a:pPr marL="0" indent="0">
              <a:buNone/>
            </a:pPr>
            <a:endParaRPr lang="en-GB" sz="2000" dirty="0"/>
          </a:p>
          <a:p>
            <a:pPr marL="0" indent="0">
              <a:buNone/>
            </a:pPr>
            <a:r>
              <a:rPr lang="en-GB" sz="2000" dirty="0"/>
              <a:t>Some schools, churches and local organisations still donate food to the elderly or otherwise needy around harvest time.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540" t="5897" r="18560" b="6941"/>
          <a:stretch/>
        </p:blipFill>
        <p:spPr>
          <a:xfrm>
            <a:off x="8148878" y="2283798"/>
            <a:ext cx="3719385" cy="3436073"/>
          </a:xfrm>
          <a:prstGeom prst="rect">
            <a:avLst/>
          </a:prstGeom>
        </p:spPr>
      </p:pic>
    </p:spTree>
    <p:extLst>
      <p:ext uri="{BB962C8B-B14F-4D97-AF65-F5344CB8AC3E}">
        <p14:creationId xmlns:p14="http://schemas.microsoft.com/office/powerpoint/2010/main" val="28244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Corn dollies</a:t>
            </a:r>
          </a:p>
        </p:txBody>
      </p:sp>
      <p:sp>
        <p:nvSpPr>
          <p:cNvPr id="3" name="Subtitle 2"/>
          <p:cNvSpPr>
            <a:spLocks noGrp="1"/>
          </p:cNvSpPr>
          <p:nvPr>
            <p:ph type="subTitle" idx="1"/>
          </p:nvPr>
        </p:nvSpPr>
        <p:spPr>
          <a:xfrm>
            <a:off x="1169276" y="2571092"/>
            <a:ext cx="6888874" cy="3600000"/>
          </a:xfrm>
        </p:spPr>
        <p:txBody>
          <a:bodyPr/>
          <a:lstStyle/>
          <a:p>
            <a:pPr marL="0" indent="0">
              <a:buNone/>
            </a:pPr>
            <a:r>
              <a:rPr lang="en-GB" sz="2000" dirty="0"/>
              <a:t>In Pagan times, it was believed that the Corn Spirit lived in the fields, and would be without a place to live when the harvest was taken in.</a:t>
            </a:r>
          </a:p>
          <a:p>
            <a:pPr marL="0" indent="0">
              <a:buNone/>
            </a:pPr>
            <a:endParaRPr lang="en-GB" sz="2000" dirty="0"/>
          </a:p>
          <a:p>
            <a:pPr marL="0" indent="0">
              <a:buNone/>
            </a:pPr>
            <a:r>
              <a:rPr lang="en-GB" sz="2000" dirty="0"/>
              <a:t>This led to the creation of ‘corn dollies’, made from the last sheaf, where the Corn Spirit could live until the new crop was planted.</a:t>
            </a:r>
          </a:p>
          <a:p>
            <a:pPr marL="0" indent="0">
              <a:buNone/>
            </a:pPr>
            <a:endParaRPr lang="en-GB" sz="2000" dirty="0"/>
          </a:p>
          <a:p>
            <a:pPr marL="0" indent="0">
              <a:buNone/>
            </a:pPr>
            <a:r>
              <a:rPr lang="en-GB" sz="2000" dirty="0"/>
              <a:t>In the UK, different areas of the country have their own traditional design of corn dolly.</a:t>
            </a:r>
          </a:p>
        </p:txBody>
      </p:sp>
    </p:spTree>
    <p:extLst>
      <p:ext uri="{BB962C8B-B14F-4D97-AF65-F5344CB8AC3E}">
        <p14:creationId xmlns:p14="http://schemas.microsoft.com/office/powerpoint/2010/main" val="2994091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festivals around the world</a:t>
            </a:r>
          </a:p>
        </p:txBody>
      </p:sp>
      <p:sp>
        <p:nvSpPr>
          <p:cNvPr id="3" name="Subtitle 2"/>
          <p:cNvSpPr>
            <a:spLocks noGrp="1"/>
          </p:cNvSpPr>
          <p:nvPr>
            <p:ph type="subTitle" idx="1"/>
          </p:nvPr>
        </p:nvSpPr>
        <p:spPr>
          <a:xfrm>
            <a:off x="1169276" y="2571092"/>
            <a:ext cx="6086547" cy="3600000"/>
          </a:xfrm>
        </p:spPr>
        <p:txBody>
          <a:bodyPr/>
          <a:lstStyle/>
          <a:p>
            <a:pPr marL="0" indent="0">
              <a:buNone/>
            </a:pPr>
            <a:r>
              <a:rPr lang="en-GB" sz="2000" dirty="0"/>
              <a:t>Harvest-time is celebrated around the world because of the importance of having enough food to eat for the rest of the year.</a:t>
            </a:r>
          </a:p>
          <a:p>
            <a:pPr marL="0" indent="0">
              <a:buNone/>
            </a:pPr>
            <a:endParaRPr lang="en-GB" sz="2000" dirty="0"/>
          </a:p>
          <a:p>
            <a:pPr marL="0" indent="0">
              <a:buNone/>
            </a:pPr>
            <a:r>
              <a:rPr lang="en-GB" sz="2000" dirty="0"/>
              <a:t>Not all countries celebrate harvest in the same way, or on the same date, but many countries have their own variation on the festival. </a:t>
            </a:r>
          </a:p>
          <a:p>
            <a:pPr marL="0" indent="0">
              <a:buNone/>
            </a:pPr>
            <a:endParaRPr lang="en-GB" sz="2000" dirty="0"/>
          </a:p>
          <a:p>
            <a:pPr marL="0" indent="0">
              <a:buNone/>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664" y="2283798"/>
            <a:ext cx="3758143" cy="3758143"/>
          </a:xfrm>
          <a:prstGeom prst="rect">
            <a:avLst/>
          </a:prstGeom>
        </p:spPr>
      </p:pic>
    </p:spTree>
    <p:extLst>
      <p:ext uri="{BB962C8B-B14F-4D97-AF65-F5344CB8AC3E}">
        <p14:creationId xmlns:p14="http://schemas.microsoft.com/office/powerpoint/2010/main" val="674231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USA</a:t>
            </a:r>
          </a:p>
        </p:txBody>
      </p:sp>
      <p:sp>
        <p:nvSpPr>
          <p:cNvPr id="3" name="Subtitle 2"/>
          <p:cNvSpPr>
            <a:spLocks noGrp="1"/>
          </p:cNvSpPr>
          <p:nvPr>
            <p:ph type="subTitle" idx="1"/>
          </p:nvPr>
        </p:nvSpPr>
        <p:spPr>
          <a:xfrm>
            <a:off x="1169276" y="2571092"/>
            <a:ext cx="5985503" cy="3600000"/>
          </a:xfrm>
        </p:spPr>
        <p:txBody>
          <a:bodyPr/>
          <a:lstStyle/>
          <a:p>
            <a:pPr marL="0" indent="0">
              <a:buNone/>
            </a:pPr>
            <a:r>
              <a:rPr lang="en-GB" sz="2000" dirty="0"/>
              <a:t>The USA celebrates their harvest on the fourth Thursday of November, with a national holiday known as Thanksgiving.</a:t>
            </a:r>
          </a:p>
          <a:p>
            <a:pPr marL="0" indent="0">
              <a:buNone/>
            </a:pPr>
            <a:endParaRPr lang="en-GB" sz="2000" dirty="0"/>
          </a:p>
          <a:p>
            <a:pPr marL="0" indent="0">
              <a:buNone/>
            </a:pPr>
            <a:r>
              <a:rPr lang="en-GB" sz="2000" dirty="0"/>
              <a:t>During this time, family typically get together and celebrate with a meal, often with a turkey as the centrepiece. </a:t>
            </a:r>
          </a:p>
          <a:p>
            <a:pPr marL="0" indent="0">
              <a:buNone/>
            </a:pPr>
            <a:endParaRPr lang="en-GB" sz="2000" dirty="0"/>
          </a:p>
          <a:p>
            <a:pPr marL="0" indent="0">
              <a:buNone/>
            </a:pPr>
            <a:r>
              <a:rPr lang="en-GB" sz="2000" dirty="0"/>
              <a:t>Many American towns and cities also hold public parades on this day, with marching bands and floats.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787" y="2571092"/>
            <a:ext cx="4165674" cy="3124256"/>
          </a:xfrm>
          <a:prstGeom prst="rect">
            <a:avLst/>
          </a:prstGeom>
        </p:spPr>
      </p:pic>
    </p:spTree>
    <p:extLst>
      <p:ext uri="{BB962C8B-B14F-4D97-AF65-F5344CB8AC3E}">
        <p14:creationId xmlns:p14="http://schemas.microsoft.com/office/powerpoint/2010/main" val="3252643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B789A48-226B-476F-AEB8-7C32041C5A84}">
  <we:reference id="wa104178141" version="4.0.0.8" store="en-US" storeType="OMEX"/>
  <we:alternateReferences>
    <we:reference id="WA104178141" version="4.0.0.8"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2" ma:contentTypeDescription="Create a new document." ma:contentTypeScope="" ma:versionID="b134f5e88b3ea123a910815f09e865d3">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58644792baf05f14ca744c1dc1f1ca8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8CE5F5-839C-429B-884A-33F91C212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6E837D-24D9-4FC7-82C7-643379FE9927}">
  <ds:schemaRefs>
    <ds:schemaRef ds:uri="http://schemas.microsoft.com/sharepoint/v3/contenttype/forms"/>
  </ds:schemaRefs>
</ds:datastoreItem>
</file>

<file path=customXml/itemProps3.xml><?xml version="1.0" encoding="utf-8"?>
<ds:datastoreItem xmlns:ds="http://schemas.openxmlformats.org/officeDocument/2006/customXml" ds:itemID="{4FFDBB9A-6CBC-4012-9806-FB116B63EE7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ead97cfe-a968-427f-b02b-893e6ba0355a"/>
    <ds:schemaRef ds:uri="http://purl.org/dc/terms/"/>
    <ds:schemaRef ds:uri="http://schemas.openxmlformats.org/package/2006/metadata/core-properties"/>
    <ds:schemaRef ds:uri="c53071f4-7f44-43fd-895c-8e7b6a3746b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1030</TotalTime>
  <Words>885</Words>
  <Application>Microsoft Office PowerPoint</Application>
  <PresentationFormat>Widescreen</PresentationFormat>
  <Paragraphs>66</Paragraphs>
  <Slides>14</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14</vt:i4>
      </vt:variant>
    </vt:vector>
  </HeadingPairs>
  <TitlesOfParts>
    <vt:vector size="20" baseType="lpstr">
      <vt:lpstr>Arial</vt:lpstr>
      <vt:lpstr>Calibri</vt:lpstr>
      <vt:lpstr>Office Theme</vt:lpstr>
      <vt:lpstr>Custom Design</vt:lpstr>
      <vt:lpstr>1_Custom Design</vt:lpstr>
      <vt:lpstr>3_Custom Design</vt:lpstr>
      <vt:lpstr>Harvest festival</vt:lpstr>
      <vt:lpstr>The history of Harvest Festival</vt:lpstr>
      <vt:lpstr>Traditions at Harvest Festival</vt:lpstr>
      <vt:lpstr>Harvest loaves</vt:lpstr>
      <vt:lpstr>Harvest songs</vt:lpstr>
      <vt:lpstr>Food baskets</vt:lpstr>
      <vt:lpstr>Corn dollies</vt:lpstr>
      <vt:lpstr>Harvest festivals around the world</vt:lpstr>
      <vt:lpstr>USA</vt:lpstr>
      <vt:lpstr>Magione, Italy</vt:lpstr>
      <vt:lpstr>China</vt:lpstr>
      <vt:lpstr>Bali, Indonesia</vt:lpstr>
      <vt:lpstr>UK</vt:lpstr>
      <vt:lpstr>Harvest Festival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61</cp:revision>
  <dcterms:created xsi:type="dcterms:W3CDTF">2018-10-10T09:22:08Z</dcterms:created>
  <dcterms:modified xsi:type="dcterms:W3CDTF">2020-08-19T06:27:13Z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