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media/image21.jpg" ContentType="image/tiff"/>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0" r:id="rId5"/>
    <p:sldMasterId id="2147483652" r:id="rId6"/>
    <p:sldMasterId id="2147483656" r:id="rId7"/>
  </p:sldMasterIdLst>
  <p:sldIdLst>
    <p:sldId id="256" r:id="rId8"/>
    <p:sldId id="266" r:id="rId9"/>
    <p:sldId id="267" r:id="rId10"/>
    <p:sldId id="268" r:id="rId11"/>
    <p:sldId id="271" r:id="rId12"/>
    <p:sldId id="270" r:id="rId13"/>
    <p:sldId id="269" r:id="rId14"/>
    <p:sldId id="259" r:id="rId15"/>
    <p:sldId id="262" r:id="rId16"/>
    <p:sldId id="263" r:id="rId17"/>
    <p:sldId id="264" r:id="rId18"/>
    <p:sldId id="26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est User" initials="GU" lastIdx="5" clrIdx="0">
    <p:extLst>
      <p:ext uri="{19B8F6BF-5375-455C-9EA6-DF929625EA0E}">
        <p15:presenceInfo xmlns:p15="http://schemas.microsoft.com/office/powerpoint/2012/main" userId="S::urn:spo:anon#13988a3780ac56dcb8be4c403a5024508d80aa47997fa03cf1647fe5311b63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58B44"/>
    <a:srgbClr val="C7D9BD"/>
    <a:srgbClr val="F9D4B6"/>
    <a:srgbClr val="EDAD80"/>
    <a:srgbClr val="E46B2F"/>
    <a:srgbClr val="ED6B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97C818-4930-4799-93D0-39E71BCE66B4}" v="3" dt="2020-08-19T07:06:39.8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75"/>
    <p:restoredTop sz="94655"/>
  </p:normalViewPr>
  <p:slideViewPr>
    <p:cSldViewPr snapToGrid="0" snapToObjects="1">
      <p:cViewPr varScale="1">
        <p:scale>
          <a:sx n="67" d="100"/>
          <a:sy n="67" d="100"/>
        </p:scale>
        <p:origin x="684"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13988a3780ac56dcb8be4c403a5024508d80aa47997fa03cf1647fe5311b6310::" providerId="AD" clId="Web-{DC6962E0-D9E2-44E6-A986-3CB1528394B1}"/>
    <pc:docChg chg="">
      <pc:chgData name="Guest User" userId="S::urn:spo:anon#13988a3780ac56dcb8be4c403a5024508d80aa47997fa03cf1647fe5311b6310::" providerId="AD" clId="Web-{DC6962E0-D9E2-44E6-A986-3CB1528394B1}" dt="2020-08-06T10:07:15.701" v="4"/>
      <pc:docMkLst>
        <pc:docMk/>
      </pc:docMkLst>
      <pc:sldChg chg="addCm">
        <pc:chgData name="Guest User" userId="S::urn:spo:anon#13988a3780ac56dcb8be4c403a5024508d80aa47997fa03cf1647fe5311b6310::" providerId="AD" clId="Web-{DC6962E0-D9E2-44E6-A986-3CB1528394B1}" dt="2020-08-06T10:07:15.701" v="4"/>
        <pc:sldMkLst>
          <pc:docMk/>
          <pc:sldMk cId="1740713487" sldId="259"/>
        </pc:sldMkLst>
      </pc:sldChg>
      <pc:sldChg chg="addCm">
        <pc:chgData name="Guest User" userId="S::urn:spo:anon#13988a3780ac56dcb8be4c403a5024508d80aa47997fa03cf1647fe5311b6310::" providerId="AD" clId="Web-{DC6962E0-D9E2-44E6-A986-3CB1528394B1}" dt="2020-08-06T09:58:50.072" v="0"/>
        <pc:sldMkLst>
          <pc:docMk/>
          <pc:sldMk cId="1123350212" sldId="266"/>
        </pc:sldMkLst>
      </pc:sldChg>
      <pc:sldChg chg="addCm">
        <pc:chgData name="Guest User" userId="S::urn:spo:anon#13988a3780ac56dcb8be4c403a5024508d80aa47997fa03cf1647fe5311b6310::" providerId="AD" clId="Web-{DC6962E0-D9E2-44E6-A986-3CB1528394B1}" dt="2020-08-06T10:04:30.049" v="3"/>
        <pc:sldMkLst>
          <pc:docMk/>
          <pc:sldMk cId="3321121538" sldId="267"/>
        </pc:sldMkLst>
      </pc:sldChg>
    </pc:docChg>
  </pc:docChgLst>
  <pc:docChgLst>
    <pc:chgData name="Alex White" userId="07f4b406-cfdf-44ea-80a5-e7a034eaf81e" providerId="ADAL" clId="{2897C818-4930-4799-93D0-39E71BCE66B4}"/>
    <pc:docChg chg="undo custSel modSld">
      <pc:chgData name="Alex White" userId="07f4b406-cfdf-44ea-80a5-e7a034eaf81e" providerId="ADAL" clId="{2897C818-4930-4799-93D0-39E71BCE66B4}" dt="2020-08-19T07:06:57.457" v="40" actId="1592"/>
      <pc:docMkLst>
        <pc:docMk/>
      </pc:docMkLst>
      <pc:sldChg chg="delCm">
        <pc:chgData name="Alex White" userId="07f4b406-cfdf-44ea-80a5-e7a034eaf81e" providerId="ADAL" clId="{2897C818-4930-4799-93D0-39E71BCE66B4}" dt="2020-08-19T06:23:16.307" v="26" actId="1592"/>
        <pc:sldMkLst>
          <pc:docMk/>
          <pc:sldMk cId="1740713487" sldId="259"/>
        </pc:sldMkLst>
      </pc:sldChg>
      <pc:sldChg chg="modSp mod delCm">
        <pc:chgData name="Alex White" userId="07f4b406-cfdf-44ea-80a5-e7a034eaf81e" providerId="ADAL" clId="{2897C818-4930-4799-93D0-39E71BCE66B4}" dt="2020-08-19T06:22:15.312" v="18" actId="1592"/>
        <pc:sldMkLst>
          <pc:docMk/>
          <pc:sldMk cId="1123350212" sldId="266"/>
        </pc:sldMkLst>
        <pc:spChg chg="mod">
          <ac:chgData name="Alex White" userId="07f4b406-cfdf-44ea-80a5-e7a034eaf81e" providerId="ADAL" clId="{2897C818-4930-4799-93D0-39E71BCE66B4}" dt="2020-08-19T06:22:11.046" v="17" actId="20577"/>
          <ac:spMkLst>
            <pc:docMk/>
            <pc:sldMk cId="1123350212" sldId="266"/>
            <ac:spMk id="4" creationId="{00000000-0000-0000-0000-000000000000}"/>
          </ac:spMkLst>
        </pc:spChg>
      </pc:sldChg>
      <pc:sldChg chg="addSp delSp modSp mod delCm">
        <pc:chgData name="Alex White" userId="07f4b406-cfdf-44ea-80a5-e7a034eaf81e" providerId="ADAL" clId="{2897C818-4930-4799-93D0-39E71BCE66B4}" dt="2020-08-19T07:06:57.457" v="40" actId="1592"/>
        <pc:sldMkLst>
          <pc:docMk/>
          <pc:sldMk cId="3321121538" sldId="267"/>
        </pc:sldMkLst>
        <pc:spChg chg="mod">
          <ac:chgData name="Alex White" userId="07f4b406-cfdf-44ea-80a5-e7a034eaf81e" providerId="ADAL" clId="{2897C818-4930-4799-93D0-39E71BCE66B4}" dt="2020-08-19T06:23:07.660" v="24" actId="20577"/>
          <ac:spMkLst>
            <pc:docMk/>
            <pc:sldMk cId="3321121538" sldId="267"/>
            <ac:spMk id="4" creationId="{00000000-0000-0000-0000-000000000000}"/>
          </ac:spMkLst>
        </pc:spChg>
        <pc:picChg chg="del">
          <ac:chgData name="Alex White" userId="07f4b406-cfdf-44ea-80a5-e7a034eaf81e" providerId="ADAL" clId="{2897C818-4930-4799-93D0-39E71BCE66B4}" dt="2020-08-19T07:05:46.428" v="27" actId="478"/>
          <ac:picMkLst>
            <pc:docMk/>
            <pc:sldMk cId="3321121538" sldId="267"/>
            <ac:picMk id="5" creationId="{00000000-0000-0000-0000-000000000000}"/>
          </ac:picMkLst>
        </pc:picChg>
        <pc:picChg chg="add del mod">
          <ac:chgData name="Alex White" userId="07f4b406-cfdf-44ea-80a5-e7a034eaf81e" providerId="ADAL" clId="{2897C818-4930-4799-93D0-39E71BCE66B4}" dt="2020-08-19T07:05:57.679" v="32" actId="478"/>
          <ac:picMkLst>
            <pc:docMk/>
            <pc:sldMk cId="3321121538" sldId="267"/>
            <ac:picMk id="6" creationId="{F90F26A3-5B5E-4129-8E84-84DEBB3668C4}"/>
          </ac:picMkLst>
        </pc:picChg>
        <pc:picChg chg="add mod">
          <ac:chgData name="Alex White" userId="07f4b406-cfdf-44ea-80a5-e7a034eaf81e" providerId="ADAL" clId="{2897C818-4930-4799-93D0-39E71BCE66B4}" dt="2020-08-19T07:06:51.762" v="39" actId="1076"/>
          <ac:picMkLst>
            <pc:docMk/>
            <pc:sldMk cId="3321121538" sldId="267"/>
            <ac:picMk id="8" creationId="{AA8ECF01-1479-4ABE-9611-50BD053BFCFC}"/>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dirty="0"/>
              <a:t>Title</a:t>
            </a:r>
          </a:p>
        </p:txBody>
      </p:sp>
    </p:spTree>
    <p:extLst>
      <p:ext uri="{BB962C8B-B14F-4D97-AF65-F5344CB8AC3E}">
        <p14:creationId xmlns:p14="http://schemas.microsoft.com/office/powerpoint/2010/main" val="74107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158B44"/>
                </a:solidFill>
                <a:latin typeface="Arial" charset="0"/>
                <a:ea typeface="Arial" charset="0"/>
                <a:cs typeface="Arial" charset="0"/>
              </a:defRPr>
            </a:lvl1pPr>
          </a:lstStyle>
          <a:p>
            <a:r>
              <a:rPr lang="en-US" dirty="0"/>
              <a:t>Section Title</a:t>
            </a:r>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a:t>
            </a:r>
          </a:p>
        </p:txBody>
      </p:sp>
    </p:spTree>
    <p:extLst>
      <p:ext uri="{BB962C8B-B14F-4D97-AF65-F5344CB8AC3E}">
        <p14:creationId xmlns:p14="http://schemas.microsoft.com/office/powerpoint/2010/main" val="82376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158B44"/>
                </a:solidFill>
                <a:latin typeface="Arial" charset="0"/>
                <a:ea typeface="Arial" charset="0"/>
                <a:cs typeface="Arial" charset="0"/>
              </a:defRPr>
            </a:lvl1pPr>
          </a:lstStyle>
          <a:p>
            <a:r>
              <a:rPr lang="en-US" dirty="0"/>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18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 here</a:t>
            </a:r>
          </a:p>
        </p:txBody>
      </p:sp>
    </p:spTree>
    <p:extLst>
      <p:ext uri="{BB962C8B-B14F-4D97-AF65-F5344CB8AC3E}">
        <p14:creationId xmlns:p14="http://schemas.microsoft.com/office/powerpoint/2010/main" val="155134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C7D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158B44"/>
                </a:solidFill>
                <a:latin typeface="Arial" charset="0"/>
                <a:ea typeface="Arial" charset="0"/>
                <a:cs typeface="Arial" charset="0"/>
              </a:defRPr>
            </a:lvl1pPr>
          </a:lstStyle>
          <a:p>
            <a:r>
              <a:rPr lang="en-US" dirty="0"/>
              <a:t>Heading</a:t>
            </a:r>
          </a:p>
        </p:txBody>
      </p:sp>
    </p:spTree>
    <p:extLst>
      <p:ext uri="{BB962C8B-B14F-4D97-AF65-F5344CB8AC3E}">
        <p14:creationId xmlns:p14="http://schemas.microsoft.com/office/powerpoint/2010/main" val="2800079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hyperlink" Target="http://www.foodafactoflife.org.uk/"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hyperlink" Target="http://www.foodafactoflife.org.uk/"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hyperlink" Target="http://www.foodafactoflife.org.uk/" TargetMode="Externa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hyperlink" Target="http://www.foodafactoflife.org.uk/"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39453" y="358589"/>
            <a:ext cx="2044335" cy="1435165"/>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5"/>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a:t>
            </a:r>
            <a:r>
              <a:rPr lang="en-US" sz="900" b="0" i="0" baseline="0" dirty="0">
                <a:solidFill>
                  <a:schemeClr val="tx1"/>
                </a:solidFill>
                <a:latin typeface="Arial" charset="0"/>
                <a:ea typeface="Arial" charset="0"/>
                <a:cs typeface="Arial" charset="0"/>
              </a:rPr>
              <a:t> Food – </a:t>
            </a:r>
            <a:r>
              <a:rPr lang="en-US" sz="900" b="0" i="0" dirty="0">
                <a:solidFill>
                  <a:schemeClr val="tx1"/>
                </a:solidFill>
                <a:latin typeface="Arial" charset="0"/>
                <a:ea typeface="Arial" charset="0"/>
                <a:cs typeface="Arial" charset="0"/>
              </a:rPr>
              <a:t>a fact of life 2020</a:t>
            </a:r>
          </a:p>
        </p:txBody>
      </p:sp>
    </p:spTree>
    <p:extLst>
      <p:ext uri="{BB962C8B-B14F-4D97-AF65-F5344CB8AC3E}">
        <p14:creationId xmlns:p14="http://schemas.microsoft.com/office/powerpoint/2010/main" val="132888504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2020</a:t>
            </a: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2020</a:t>
            </a: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2020</a:t>
            </a: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3.xml"/><Relationship Id="rId5" Type="http://schemas.openxmlformats.org/officeDocument/2006/relationships/image" Target="../media/image14.jp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Harvest assembly</a:t>
            </a:r>
          </a:p>
        </p:txBody>
      </p:sp>
    </p:spTree>
    <p:extLst>
      <p:ext uri="{BB962C8B-B14F-4D97-AF65-F5344CB8AC3E}">
        <p14:creationId xmlns:p14="http://schemas.microsoft.com/office/powerpoint/2010/main" val="1955166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56"/>
          <p:cNvSpPr txBox="1"/>
          <p:nvPr/>
        </p:nvSpPr>
        <p:spPr>
          <a:xfrm>
            <a:off x="860612" y="2829261"/>
            <a:ext cx="6092986" cy="1938992"/>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These days, we are lucky that we have a plentiful supply of food all year round.</a:t>
            </a:r>
            <a:br>
              <a:rPr lang="en-GB" sz="2000" dirty="0">
                <a:latin typeface="Arial" panose="020B0604020202020204" pitchFamily="34" charset="0"/>
                <a:cs typeface="Arial" panose="020B0604020202020204" pitchFamily="34" charset="0"/>
              </a:rPr>
            </a:b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In the past, food was often very scarce before the new harvest came in and this is one reason why harvest is a time to celebrate what we </a:t>
            </a:r>
            <a:r>
              <a:rPr lang="en-GB" sz="2000" b="1" dirty="0">
                <a:latin typeface="Arial" panose="020B0604020202020204" pitchFamily="34" charset="0"/>
                <a:cs typeface="Arial" panose="020B0604020202020204" pitchFamily="34" charset="0"/>
              </a:rPr>
              <a:t>have</a:t>
            </a:r>
            <a:r>
              <a:rPr lang="en-GB" sz="2000" dirty="0">
                <a:latin typeface="Arial" panose="020B0604020202020204" pitchFamily="34" charset="0"/>
                <a:cs typeface="Arial" panose="020B0604020202020204" pitchFamily="34" charset="0"/>
              </a:rPr>
              <a: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7874" y="1730136"/>
            <a:ext cx="3294080" cy="219825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4914" y="4063393"/>
            <a:ext cx="3435228" cy="2288129"/>
          </a:xfrm>
          <a:prstGeom prst="rect">
            <a:avLst/>
          </a:prstGeom>
        </p:spPr>
      </p:pic>
      <p:sp>
        <p:nvSpPr>
          <p:cNvPr id="4" name="TextBox 4"/>
          <p:cNvSpPr txBox="1"/>
          <p:nvPr/>
        </p:nvSpPr>
        <p:spPr>
          <a:xfrm>
            <a:off x="696882" y="3009208"/>
            <a:ext cx="1413164" cy="2000548"/>
          </a:xfrm>
          <a:prstGeom prst="rect">
            <a:avLst/>
          </a:prstGeom>
          <a:noFill/>
        </p:spPr>
        <p:txBody>
          <a:bodyPr wrap="square" rtlCol="0">
            <a:spAutoFit/>
          </a:bodyPr>
          <a:lstStyle/>
          <a:p>
            <a:pPr algn="ctr"/>
            <a:r>
              <a:rPr lang="en-GB" sz="12400" dirty="0">
                <a:solidFill>
                  <a:srgbClr val="158B44"/>
                </a:solidFill>
                <a:latin typeface="Arial" panose="020B0604020202020204" pitchFamily="34" charset="0"/>
                <a:cs typeface="Arial" panose="020B0604020202020204" pitchFamily="34" charset="0"/>
              </a:rPr>
              <a:t>H</a:t>
            </a:r>
          </a:p>
        </p:txBody>
      </p:sp>
      <p:sp>
        <p:nvSpPr>
          <p:cNvPr id="5" name="TextBox 10"/>
          <p:cNvSpPr txBox="1"/>
          <p:nvPr/>
        </p:nvSpPr>
        <p:spPr>
          <a:xfrm>
            <a:off x="10081954" y="3009208"/>
            <a:ext cx="1413164" cy="2000548"/>
          </a:xfrm>
          <a:prstGeom prst="rect">
            <a:avLst/>
          </a:prstGeom>
          <a:noFill/>
        </p:spPr>
        <p:txBody>
          <a:bodyPr wrap="square" rtlCol="0">
            <a:spAutoFit/>
          </a:bodyPr>
          <a:lstStyle/>
          <a:p>
            <a:pPr algn="ctr"/>
            <a:r>
              <a:rPr lang="en-GB" sz="12400" dirty="0">
                <a:solidFill>
                  <a:srgbClr val="158B44"/>
                </a:solidFill>
                <a:latin typeface="Arial" panose="020B0604020202020204" pitchFamily="34" charset="0"/>
                <a:cs typeface="Arial" panose="020B0604020202020204" pitchFamily="34" charset="0"/>
              </a:rPr>
              <a:t>T</a:t>
            </a:r>
          </a:p>
        </p:txBody>
      </p:sp>
      <p:sp>
        <p:nvSpPr>
          <p:cNvPr id="6" name="TextBox 5"/>
          <p:cNvSpPr txBox="1"/>
          <p:nvPr/>
        </p:nvSpPr>
        <p:spPr>
          <a:xfrm>
            <a:off x="2261061" y="3009208"/>
            <a:ext cx="1413164" cy="2000548"/>
          </a:xfrm>
          <a:prstGeom prst="rect">
            <a:avLst/>
          </a:prstGeom>
          <a:noFill/>
        </p:spPr>
        <p:txBody>
          <a:bodyPr wrap="square" rtlCol="0">
            <a:spAutoFit/>
          </a:bodyPr>
          <a:lstStyle/>
          <a:p>
            <a:pPr algn="ctr"/>
            <a:r>
              <a:rPr lang="en-GB" sz="12400" dirty="0">
                <a:solidFill>
                  <a:srgbClr val="158B44"/>
                </a:solidFill>
                <a:latin typeface="Arial" panose="020B0604020202020204" pitchFamily="34" charset="0"/>
                <a:cs typeface="Arial" panose="020B0604020202020204" pitchFamily="34" charset="0"/>
              </a:rPr>
              <a:t>A</a:t>
            </a:r>
          </a:p>
        </p:txBody>
      </p:sp>
      <p:sp>
        <p:nvSpPr>
          <p:cNvPr id="7" name="TextBox 6"/>
          <p:cNvSpPr txBox="1"/>
          <p:nvPr/>
        </p:nvSpPr>
        <p:spPr>
          <a:xfrm>
            <a:off x="3825240" y="3009208"/>
            <a:ext cx="1413164" cy="2000548"/>
          </a:xfrm>
          <a:prstGeom prst="rect">
            <a:avLst/>
          </a:prstGeom>
          <a:noFill/>
        </p:spPr>
        <p:txBody>
          <a:bodyPr wrap="square" rtlCol="0">
            <a:spAutoFit/>
          </a:bodyPr>
          <a:lstStyle/>
          <a:p>
            <a:pPr algn="ctr"/>
            <a:r>
              <a:rPr lang="en-GB" sz="12400" dirty="0">
                <a:solidFill>
                  <a:srgbClr val="158B44"/>
                </a:solidFill>
                <a:latin typeface="Arial" panose="020B0604020202020204" pitchFamily="34" charset="0"/>
                <a:cs typeface="Arial" panose="020B0604020202020204" pitchFamily="34" charset="0"/>
              </a:rPr>
              <a:t>R</a:t>
            </a:r>
          </a:p>
        </p:txBody>
      </p:sp>
      <p:sp>
        <p:nvSpPr>
          <p:cNvPr id="8" name="TextBox 7"/>
          <p:cNvSpPr txBox="1"/>
          <p:nvPr/>
        </p:nvSpPr>
        <p:spPr>
          <a:xfrm>
            <a:off x="5389419" y="3009208"/>
            <a:ext cx="1413164" cy="2000548"/>
          </a:xfrm>
          <a:prstGeom prst="rect">
            <a:avLst/>
          </a:prstGeom>
          <a:noFill/>
        </p:spPr>
        <p:txBody>
          <a:bodyPr wrap="square" rtlCol="0">
            <a:spAutoFit/>
          </a:bodyPr>
          <a:lstStyle/>
          <a:p>
            <a:pPr algn="ctr"/>
            <a:r>
              <a:rPr lang="en-GB" sz="12400" dirty="0">
                <a:solidFill>
                  <a:srgbClr val="158B44"/>
                </a:solidFill>
                <a:latin typeface="Arial" panose="020B0604020202020204" pitchFamily="34" charset="0"/>
                <a:cs typeface="Arial" panose="020B0604020202020204" pitchFamily="34" charset="0"/>
              </a:rPr>
              <a:t>V</a:t>
            </a:r>
          </a:p>
        </p:txBody>
      </p:sp>
      <p:sp>
        <p:nvSpPr>
          <p:cNvPr id="9" name="TextBox 8"/>
          <p:cNvSpPr txBox="1"/>
          <p:nvPr/>
        </p:nvSpPr>
        <p:spPr>
          <a:xfrm>
            <a:off x="6953598" y="3009208"/>
            <a:ext cx="1413164" cy="2000548"/>
          </a:xfrm>
          <a:prstGeom prst="rect">
            <a:avLst/>
          </a:prstGeom>
          <a:noFill/>
        </p:spPr>
        <p:txBody>
          <a:bodyPr wrap="square" rtlCol="0">
            <a:spAutoFit/>
          </a:bodyPr>
          <a:lstStyle/>
          <a:p>
            <a:pPr algn="ctr"/>
            <a:r>
              <a:rPr lang="en-GB" sz="12400" dirty="0">
                <a:solidFill>
                  <a:srgbClr val="158B44"/>
                </a:solidFill>
                <a:latin typeface="Arial" panose="020B0604020202020204" pitchFamily="34" charset="0"/>
                <a:cs typeface="Arial" panose="020B0604020202020204" pitchFamily="34" charset="0"/>
              </a:rPr>
              <a:t>E</a:t>
            </a:r>
          </a:p>
        </p:txBody>
      </p:sp>
      <p:sp>
        <p:nvSpPr>
          <p:cNvPr id="10" name="TextBox 9"/>
          <p:cNvSpPr txBox="1"/>
          <p:nvPr/>
        </p:nvSpPr>
        <p:spPr>
          <a:xfrm>
            <a:off x="8517776" y="3009208"/>
            <a:ext cx="1413164" cy="2000548"/>
          </a:xfrm>
          <a:prstGeom prst="rect">
            <a:avLst/>
          </a:prstGeom>
          <a:noFill/>
        </p:spPr>
        <p:txBody>
          <a:bodyPr wrap="square" rtlCol="0">
            <a:spAutoFit/>
          </a:bodyPr>
          <a:lstStyle/>
          <a:p>
            <a:pPr algn="ctr"/>
            <a:r>
              <a:rPr lang="en-GB" sz="12400" dirty="0">
                <a:solidFill>
                  <a:srgbClr val="158B44"/>
                </a:solidFill>
                <a:latin typeface="Arial" panose="020B0604020202020204" pitchFamily="34" charset="0"/>
                <a:cs typeface="Arial" panose="020B0604020202020204" pitchFamily="34" charset="0"/>
              </a:rPr>
              <a:t>S</a:t>
            </a:r>
          </a:p>
        </p:txBody>
      </p:sp>
    </p:spTree>
    <p:extLst>
      <p:ext uri="{BB962C8B-B14F-4D97-AF65-F5344CB8AC3E}">
        <p14:creationId xmlns:p14="http://schemas.microsoft.com/office/powerpoint/2010/main" val="3880113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0.03138 -0.01018 L -0.24467 -0.30532 " pathEditMode="relative" rAng="0" ptsTypes="AA">
                                      <p:cBhvr>
                                        <p:cTn id="22" dur="2000" fill="hold"/>
                                        <p:tgtEl>
                                          <p:spTgt spid="9"/>
                                        </p:tgtEl>
                                        <p:attrNameLst>
                                          <p:attrName>ppt_x</p:attrName>
                                          <p:attrName>ppt_y</p:attrName>
                                        </p:attrNameLst>
                                      </p:cBhvr>
                                      <p:rCtr x="-13802" y="-14769"/>
                                    </p:animMotion>
                                  </p:childTnLst>
                                </p:cTn>
                              </p:par>
                              <p:par>
                                <p:cTn id="23" presetID="45" presetClass="entr" presetSubtype="0" fill="hold" grpId="1"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750"/>
                                        <p:tgtEl>
                                          <p:spTgt spid="7"/>
                                        </p:tgtEl>
                                      </p:cBhvr>
                                    </p:animEffect>
                                    <p:anim calcmode="lin" valueType="num">
                                      <p:cBhvr>
                                        <p:cTn id="26" dur="750" fill="hold"/>
                                        <p:tgtEl>
                                          <p:spTgt spid="7"/>
                                        </p:tgtEl>
                                        <p:attrNameLst>
                                          <p:attrName>ppt_w</p:attrName>
                                        </p:attrNameLst>
                                      </p:cBhvr>
                                      <p:tavLst>
                                        <p:tav tm="0" fmla="#ppt_w*sin(2.5*pi*$)">
                                          <p:val>
                                            <p:fltVal val="0"/>
                                          </p:val>
                                        </p:tav>
                                        <p:tav tm="100000">
                                          <p:val>
                                            <p:fltVal val="1"/>
                                          </p:val>
                                        </p:tav>
                                      </p:tavLst>
                                    </p:anim>
                                    <p:anim calcmode="lin" valueType="num">
                                      <p:cBhvr>
                                        <p:cTn id="27" dur="750" fill="hold"/>
                                        <p:tgtEl>
                                          <p:spTgt spid="7"/>
                                        </p:tgtEl>
                                        <p:attrNameLst>
                                          <p:attrName>ppt_h</p:attrName>
                                        </p:attrNameLst>
                                      </p:cBhvr>
                                      <p:tavLst>
                                        <p:tav tm="0">
                                          <p:val>
                                            <p:strVal val="#ppt_h"/>
                                          </p:val>
                                        </p:tav>
                                        <p:tav tm="100000">
                                          <p:val>
                                            <p:strVal val="#ppt_h"/>
                                          </p:val>
                                        </p:tav>
                                      </p:tavLst>
                                    </p:anim>
                                  </p:childTnLst>
                                </p:cTn>
                              </p:par>
                              <p:par>
                                <p:cTn id="28" presetID="42" presetClass="path" presetSubtype="0" accel="50000" decel="50000" fill="hold" grpId="1" nodeType="withEffect">
                                  <p:stCondLst>
                                    <p:cond delay="0"/>
                                  </p:stCondLst>
                                  <p:childTnLst>
                                    <p:animMotion origin="layout" path="M -4.16667E-6 -2.22222E-6 L -0.00078 -0.30532 " pathEditMode="relative" rAng="0" ptsTypes="AA">
                                      <p:cBhvr>
                                        <p:cTn id="29" dur="2000" fill="hold"/>
                                        <p:tgtEl>
                                          <p:spTgt spid="4"/>
                                        </p:tgtEl>
                                        <p:attrNameLst>
                                          <p:attrName>ppt_x</p:attrName>
                                          <p:attrName>ppt_y</p:attrName>
                                        </p:attrNameLst>
                                      </p:cBhvr>
                                      <p:rCtr x="-39" y="-15278"/>
                                    </p:animMotion>
                                  </p:childTnLst>
                                </p:cTn>
                              </p:par>
                              <p:par>
                                <p:cTn id="30" presetID="42" presetClass="path" presetSubtype="0" accel="50000" decel="50000" fill="hold" grpId="1" nodeType="withEffect">
                                  <p:stCondLst>
                                    <p:cond delay="0"/>
                                  </p:stCondLst>
                                  <p:childTnLst>
                                    <p:animMotion origin="layout" path="M 6.25E-7 -2.22222E-6 L -0.0319 -0.30532 " pathEditMode="relative" rAng="0" ptsTypes="AA">
                                      <p:cBhvr>
                                        <p:cTn id="31" dur="2000" fill="hold"/>
                                        <p:tgtEl>
                                          <p:spTgt spid="6"/>
                                        </p:tgtEl>
                                        <p:attrNameLst>
                                          <p:attrName>ppt_x</p:attrName>
                                          <p:attrName>ppt_y</p:attrName>
                                        </p:attrNameLst>
                                      </p:cBhvr>
                                      <p:rCtr x="-1602" y="-15278"/>
                                    </p:animMotion>
                                  </p:childTnLst>
                                </p:cTn>
                              </p:par>
                              <p:par>
                                <p:cTn id="32" presetID="42" presetClass="path" presetSubtype="0" accel="50000" decel="50000" fill="hold" grpId="1" nodeType="withEffect">
                                  <p:stCondLst>
                                    <p:cond delay="0"/>
                                  </p:stCondLst>
                                  <p:childTnLst>
                                    <p:animMotion origin="layout" path="M 0 -2.22222E-6 L -0.2043 -0.30532 " pathEditMode="relative" rAng="0" ptsTypes="AA">
                                      <p:cBhvr>
                                        <p:cTn id="33" dur="2000" fill="hold"/>
                                        <p:tgtEl>
                                          <p:spTgt spid="8"/>
                                        </p:tgtEl>
                                        <p:attrNameLst>
                                          <p:attrName>ppt_x</p:attrName>
                                          <p:attrName>ppt_y</p:attrName>
                                        </p:attrNameLst>
                                      </p:cBhvr>
                                      <p:rCtr x="-10221" y="-15278"/>
                                    </p:animMotion>
                                  </p:childTnLst>
                                </p:cTn>
                              </p:par>
                              <p:par>
                                <p:cTn id="34" presetID="45" presetClass="entr" presetSubtype="0" fill="hold" grpId="1"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750"/>
                                        <p:tgtEl>
                                          <p:spTgt spid="10"/>
                                        </p:tgtEl>
                                      </p:cBhvr>
                                    </p:animEffect>
                                    <p:anim calcmode="lin" valueType="num">
                                      <p:cBhvr>
                                        <p:cTn id="37" dur="750" fill="hold"/>
                                        <p:tgtEl>
                                          <p:spTgt spid="10"/>
                                        </p:tgtEl>
                                        <p:attrNameLst>
                                          <p:attrName>ppt_w</p:attrName>
                                        </p:attrNameLst>
                                      </p:cBhvr>
                                      <p:tavLst>
                                        <p:tav tm="0" fmla="#ppt_w*sin(2.5*pi*$)">
                                          <p:val>
                                            <p:fltVal val="0"/>
                                          </p:val>
                                        </p:tav>
                                        <p:tav tm="100000">
                                          <p:val>
                                            <p:fltVal val="1"/>
                                          </p:val>
                                        </p:tav>
                                      </p:tavLst>
                                    </p:anim>
                                    <p:anim calcmode="lin" valueType="num">
                                      <p:cBhvr>
                                        <p:cTn id="38" dur="750" fill="hold"/>
                                        <p:tgtEl>
                                          <p:spTgt spid="10"/>
                                        </p:tgtEl>
                                        <p:attrNameLst>
                                          <p:attrName>ppt_h</p:attrName>
                                        </p:attrNameLst>
                                      </p:cBhvr>
                                      <p:tavLst>
                                        <p:tav tm="0">
                                          <p:val>
                                            <p:strVal val="#ppt_h"/>
                                          </p:val>
                                        </p:tav>
                                        <p:tav tm="100000">
                                          <p:val>
                                            <p:strVal val="#ppt_h"/>
                                          </p:val>
                                        </p:tav>
                                      </p:tavLst>
                                    </p:anim>
                                  </p:childTnLst>
                                </p:cTn>
                              </p:par>
                              <p:par>
                                <p:cTn id="39" presetID="45" presetClass="entr" presetSubtype="0" fill="hold" grpId="1"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750"/>
                                        <p:tgtEl>
                                          <p:spTgt spid="5"/>
                                        </p:tgtEl>
                                      </p:cBhvr>
                                    </p:animEffect>
                                    <p:anim calcmode="lin" valueType="num">
                                      <p:cBhvr>
                                        <p:cTn id="42" dur="750" fill="hold"/>
                                        <p:tgtEl>
                                          <p:spTgt spid="5"/>
                                        </p:tgtEl>
                                        <p:attrNameLst>
                                          <p:attrName>ppt_w</p:attrName>
                                        </p:attrNameLst>
                                      </p:cBhvr>
                                      <p:tavLst>
                                        <p:tav tm="0" fmla="#ppt_w*sin(2.5*pi*$)">
                                          <p:val>
                                            <p:fltVal val="0"/>
                                          </p:val>
                                        </p:tav>
                                        <p:tav tm="100000">
                                          <p:val>
                                            <p:fltVal val="1"/>
                                          </p:val>
                                        </p:tav>
                                      </p:tavLst>
                                    </p:anim>
                                    <p:anim calcmode="lin" valueType="num">
                                      <p:cBhvr>
                                        <p:cTn id="43" dur="750" fill="hold"/>
                                        <p:tgtEl>
                                          <p:spTgt spid="5"/>
                                        </p:tgtEl>
                                        <p:attrNameLst>
                                          <p:attrName>ppt_h</p:attrName>
                                        </p:attrNameLst>
                                      </p:cBhvr>
                                      <p:tavLst>
                                        <p:tav tm="0">
                                          <p:val>
                                            <p:strVal val="#ppt_h"/>
                                          </p:val>
                                        </p:tav>
                                        <p:tav tm="100000">
                                          <p:val>
                                            <p:strVal val="#ppt_h"/>
                                          </p:val>
                                        </p:tav>
                                      </p:tavLst>
                                    </p:anim>
                                  </p:childTnLst>
                                </p:cTn>
                              </p:par>
                              <p:par>
                                <p:cTn id="44" presetID="22" presetClass="exit" presetSubtype="8" fill="hold" grpId="2" nodeType="withEffect">
                                  <p:stCondLst>
                                    <p:cond delay="1000"/>
                                  </p:stCondLst>
                                  <p:childTnLst>
                                    <p:animEffect transition="out" filter="wipe(left)">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par>
                                <p:cTn id="47" presetID="22" presetClass="exit" presetSubtype="8" fill="hold" grpId="2" nodeType="withEffect">
                                  <p:stCondLst>
                                    <p:cond delay="1000"/>
                                  </p:stCondLst>
                                  <p:childTnLst>
                                    <p:animEffect transition="out" filter="wipe(left)">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22" presetClass="exit" presetSubtype="8" fill="hold" grpId="2" nodeType="withEffect">
                                  <p:stCondLst>
                                    <p:cond delay="1000"/>
                                  </p:stCondLst>
                                  <p:childTnLst>
                                    <p:animEffect transition="out" filter="wipe(left)">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par>
                                <p:cTn id="53" presetID="1" presetClass="entr" presetSubtype="0" fill="hold" grpId="0" nodeType="withEffect">
                                  <p:stCondLst>
                                    <p:cond delay="1500"/>
                                  </p:stCondLst>
                                  <p:childTnLst>
                                    <p:set>
                                      <p:cBhvr>
                                        <p:cTn id="54" dur="1" fill="hold">
                                          <p:stCondLst>
                                            <p:cond delay="0"/>
                                          </p:stCondLst>
                                        </p:cTn>
                                        <p:tgtEl>
                                          <p:spTgt spid="11"/>
                                        </p:tgtEl>
                                        <p:attrNameLst>
                                          <p:attrName>style.visibility</p:attrName>
                                        </p:attrNameLst>
                                      </p:cBhvr>
                                      <p:to>
                                        <p:strVal val="visible"/>
                                      </p:to>
                                    </p:set>
                                  </p:childTnLst>
                                </p:cTn>
                              </p:par>
                              <p:par>
                                <p:cTn id="55" presetID="22" presetClass="entr" presetSubtype="2" fill="hold" nodeType="withEffect">
                                  <p:stCondLst>
                                    <p:cond delay="2000"/>
                                  </p:stCondLst>
                                  <p:childTnLst>
                                    <p:set>
                                      <p:cBhvr>
                                        <p:cTn id="56" dur="1" fill="hold">
                                          <p:stCondLst>
                                            <p:cond delay="0"/>
                                          </p:stCondLst>
                                        </p:cTn>
                                        <p:tgtEl>
                                          <p:spTgt spid="2"/>
                                        </p:tgtEl>
                                        <p:attrNameLst>
                                          <p:attrName>style.visibility</p:attrName>
                                        </p:attrNameLst>
                                      </p:cBhvr>
                                      <p:to>
                                        <p:strVal val="visible"/>
                                      </p:to>
                                    </p:set>
                                    <p:animEffect transition="in" filter="wipe(right)">
                                      <p:cBhvr>
                                        <p:cTn id="57" dur="1000"/>
                                        <p:tgtEl>
                                          <p:spTgt spid="2"/>
                                        </p:tgtEl>
                                      </p:cBhvr>
                                    </p:animEffect>
                                  </p:childTnLst>
                                </p:cTn>
                              </p:par>
                              <p:par>
                                <p:cTn id="58" presetID="22" presetClass="entr" presetSubtype="2" fill="hold" nodeType="withEffect">
                                  <p:stCondLst>
                                    <p:cond delay="2000"/>
                                  </p:stCondLst>
                                  <p:childTnLst>
                                    <p:set>
                                      <p:cBhvr>
                                        <p:cTn id="59" dur="1" fill="hold">
                                          <p:stCondLst>
                                            <p:cond delay="0"/>
                                          </p:stCondLst>
                                        </p:cTn>
                                        <p:tgtEl>
                                          <p:spTgt spid="12"/>
                                        </p:tgtEl>
                                        <p:attrNameLst>
                                          <p:attrName>style.visibility</p:attrName>
                                        </p:attrNameLst>
                                      </p:cBhvr>
                                      <p:to>
                                        <p:strVal val="visible"/>
                                      </p:to>
                                    </p:set>
                                    <p:animEffect transition="in" filter="wipe(right)">
                                      <p:cBhvr>
                                        <p:cTn id="6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P spid="4" grpId="1"/>
      <p:bldP spid="5" grpId="0"/>
      <p:bldP spid="5" grpId="1"/>
      <p:bldP spid="5" grpId="2"/>
      <p:bldP spid="6" grpId="0"/>
      <p:bldP spid="6" grpId="1"/>
      <p:bldP spid="7" grpId="0"/>
      <p:bldP spid="7" grpId="1"/>
      <p:bldP spid="7" grpId="2"/>
      <p:bldP spid="8" grpId="0"/>
      <p:bldP spid="8" grpId="1"/>
      <p:bldP spid="9" grpId="0"/>
      <p:bldP spid="9" grpId="1"/>
      <p:bldP spid="10" grpId="0"/>
      <p:bldP spid="10" grpId="1"/>
      <p:bldP spid="10"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56"/>
          <p:cNvSpPr txBox="1"/>
          <p:nvPr/>
        </p:nvSpPr>
        <p:spPr>
          <a:xfrm>
            <a:off x="860612" y="2829261"/>
            <a:ext cx="6092986" cy="2246769"/>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Whilst most of us are fortunate to have the food we need and enjoy, there are many others who do not have enough to eat.</a:t>
            </a:r>
            <a:br>
              <a:rPr lang="en-GB" sz="2000" dirty="0">
                <a:latin typeface="Arial" panose="020B0604020202020204" pitchFamily="34" charset="0"/>
                <a:cs typeface="Arial" panose="020B0604020202020204" pitchFamily="34" charset="0"/>
              </a:rPr>
            </a:b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Harvest time is a time to </a:t>
            </a:r>
            <a:r>
              <a:rPr lang="en-GB" sz="2000" b="1" dirty="0">
                <a:latin typeface="Arial" panose="020B0604020202020204" pitchFamily="34" charset="0"/>
                <a:cs typeface="Arial" panose="020B0604020202020204" pitchFamily="34" charset="0"/>
              </a:rPr>
              <a:t>share</a:t>
            </a:r>
            <a:r>
              <a:rPr lang="en-GB" sz="2000" dirty="0">
                <a:latin typeface="Arial" panose="020B0604020202020204" pitchFamily="34" charset="0"/>
                <a:cs typeface="Arial" panose="020B0604020202020204" pitchFamily="34" charset="0"/>
              </a:rPr>
              <a:t> with those that have less than us, in local communities and across the world.</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4259" y="3849069"/>
            <a:ext cx="3268493" cy="245137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2583" y="1618045"/>
            <a:ext cx="3506497" cy="2065546"/>
          </a:xfrm>
          <a:prstGeom prst="rect">
            <a:avLst/>
          </a:prstGeom>
        </p:spPr>
      </p:pic>
      <p:sp>
        <p:nvSpPr>
          <p:cNvPr id="4" name="TextBox 4"/>
          <p:cNvSpPr txBox="1"/>
          <p:nvPr/>
        </p:nvSpPr>
        <p:spPr>
          <a:xfrm>
            <a:off x="696882" y="3009208"/>
            <a:ext cx="1413164" cy="2000548"/>
          </a:xfrm>
          <a:prstGeom prst="rect">
            <a:avLst/>
          </a:prstGeom>
          <a:noFill/>
        </p:spPr>
        <p:txBody>
          <a:bodyPr wrap="square" rtlCol="0">
            <a:spAutoFit/>
          </a:bodyPr>
          <a:lstStyle/>
          <a:p>
            <a:pPr algn="ctr"/>
            <a:r>
              <a:rPr lang="en-GB" sz="12400" dirty="0">
                <a:solidFill>
                  <a:srgbClr val="158B44"/>
                </a:solidFill>
                <a:latin typeface="Arial" panose="020B0604020202020204" pitchFamily="34" charset="0"/>
                <a:cs typeface="Arial" panose="020B0604020202020204" pitchFamily="34" charset="0"/>
              </a:rPr>
              <a:t>H</a:t>
            </a:r>
          </a:p>
        </p:txBody>
      </p:sp>
      <p:sp>
        <p:nvSpPr>
          <p:cNvPr id="5" name="TextBox 10"/>
          <p:cNvSpPr txBox="1"/>
          <p:nvPr/>
        </p:nvSpPr>
        <p:spPr>
          <a:xfrm>
            <a:off x="10081954" y="3009208"/>
            <a:ext cx="1413164" cy="2000548"/>
          </a:xfrm>
          <a:prstGeom prst="rect">
            <a:avLst/>
          </a:prstGeom>
          <a:noFill/>
        </p:spPr>
        <p:txBody>
          <a:bodyPr wrap="square" rtlCol="0">
            <a:spAutoFit/>
          </a:bodyPr>
          <a:lstStyle/>
          <a:p>
            <a:pPr algn="ctr"/>
            <a:r>
              <a:rPr lang="en-GB" sz="12400" dirty="0">
                <a:solidFill>
                  <a:srgbClr val="158B44"/>
                </a:solidFill>
                <a:latin typeface="Arial" panose="020B0604020202020204" pitchFamily="34" charset="0"/>
                <a:cs typeface="Arial" panose="020B0604020202020204" pitchFamily="34" charset="0"/>
              </a:rPr>
              <a:t>T</a:t>
            </a:r>
          </a:p>
        </p:txBody>
      </p:sp>
      <p:sp>
        <p:nvSpPr>
          <p:cNvPr id="6" name="TextBox 5"/>
          <p:cNvSpPr txBox="1"/>
          <p:nvPr/>
        </p:nvSpPr>
        <p:spPr>
          <a:xfrm>
            <a:off x="2261061" y="3009208"/>
            <a:ext cx="1413164" cy="2000548"/>
          </a:xfrm>
          <a:prstGeom prst="rect">
            <a:avLst/>
          </a:prstGeom>
          <a:noFill/>
        </p:spPr>
        <p:txBody>
          <a:bodyPr wrap="square" rtlCol="0">
            <a:spAutoFit/>
          </a:bodyPr>
          <a:lstStyle/>
          <a:p>
            <a:pPr algn="ctr"/>
            <a:r>
              <a:rPr lang="en-GB" sz="12400" dirty="0">
                <a:solidFill>
                  <a:srgbClr val="158B44"/>
                </a:solidFill>
                <a:latin typeface="Arial" panose="020B0604020202020204" pitchFamily="34" charset="0"/>
                <a:cs typeface="Arial" panose="020B0604020202020204" pitchFamily="34" charset="0"/>
              </a:rPr>
              <a:t>A</a:t>
            </a:r>
          </a:p>
        </p:txBody>
      </p:sp>
      <p:sp>
        <p:nvSpPr>
          <p:cNvPr id="7" name="TextBox 6"/>
          <p:cNvSpPr txBox="1"/>
          <p:nvPr/>
        </p:nvSpPr>
        <p:spPr>
          <a:xfrm>
            <a:off x="3825240" y="3009208"/>
            <a:ext cx="1413164" cy="2000548"/>
          </a:xfrm>
          <a:prstGeom prst="rect">
            <a:avLst/>
          </a:prstGeom>
          <a:noFill/>
        </p:spPr>
        <p:txBody>
          <a:bodyPr wrap="square" rtlCol="0">
            <a:spAutoFit/>
          </a:bodyPr>
          <a:lstStyle/>
          <a:p>
            <a:pPr algn="ctr"/>
            <a:r>
              <a:rPr lang="en-GB" sz="12400" dirty="0">
                <a:solidFill>
                  <a:srgbClr val="158B44"/>
                </a:solidFill>
                <a:latin typeface="Arial" panose="020B0604020202020204" pitchFamily="34" charset="0"/>
                <a:cs typeface="Arial" panose="020B0604020202020204" pitchFamily="34" charset="0"/>
              </a:rPr>
              <a:t>R</a:t>
            </a:r>
          </a:p>
        </p:txBody>
      </p:sp>
      <p:sp>
        <p:nvSpPr>
          <p:cNvPr id="8" name="TextBox 7"/>
          <p:cNvSpPr txBox="1"/>
          <p:nvPr/>
        </p:nvSpPr>
        <p:spPr>
          <a:xfrm>
            <a:off x="5389419" y="3009208"/>
            <a:ext cx="1413164" cy="2000548"/>
          </a:xfrm>
          <a:prstGeom prst="rect">
            <a:avLst/>
          </a:prstGeom>
          <a:noFill/>
        </p:spPr>
        <p:txBody>
          <a:bodyPr wrap="square" rtlCol="0">
            <a:spAutoFit/>
          </a:bodyPr>
          <a:lstStyle/>
          <a:p>
            <a:pPr algn="ctr"/>
            <a:r>
              <a:rPr lang="en-GB" sz="12400" dirty="0">
                <a:solidFill>
                  <a:srgbClr val="158B44"/>
                </a:solidFill>
                <a:latin typeface="Arial" panose="020B0604020202020204" pitchFamily="34" charset="0"/>
                <a:cs typeface="Arial" panose="020B0604020202020204" pitchFamily="34" charset="0"/>
              </a:rPr>
              <a:t>V</a:t>
            </a:r>
          </a:p>
        </p:txBody>
      </p:sp>
      <p:sp>
        <p:nvSpPr>
          <p:cNvPr id="9" name="TextBox 8"/>
          <p:cNvSpPr txBox="1"/>
          <p:nvPr/>
        </p:nvSpPr>
        <p:spPr>
          <a:xfrm>
            <a:off x="6953598" y="3009208"/>
            <a:ext cx="1413164" cy="2000548"/>
          </a:xfrm>
          <a:prstGeom prst="rect">
            <a:avLst/>
          </a:prstGeom>
          <a:noFill/>
        </p:spPr>
        <p:txBody>
          <a:bodyPr wrap="square" rtlCol="0">
            <a:spAutoFit/>
          </a:bodyPr>
          <a:lstStyle/>
          <a:p>
            <a:pPr algn="ctr"/>
            <a:r>
              <a:rPr lang="en-GB" sz="12400" dirty="0">
                <a:solidFill>
                  <a:srgbClr val="158B44"/>
                </a:solidFill>
                <a:latin typeface="Arial" panose="020B0604020202020204" pitchFamily="34" charset="0"/>
                <a:cs typeface="Arial" panose="020B0604020202020204" pitchFamily="34" charset="0"/>
              </a:rPr>
              <a:t>E</a:t>
            </a:r>
          </a:p>
        </p:txBody>
      </p:sp>
      <p:sp>
        <p:nvSpPr>
          <p:cNvPr id="10" name="TextBox 9"/>
          <p:cNvSpPr txBox="1"/>
          <p:nvPr/>
        </p:nvSpPr>
        <p:spPr>
          <a:xfrm>
            <a:off x="8517776" y="3009208"/>
            <a:ext cx="1413164" cy="2000548"/>
          </a:xfrm>
          <a:prstGeom prst="rect">
            <a:avLst/>
          </a:prstGeom>
          <a:noFill/>
        </p:spPr>
        <p:txBody>
          <a:bodyPr wrap="square" rtlCol="0">
            <a:spAutoFit/>
          </a:bodyPr>
          <a:lstStyle/>
          <a:p>
            <a:pPr algn="ctr"/>
            <a:r>
              <a:rPr lang="en-GB" sz="12400" dirty="0">
                <a:solidFill>
                  <a:srgbClr val="158B44"/>
                </a:solidFill>
                <a:latin typeface="Arial" panose="020B0604020202020204" pitchFamily="34" charset="0"/>
                <a:cs typeface="Arial" panose="020B0604020202020204" pitchFamily="34" charset="0"/>
              </a:rPr>
              <a:t>S</a:t>
            </a:r>
          </a:p>
        </p:txBody>
      </p:sp>
    </p:spTree>
    <p:extLst>
      <p:ext uri="{BB962C8B-B14F-4D97-AF65-F5344CB8AC3E}">
        <p14:creationId xmlns:p14="http://schemas.microsoft.com/office/powerpoint/2010/main" val="4259806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0.03138 -0.01018 L -0.13256 -0.30532 " pathEditMode="relative" rAng="0" ptsTypes="AA">
                                      <p:cBhvr>
                                        <p:cTn id="22" dur="2000" fill="hold"/>
                                        <p:tgtEl>
                                          <p:spTgt spid="9"/>
                                        </p:tgtEl>
                                        <p:attrNameLst>
                                          <p:attrName>ppt_x</p:attrName>
                                          <p:attrName>ppt_y</p:attrName>
                                        </p:attrNameLst>
                                      </p:cBhvr>
                                      <p:rCtr x="-8203" y="-14769"/>
                                    </p:animMotion>
                                  </p:childTnLst>
                                </p:cTn>
                              </p:par>
                              <p:par>
                                <p:cTn id="23" presetID="42" presetClass="path" presetSubtype="0" accel="50000" decel="50000" fill="hold" grpId="1" nodeType="withEffect">
                                  <p:stCondLst>
                                    <p:cond delay="0"/>
                                  </p:stCondLst>
                                  <p:childTnLst>
                                    <p:animMotion origin="layout" path="M -4.16667E-6 -2.22222E-6 L 0.09493 -0.30532 " pathEditMode="relative" rAng="0" ptsTypes="AA">
                                      <p:cBhvr>
                                        <p:cTn id="24" dur="2000" fill="hold"/>
                                        <p:tgtEl>
                                          <p:spTgt spid="4"/>
                                        </p:tgtEl>
                                        <p:attrNameLst>
                                          <p:attrName>ppt_x</p:attrName>
                                          <p:attrName>ppt_y</p:attrName>
                                        </p:attrNameLst>
                                      </p:cBhvr>
                                      <p:rCtr x="4740" y="-15278"/>
                                    </p:animMotion>
                                  </p:childTnLst>
                                </p:cTn>
                              </p:par>
                              <p:par>
                                <p:cTn id="25" presetID="42" presetClass="path" presetSubtype="0" accel="50000" decel="50000" fill="hold" grpId="1" nodeType="withEffect">
                                  <p:stCondLst>
                                    <p:cond delay="0"/>
                                  </p:stCondLst>
                                  <p:childTnLst>
                                    <p:animMotion origin="layout" path="M 6.25E-7 -2.22222E-6 L 0.06445 -0.30532 " pathEditMode="relative" rAng="0" ptsTypes="AA">
                                      <p:cBhvr>
                                        <p:cTn id="26" dur="2000" fill="hold"/>
                                        <p:tgtEl>
                                          <p:spTgt spid="6"/>
                                        </p:tgtEl>
                                        <p:attrNameLst>
                                          <p:attrName>ppt_x</p:attrName>
                                          <p:attrName>ppt_y</p:attrName>
                                        </p:attrNameLst>
                                      </p:cBhvr>
                                      <p:rCtr x="3216" y="-15278"/>
                                    </p:animMotion>
                                  </p:childTnLst>
                                </p:cTn>
                              </p:par>
                              <p:par>
                                <p:cTn id="27" presetID="42" presetClass="path" presetSubtype="0" accel="50000" decel="50000" fill="hold" grpId="1" nodeType="withEffect">
                                  <p:stCondLst>
                                    <p:cond delay="0"/>
                                  </p:stCondLst>
                                  <p:childTnLst>
                                    <p:animMotion origin="layout" path="M -6.25E-7 -2.22222E-6 L -0.64167 -0.30532 " pathEditMode="relative" rAng="0" ptsTypes="AA">
                                      <p:cBhvr>
                                        <p:cTn id="28" dur="2000" fill="hold"/>
                                        <p:tgtEl>
                                          <p:spTgt spid="10"/>
                                        </p:tgtEl>
                                        <p:attrNameLst>
                                          <p:attrName>ppt_x</p:attrName>
                                          <p:attrName>ppt_y</p:attrName>
                                        </p:attrNameLst>
                                      </p:cBhvr>
                                      <p:rCtr x="-32083" y="-15278"/>
                                    </p:animMotion>
                                  </p:childTnLst>
                                </p:cTn>
                              </p:par>
                              <p:par>
                                <p:cTn id="29" presetID="42" presetClass="path" presetSubtype="0" accel="50000" decel="50000" fill="hold" grpId="1" nodeType="withEffect">
                                  <p:stCondLst>
                                    <p:cond delay="0"/>
                                  </p:stCondLst>
                                  <p:childTnLst>
                                    <p:animMotion origin="layout" path="M -4.79167E-6 -2.22222E-6 L 0.03256 -0.30532 " pathEditMode="relative" rAng="0" ptsTypes="AA">
                                      <p:cBhvr>
                                        <p:cTn id="30" dur="2000" fill="hold"/>
                                        <p:tgtEl>
                                          <p:spTgt spid="7"/>
                                        </p:tgtEl>
                                        <p:attrNameLst>
                                          <p:attrName>ppt_x</p:attrName>
                                          <p:attrName>ppt_y</p:attrName>
                                        </p:attrNameLst>
                                      </p:cBhvr>
                                      <p:rCtr x="1628" y="-15278"/>
                                    </p:animMotion>
                                  </p:childTnLst>
                                </p:cTn>
                              </p:par>
                              <p:par>
                                <p:cTn id="31" presetID="45" presetClass="entr" presetSubtype="0" fill="hold" grpId="1"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750"/>
                                        <p:tgtEl>
                                          <p:spTgt spid="5"/>
                                        </p:tgtEl>
                                      </p:cBhvr>
                                    </p:animEffect>
                                    <p:anim calcmode="lin" valueType="num">
                                      <p:cBhvr>
                                        <p:cTn id="34" dur="750" fill="hold"/>
                                        <p:tgtEl>
                                          <p:spTgt spid="5"/>
                                        </p:tgtEl>
                                        <p:attrNameLst>
                                          <p:attrName>ppt_w</p:attrName>
                                        </p:attrNameLst>
                                      </p:cBhvr>
                                      <p:tavLst>
                                        <p:tav tm="0" fmla="#ppt_w*sin(2.5*pi*$)">
                                          <p:val>
                                            <p:fltVal val="0"/>
                                          </p:val>
                                        </p:tav>
                                        <p:tav tm="100000">
                                          <p:val>
                                            <p:fltVal val="1"/>
                                          </p:val>
                                        </p:tav>
                                      </p:tavLst>
                                    </p:anim>
                                    <p:anim calcmode="lin" valueType="num">
                                      <p:cBhvr>
                                        <p:cTn id="35" dur="750" fill="hold"/>
                                        <p:tgtEl>
                                          <p:spTgt spid="5"/>
                                        </p:tgtEl>
                                        <p:attrNameLst>
                                          <p:attrName>ppt_h</p:attrName>
                                        </p:attrNameLst>
                                      </p:cBhvr>
                                      <p:tavLst>
                                        <p:tav tm="0">
                                          <p:val>
                                            <p:strVal val="#ppt_h"/>
                                          </p:val>
                                        </p:tav>
                                        <p:tav tm="100000">
                                          <p:val>
                                            <p:strVal val="#ppt_h"/>
                                          </p:val>
                                        </p:tav>
                                      </p:tavLst>
                                    </p:anim>
                                  </p:childTnLst>
                                </p:cTn>
                              </p:par>
                              <p:par>
                                <p:cTn id="36" presetID="22" presetClass="exit" presetSubtype="8" fill="hold" grpId="2" nodeType="withEffect">
                                  <p:stCondLst>
                                    <p:cond delay="1000"/>
                                  </p:stCondLst>
                                  <p:childTnLst>
                                    <p:animEffect transition="out" filter="wipe(left)">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par>
                                <p:cTn id="39" presetID="45" presetClass="entr" presetSubtype="0" fill="hold" grpId="1"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750"/>
                                        <p:tgtEl>
                                          <p:spTgt spid="8"/>
                                        </p:tgtEl>
                                      </p:cBhvr>
                                    </p:animEffect>
                                    <p:anim calcmode="lin" valueType="num">
                                      <p:cBhvr>
                                        <p:cTn id="42" dur="750" fill="hold"/>
                                        <p:tgtEl>
                                          <p:spTgt spid="8"/>
                                        </p:tgtEl>
                                        <p:attrNameLst>
                                          <p:attrName>ppt_w</p:attrName>
                                        </p:attrNameLst>
                                      </p:cBhvr>
                                      <p:tavLst>
                                        <p:tav tm="0" fmla="#ppt_w*sin(2.5*pi*$)">
                                          <p:val>
                                            <p:fltVal val="0"/>
                                          </p:val>
                                        </p:tav>
                                        <p:tav tm="100000">
                                          <p:val>
                                            <p:fltVal val="1"/>
                                          </p:val>
                                        </p:tav>
                                      </p:tavLst>
                                    </p:anim>
                                    <p:anim calcmode="lin" valueType="num">
                                      <p:cBhvr>
                                        <p:cTn id="43" dur="750" fill="hold"/>
                                        <p:tgtEl>
                                          <p:spTgt spid="8"/>
                                        </p:tgtEl>
                                        <p:attrNameLst>
                                          <p:attrName>ppt_h</p:attrName>
                                        </p:attrNameLst>
                                      </p:cBhvr>
                                      <p:tavLst>
                                        <p:tav tm="0">
                                          <p:val>
                                            <p:strVal val="#ppt_h"/>
                                          </p:val>
                                        </p:tav>
                                        <p:tav tm="100000">
                                          <p:val>
                                            <p:strVal val="#ppt_h"/>
                                          </p:val>
                                        </p:tav>
                                      </p:tavLst>
                                    </p:anim>
                                  </p:childTnLst>
                                </p:cTn>
                              </p:par>
                              <p:par>
                                <p:cTn id="44" presetID="22" presetClass="exit" presetSubtype="8" fill="hold" grpId="2" nodeType="withEffect">
                                  <p:stCondLst>
                                    <p:cond delay="1000"/>
                                  </p:stCondLst>
                                  <p:childTnLst>
                                    <p:animEffect transition="out" filter="wipe(left)">
                                      <p:cBhvr>
                                        <p:cTn id="45" dur="500"/>
                                        <p:tgtEl>
                                          <p:spTgt spid="8"/>
                                        </p:tgtEl>
                                      </p:cBhvr>
                                    </p:animEffect>
                                    <p:set>
                                      <p:cBhvr>
                                        <p:cTn id="46" dur="1" fill="hold">
                                          <p:stCondLst>
                                            <p:cond delay="499"/>
                                          </p:stCondLst>
                                        </p:cTn>
                                        <p:tgtEl>
                                          <p:spTgt spid="8"/>
                                        </p:tgtEl>
                                        <p:attrNameLst>
                                          <p:attrName>style.visibility</p:attrName>
                                        </p:attrNameLst>
                                      </p:cBhvr>
                                      <p:to>
                                        <p:strVal val="hidden"/>
                                      </p:to>
                                    </p:set>
                                  </p:childTnLst>
                                </p:cTn>
                              </p:par>
                              <p:par>
                                <p:cTn id="47" presetID="1" presetClass="entr" presetSubtype="0" fill="hold" grpId="0" nodeType="withEffect">
                                  <p:stCondLst>
                                    <p:cond delay="1500"/>
                                  </p:stCondLst>
                                  <p:childTnLst>
                                    <p:set>
                                      <p:cBhvr>
                                        <p:cTn id="48" dur="1" fill="hold">
                                          <p:stCondLst>
                                            <p:cond delay="0"/>
                                          </p:stCondLst>
                                        </p:cTn>
                                        <p:tgtEl>
                                          <p:spTgt spid="11"/>
                                        </p:tgtEl>
                                        <p:attrNameLst>
                                          <p:attrName>style.visibility</p:attrName>
                                        </p:attrNameLst>
                                      </p:cBhvr>
                                      <p:to>
                                        <p:strVal val="visible"/>
                                      </p:to>
                                    </p:set>
                                  </p:childTnLst>
                                </p:cTn>
                              </p:par>
                              <p:par>
                                <p:cTn id="49" presetID="22" presetClass="entr" presetSubtype="1" fill="hold" nodeType="withEffect">
                                  <p:stCondLst>
                                    <p:cond delay="2000"/>
                                  </p:stCondLst>
                                  <p:childTnLst>
                                    <p:set>
                                      <p:cBhvr>
                                        <p:cTn id="50" dur="1" fill="hold">
                                          <p:stCondLst>
                                            <p:cond delay="0"/>
                                          </p:stCondLst>
                                        </p:cTn>
                                        <p:tgtEl>
                                          <p:spTgt spid="3"/>
                                        </p:tgtEl>
                                        <p:attrNameLst>
                                          <p:attrName>style.visibility</p:attrName>
                                        </p:attrNameLst>
                                      </p:cBhvr>
                                      <p:to>
                                        <p:strVal val="visible"/>
                                      </p:to>
                                    </p:set>
                                    <p:animEffect transition="in" filter="wipe(up)">
                                      <p:cBhvr>
                                        <p:cTn id="51" dur="1000"/>
                                        <p:tgtEl>
                                          <p:spTgt spid="3"/>
                                        </p:tgtEl>
                                      </p:cBhvr>
                                    </p:animEffect>
                                  </p:childTnLst>
                                </p:cTn>
                              </p:par>
                              <p:par>
                                <p:cTn id="52" presetID="22" presetClass="entr" presetSubtype="1" fill="hold" nodeType="withEffect">
                                  <p:stCondLst>
                                    <p:cond delay="2000"/>
                                  </p:stCondLst>
                                  <p:childTnLst>
                                    <p:set>
                                      <p:cBhvr>
                                        <p:cTn id="53" dur="1" fill="hold">
                                          <p:stCondLst>
                                            <p:cond delay="0"/>
                                          </p:stCondLst>
                                        </p:cTn>
                                        <p:tgtEl>
                                          <p:spTgt spid="2"/>
                                        </p:tgtEl>
                                        <p:attrNameLst>
                                          <p:attrName>style.visibility</p:attrName>
                                        </p:attrNameLst>
                                      </p:cBhvr>
                                      <p:to>
                                        <p:strVal val="visible"/>
                                      </p:to>
                                    </p:set>
                                    <p:animEffect transition="in" filter="wipe(up)">
                                      <p:cBhvr>
                                        <p:cTn id="5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P spid="4" grpId="1"/>
      <p:bldP spid="5" grpId="0"/>
      <p:bldP spid="5" grpId="1"/>
      <p:bldP spid="5" grpId="2"/>
      <p:bldP spid="6" grpId="0"/>
      <p:bldP spid="6" grpId="1"/>
      <p:bldP spid="7" grpId="0"/>
      <p:bldP spid="7" grpId="1"/>
      <p:bldP spid="8" grpId="0"/>
      <p:bldP spid="8" grpId="1"/>
      <p:bldP spid="8" grpId="2"/>
      <p:bldP spid="9" grpId="0"/>
      <p:bldP spid="9" grpId="1"/>
      <p:bldP spid="10" grpId="0"/>
      <p:bldP spid="10"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Harvest assembly</a:t>
            </a:r>
          </a:p>
        </p:txBody>
      </p:sp>
      <p:sp>
        <p:nvSpPr>
          <p:cNvPr id="3" name="Subtitle 2"/>
          <p:cNvSpPr>
            <a:spLocks noGrp="1"/>
          </p:cNvSpPr>
          <p:nvPr>
            <p:ph type="subTitle" idx="1"/>
          </p:nvPr>
        </p:nvSpPr>
        <p:spPr/>
        <p:txBody>
          <a:bodyPr/>
          <a:lstStyle/>
          <a:p>
            <a:pPr marL="0" indent="0" algn="ctr">
              <a:buNone/>
            </a:pPr>
            <a:r>
              <a:rPr lang="en-GB" sz="3600" dirty="0"/>
              <a:t>For further information, go to:</a:t>
            </a:r>
          </a:p>
          <a:p>
            <a:pPr marL="0" indent="0" algn="ctr">
              <a:buNone/>
            </a:pPr>
            <a:r>
              <a:rPr lang="en-GB" sz="3600" dirty="0"/>
              <a:t>www.foodafactoflife.org.uk</a:t>
            </a:r>
          </a:p>
        </p:txBody>
      </p:sp>
    </p:spTree>
    <p:extLst>
      <p:ext uri="{BB962C8B-B14F-4D97-AF65-F5344CB8AC3E}">
        <p14:creationId xmlns:p14="http://schemas.microsoft.com/office/powerpoint/2010/main" val="2590538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Harvest time</a:t>
            </a:r>
          </a:p>
        </p:txBody>
      </p:sp>
      <p:sp>
        <p:nvSpPr>
          <p:cNvPr id="4" name="TextBox 56"/>
          <p:cNvSpPr txBox="1"/>
          <p:nvPr/>
        </p:nvSpPr>
        <p:spPr>
          <a:xfrm>
            <a:off x="1078821" y="2281596"/>
            <a:ext cx="6092986" cy="4093428"/>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Harvest is a time for celebration. </a:t>
            </a:r>
            <a:br>
              <a:rPr lang="en-GB" sz="2000" dirty="0">
                <a:latin typeface="Arial" panose="020B0604020202020204" pitchFamily="34" charset="0"/>
                <a:cs typeface="Arial" panose="020B0604020202020204" pitchFamily="34" charset="0"/>
              </a:rPr>
            </a:b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But why do we celebrate the harvest?</a:t>
            </a:r>
            <a:br>
              <a:rPr lang="en-GB" sz="2000" dirty="0">
                <a:latin typeface="Arial" panose="020B0604020202020204" pitchFamily="34" charset="0"/>
                <a:cs typeface="Arial" panose="020B0604020202020204" pitchFamily="34" charset="0"/>
              </a:rPr>
            </a:b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The harvest season is important because it is when many valuable crops are collected. These can then be turned into the food you eat every day! Some of these crops are only harvested once a year.</a:t>
            </a:r>
            <a:br>
              <a:rPr lang="en-GB" sz="2000" dirty="0">
                <a:latin typeface="Arial" panose="020B0604020202020204" pitchFamily="34" charset="0"/>
                <a:cs typeface="Arial" panose="020B0604020202020204" pitchFamily="34" charset="0"/>
              </a:rPr>
            </a:b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In particular, this is a time to celebrate the harvest of cereals (i.e. grains, such as wheat), which can be used to make food such as bread, breakfast cereals and pasta. </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7257" r="6984"/>
          <a:stretch/>
        </p:blipFill>
        <p:spPr>
          <a:xfrm>
            <a:off x="7314897" y="2483428"/>
            <a:ext cx="4468394" cy="2938964"/>
          </a:xfrm>
          <a:prstGeom prst="rect">
            <a:avLst/>
          </a:prstGeom>
        </p:spPr>
      </p:pic>
    </p:spTree>
    <p:extLst>
      <p:ext uri="{BB962C8B-B14F-4D97-AF65-F5344CB8AC3E}">
        <p14:creationId xmlns:p14="http://schemas.microsoft.com/office/powerpoint/2010/main" val="1123350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The cereal harvest</a:t>
            </a:r>
          </a:p>
        </p:txBody>
      </p:sp>
      <p:sp>
        <p:nvSpPr>
          <p:cNvPr id="4" name="TextBox 56"/>
          <p:cNvSpPr txBox="1"/>
          <p:nvPr/>
        </p:nvSpPr>
        <p:spPr>
          <a:xfrm>
            <a:off x="1078821" y="2281596"/>
            <a:ext cx="6092986" cy="3477875"/>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Between August and September, crops such as wheat are harvested.</a:t>
            </a:r>
            <a:br>
              <a:rPr lang="en-GB" sz="2000" dirty="0">
                <a:latin typeface="Arial" panose="020B0604020202020204" pitchFamily="34" charset="0"/>
                <a:cs typeface="Arial" panose="020B0604020202020204" pitchFamily="34" charset="0"/>
              </a:rPr>
            </a:b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This used to be done by hand, but farmers now use machines to speed the process up.</a:t>
            </a:r>
            <a:br>
              <a:rPr lang="en-GB" sz="2000" dirty="0">
                <a:latin typeface="Arial" panose="020B0604020202020204" pitchFamily="34" charset="0"/>
                <a:cs typeface="Arial" panose="020B0604020202020204" pitchFamily="34" charset="0"/>
              </a:rPr>
            </a:b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When the grains are harvested, they are separated from the ‘chaff’, which is inedible.</a:t>
            </a:r>
            <a:br>
              <a:rPr lang="en-GB" sz="2000" dirty="0">
                <a:latin typeface="Arial" panose="020B0604020202020204" pitchFamily="34" charset="0"/>
                <a:cs typeface="Arial" panose="020B0604020202020204" pitchFamily="34" charset="0"/>
              </a:rPr>
            </a:b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Most of the wheat harvested in the UK ends up at a flour mill to be made into flour.</a:t>
            </a:r>
          </a:p>
        </p:txBody>
      </p:sp>
      <p:pic>
        <p:nvPicPr>
          <p:cNvPr id="8" name="Picture 7" descr="A close up of a plant&#10;&#10;Description automatically generated">
            <a:extLst>
              <a:ext uri="{FF2B5EF4-FFF2-40B4-BE49-F238E27FC236}">
                <a16:creationId xmlns:a16="http://schemas.microsoft.com/office/drawing/2014/main" id="{AA8ECF01-1479-4ABE-9611-50BD053BFCFC}"/>
              </a:ext>
            </a:extLst>
          </p:cNvPr>
          <p:cNvPicPr>
            <a:picLocks noChangeAspect="1"/>
          </p:cNvPicPr>
          <p:nvPr/>
        </p:nvPicPr>
        <p:blipFill>
          <a:blip r:embed="rId2"/>
          <a:stretch>
            <a:fillRect/>
          </a:stretch>
        </p:blipFill>
        <p:spPr>
          <a:xfrm>
            <a:off x="7403791" y="2380880"/>
            <a:ext cx="4591213" cy="3059613"/>
          </a:xfrm>
          <a:prstGeom prst="rect">
            <a:avLst/>
          </a:prstGeom>
        </p:spPr>
      </p:pic>
    </p:spTree>
    <p:extLst>
      <p:ext uri="{BB962C8B-B14F-4D97-AF65-F5344CB8AC3E}">
        <p14:creationId xmlns:p14="http://schemas.microsoft.com/office/powerpoint/2010/main" val="3321121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Making flour</a:t>
            </a:r>
          </a:p>
        </p:txBody>
      </p:sp>
      <p:sp>
        <p:nvSpPr>
          <p:cNvPr id="4" name="TextBox 56"/>
          <p:cNvSpPr txBox="1"/>
          <p:nvPr/>
        </p:nvSpPr>
        <p:spPr>
          <a:xfrm>
            <a:off x="1078821" y="2281596"/>
            <a:ext cx="6092986" cy="3785652"/>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When the grains get to the mill, they are carefully cleaned to remove dirt or other hazards.</a:t>
            </a:r>
            <a:br>
              <a:rPr lang="en-GB" sz="2000" dirty="0">
                <a:latin typeface="Arial" panose="020B0604020202020204" pitchFamily="34" charset="0"/>
                <a:cs typeface="Arial" panose="020B0604020202020204" pitchFamily="34" charset="0"/>
              </a:rPr>
            </a:b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Then, special rollers split the grains open. Sieves are used to separate the different parts of the grain.</a:t>
            </a:r>
            <a:br>
              <a:rPr lang="en-GB" sz="2000" dirty="0">
                <a:latin typeface="Arial" panose="020B0604020202020204" pitchFamily="34" charset="0"/>
                <a:cs typeface="Arial" panose="020B0604020202020204" pitchFamily="34" charset="0"/>
              </a:rPr>
            </a:b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Another set of rollers then crushes the remaining pieces of grain into a fine powder – flour!</a:t>
            </a:r>
            <a:br>
              <a:rPr lang="en-GB" sz="2000" dirty="0">
                <a:latin typeface="Arial" panose="020B0604020202020204" pitchFamily="34" charset="0"/>
                <a:cs typeface="Arial" panose="020B0604020202020204" pitchFamily="34" charset="0"/>
              </a:rPr>
            </a:b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White flour is separated out by the sieves. The other parts of the grain can be added back to the white flour if wholemeal or brown flour is needed instead.</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4081" y="1259261"/>
            <a:ext cx="1430121" cy="2480961"/>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17546"/>
          <a:stretch/>
        </p:blipFill>
        <p:spPr>
          <a:xfrm>
            <a:off x="10169007" y="3807935"/>
            <a:ext cx="1807059" cy="219160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9414" t="6559" r="18675" b="6790"/>
          <a:stretch/>
        </p:blipFill>
        <p:spPr>
          <a:xfrm>
            <a:off x="7171807" y="3954611"/>
            <a:ext cx="2034377" cy="1898248"/>
          </a:xfrm>
          <a:prstGeom prst="rect">
            <a:avLst/>
          </a:prstGeom>
        </p:spPr>
      </p:pic>
      <p:sp>
        <p:nvSpPr>
          <p:cNvPr id="10" name="Bent Arrow 9"/>
          <p:cNvSpPr/>
          <p:nvPr/>
        </p:nvSpPr>
        <p:spPr>
          <a:xfrm rot="5400000">
            <a:off x="10458489" y="2615879"/>
            <a:ext cx="1064871" cy="939306"/>
          </a:xfrm>
          <a:prstGeom prst="bentArrow">
            <a:avLst/>
          </a:prstGeom>
          <a:solidFill>
            <a:srgbClr val="158B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Left Arrow 11"/>
          <p:cNvSpPr/>
          <p:nvPr/>
        </p:nvSpPr>
        <p:spPr>
          <a:xfrm>
            <a:off x="9347321" y="4863170"/>
            <a:ext cx="1006881" cy="432302"/>
          </a:xfrm>
          <a:prstGeom prst="leftArrow">
            <a:avLst/>
          </a:prstGeom>
          <a:solidFill>
            <a:srgbClr val="158B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208619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879" r="2770"/>
          <a:stretch/>
        </p:blipFill>
        <p:spPr>
          <a:xfrm>
            <a:off x="6752208" y="1200799"/>
            <a:ext cx="3699731" cy="5205788"/>
          </a:xfrm>
          <a:prstGeom prst="rect">
            <a:avLst/>
          </a:prstGeom>
        </p:spPr>
      </p:pic>
      <p:sp>
        <p:nvSpPr>
          <p:cNvPr id="2" name="Title 1"/>
          <p:cNvSpPr>
            <a:spLocks noGrp="1"/>
          </p:cNvSpPr>
          <p:nvPr>
            <p:ph type="ctrTitle"/>
          </p:nvPr>
        </p:nvSpPr>
        <p:spPr/>
        <p:txBody>
          <a:bodyPr/>
          <a:lstStyle/>
          <a:p>
            <a:r>
              <a:rPr lang="en-GB" dirty="0"/>
              <a:t>What do we use flour for?</a:t>
            </a:r>
          </a:p>
        </p:txBody>
      </p:sp>
      <p:sp>
        <p:nvSpPr>
          <p:cNvPr id="3" name="Subtitle 2"/>
          <p:cNvSpPr>
            <a:spLocks noGrp="1"/>
          </p:cNvSpPr>
          <p:nvPr>
            <p:ph type="subTitle" idx="1"/>
          </p:nvPr>
        </p:nvSpPr>
        <p:spPr>
          <a:xfrm>
            <a:off x="1169275" y="2571092"/>
            <a:ext cx="4756963" cy="3600000"/>
          </a:xfrm>
        </p:spPr>
        <p:txBody>
          <a:bodyPr/>
          <a:lstStyle/>
          <a:p>
            <a:pPr marL="0" indent="0">
              <a:buNone/>
            </a:pPr>
            <a:r>
              <a:rPr lang="en-GB" sz="2000" dirty="0"/>
              <a:t>How many foods can you think of that are made with flour?</a:t>
            </a:r>
          </a:p>
        </p:txBody>
      </p:sp>
    </p:spTree>
    <p:extLst>
      <p:ext uri="{BB962C8B-B14F-4D97-AF65-F5344CB8AC3E}">
        <p14:creationId xmlns:p14="http://schemas.microsoft.com/office/powerpoint/2010/main" val="3143979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12895" r="6010"/>
          <a:stretch/>
        </p:blipFill>
        <p:spPr>
          <a:xfrm>
            <a:off x="9420639" y="4478175"/>
            <a:ext cx="2570766" cy="2037247"/>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7435"/>
          <a:stretch/>
        </p:blipFill>
        <p:spPr>
          <a:xfrm>
            <a:off x="10051395" y="2314455"/>
            <a:ext cx="2112870" cy="2508339"/>
          </a:xfrm>
          <a:prstGeom prst="rect">
            <a:avLst/>
          </a:prstGeom>
        </p:spPr>
      </p:pic>
      <p:sp>
        <p:nvSpPr>
          <p:cNvPr id="2" name="Title 1"/>
          <p:cNvSpPr>
            <a:spLocks noGrp="1"/>
          </p:cNvSpPr>
          <p:nvPr>
            <p:ph type="ctrTitle"/>
          </p:nvPr>
        </p:nvSpPr>
        <p:spPr/>
        <p:txBody>
          <a:bodyPr/>
          <a:lstStyle/>
          <a:p>
            <a:r>
              <a:rPr lang="en-GB" dirty="0"/>
              <a:t>Uses of flour</a:t>
            </a:r>
          </a:p>
        </p:txBody>
      </p:sp>
      <p:sp>
        <p:nvSpPr>
          <p:cNvPr id="4" name="TextBox 56"/>
          <p:cNvSpPr txBox="1"/>
          <p:nvPr/>
        </p:nvSpPr>
        <p:spPr>
          <a:xfrm>
            <a:off x="1078821" y="2281596"/>
            <a:ext cx="6092986" cy="3785652"/>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Flour is used in many of the most popular food items in the UK, including:</a:t>
            </a:r>
          </a:p>
          <a:p>
            <a:endParaRPr lang="en-GB"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breads;</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pasta;</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cakes;</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biscuits;</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pastries;</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sauces.</a:t>
            </a:r>
          </a:p>
          <a:p>
            <a:pPr marL="342900" indent="-34290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It is also sold in bags so that it can be used in recipes at home.</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6174" y="1496817"/>
            <a:ext cx="2884142" cy="194243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1807" y="3454579"/>
            <a:ext cx="2379039" cy="2026892"/>
          </a:xfrm>
          <a:prstGeom prst="rect">
            <a:avLst/>
          </a:prstGeom>
        </p:spPr>
      </p:pic>
    </p:spTree>
    <p:extLst>
      <p:ext uri="{BB962C8B-B14F-4D97-AF65-F5344CB8AC3E}">
        <p14:creationId xmlns:p14="http://schemas.microsoft.com/office/powerpoint/2010/main" val="3782882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Harvest Festival</a:t>
            </a:r>
          </a:p>
        </p:txBody>
      </p:sp>
      <p:sp>
        <p:nvSpPr>
          <p:cNvPr id="5" name="TextBox 56"/>
          <p:cNvSpPr txBox="1"/>
          <p:nvPr/>
        </p:nvSpPr>
        <p:spPr>
          <a:xfrm>
            <a:off x="1078821" y="2281596"/>
            <a:ext cx="6246770" cy="4093428"/>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Harvest Festival is celebrated at the end of September or beginning of October.</a:t>
            </a:r>
            <a:br>
              <a:rPr lang="en-GB" sz="2000" dirty="0">
                <a:latin typeface="Arial" panose="020B0604020202020204" pitchFamily="34" charset="0"/>
                <a:cs typeface="Arial" panose="020B0604020202020204" pitchFamily="34" charset="0"/>
              </a:rPr>
            </a:b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It is a time of year to sing songs, read poems, make art, create delicious food and celebrate with family and friends.</a:t>
            </a:r>
            <a:br>
              <a:rPr lang="en-GB" sz="2000" dirty="0">
                <a:latin typeface="Arial" panose="020B0604020202020204" pitchFamily="34" charset="0"/>
                <a:cs typeface="Arial" panose="020B0604020202020204" pitchFamily="34" charset="0"/>
              </a:rPr>
            </a:b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But it can also be a useful time to reflect on what we have and think about others who might not be so fortunate.</a:t>
            </a:r>
            <a:br>
              <a:rPr lang="en-GB" sz="2000" dirty="0">
                <a:latin typeface="Arial" panose="020B0604020202020204" pitchFamily="34" charset="0"/>
                <a:cs typeface="Arial" panose="020B0604020202020204" pitchFamily="34" charset="0"/>
              </a:rPr>
            </a:b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It is also a good time to consider the people who work hard every day to make sure that we have food to eat.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6365" y="2550281"/>
            <a:ext cx="4529544" cy="2998464"/>
          </a:xfrm>
          <a:prstGeom prst="rect">
            <a:avLst/>
          </a:prstGeom>
        </p:spPr>
      </p:pic>
    </p:spTree>
    <p:extLst>
      <p:ext uri="{BB962C8B-B14F-4D97-AF65-F5344CB8AC3E}">
        <p14:creationId xmlns:p14="http://schemas.microsoft.com/office/powerpoint/2010/main" val="1685629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3703" y="4119154"/>
            <a:ext cx="3023855" cy="2016911"/>
          </a:xfrm>
          <a:prstGeom prst="rect">
            <a:avLst/>
          </a:prstGeom>
        </p:spPr>
      </p:pic>
      <p:pic>
        <p:nvPicPr>
          <p:cNvPr id="59" name="Picture 58"/>
          <p:cNvPicPr>
            <a:picLocks noChangeAspect="1"/>
          </p:cNvPicPr>
          <p:nvPr/>
        </p:nvPicPr>
        <p:blipFill rotWithShape="1">
          <a:blip r:embed="rId3">
            <a:extLst>
              <a:ext uri="{28A0092B-C50C-407E-A947-70E740481C1C}">
                <a14:useLocalDpi xmlns:a14="http://schemas.microsoft.com/office/drawing/2010/main" val="0"/>
              </a:ext>
            </a:extLst>
          </a:blip>
          <a:srcRect l="15228" t="5928" b="5253"/>
          <a:stretch/>
        </p:blipFill>
        <p:spPr>
          <a:xfrm>
            <a:off x="6953597" y="1781319"/>
            <a:ext cx="3115693" cy="2137537"/>
          </a:xfrm>
          <a:prstGeom prst="rect">
            <a:avLst/>
          </a:prstGeom>
        </p:spPr>
      </p:pic>
      <p:sp>
        <p:nvSpPr>
          <p:cNvPr id="57" name="TextBox 56"/>
          <p:cNvSpPr txBox="1"/>
          <p:nvPr/>
        </p:nvSpPr>
        <p:spPr>
          <a:xfrm>
            <a:off x="860612" y="2829261"/>
            <a:ext cx="6092986" cy="3477875"/>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When you </a:t>
            </a:r>
            <a:r>
              <a:rPr lang="en-GB" sz="2000" b="1" dirty="0">
                <a:latin typeface="Arial" panose="020B0604020202020204" pitchFamily="34" charset="0"/>
                <a:cs typeface="Arial" panose="020B0604020202020204" pitchFamily="34" charset="0"/>
              </a:rPr>
              <a:t>eat</a:t>
            </a:r>
            <a:r>
              <a:rPr lang="en-GB" sz="2000" dirty="0">
                <a:latin typeface="Arial" panose="020B0604020202020204" pitchFamily="34" charset="0"/>
                <a:cs typeface="Arial" panose="020B0604020202020204" pitchFamily="34" charset="0"/>
              </a:rPr>
              <a:t> your food at harvest time, it’s important to remember that many people worked together to get the food from the fields onto your plate.</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The journey of cereals from field to fork requires farmers, labourers, millers, lorry drivers, bakers and shopkeepers.</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As you eat your next meal, think about all of the people you have to thank for the food in front of you.</a:t>
            </a:r>
          </a:p>
        </p:txBody>
      </p:sp>
      <p:sp>
        <p:nvSpPr>
          <p:cNvPr id="5" name="TextBox 4"/>
          <p:cNvSpPr txBox="1"/>
          <p:nvPr/>
        </p:nvSpPr>
        <p:spPr>
          <a:xfrm>
            <a:off x="696882" y="3009208"/>
            <a:ext cx="1413164" cy="2000548"/>
          </a:xfrm>
          <a:prstGeom prst="rect">
            <a:avLst/>
          </a:prstGeom>
          <a:noFill/>
        </p:spPr>
        <p:txBody>
          <a:bodyPr wrap="square" rtlCol="0">
            <a:spAutoFit/>
          </a:bodyPr>
          <a:lstStyle/>
          <a:p>
            <a:pPr algn="ctr"/>
            <a:r>
              <a:rPr lang="en-GB" sz="12400" dirty="0">
                <a:solidFill>
                  <a:srgbClr val="158B44"/>
                </a:solidFill>
                <a:latin typeface="Arial" panose="020B0604020202020204" pitchFamily="34" charset="0"/>
                <a:cs typeface="Arial" panose="020B0604020202020204" pitchFamily="34" charset="0"/>
              </a:rPr>
              <a:t>H</a:t>
            </a:r>
          </a:p>
        </p:txBody>
      </p:sp>
      <p:sp>
        <p:nvSpPr>
          <p:cNvPr id="11" name="TextBox 10"/>
          <p:cNvSpPr txBox="1"/>
          <p:nvPr/>
        </p:nvSpPr>
        <p:spPr>
          <a:xfrm>
            <a:off x="10081954" y="3009208"/>
            <a:ext cx="1413164" cy="2000548"/>
          </a:xfrm>
          <a:prstGeom prst="rect">
            <a:avLst/>
          </a:prstGeom>
          <a:noFill/>
        </p:spPr>
        <p:txBody>
          <a:bodyPr wrap="square" rtlCol="0">
            <a:spAutoFit/>
          </a:bodyPr>
          <a:lstStyle/>
          <a:p>
            <a:pPr algn="ctr"/>
            <a:r>
              <a:rPr lang="en-GB" sz="12400" dirty="0">
                <a:solidFill>
                  <a:srgbClr val="158B44"/>
                </a:solidFill>
                <a:latin typeface="Arial" panose="020B0604020202020204" pitchFamily="34" charset="0"/>
                <a:cs typeface="Arial" panose="020B0604020202020204" pitchFamily="34" charset="0"/>
              </a:rPr>
              <a:t>T</a:t>
            </a:r>
          </a:p>
        </p:txBody>
      </p:sp>
      <p:sp>
        <p:nvSpPr>
          <p:cNvPr id="6" name="TextBox 5"/>
          <p:cNvSpPr txBox="1"/>
          <p:nvPr/>
        </p:nvSpPr>
        <p:spPr>
          <a:xfrm>
            <a:off x="2261061" y="3009208"/>
            <a:ext cx="1413164" cy="2000548"/>
          </a:xfrm>
          <a:prstGeom prst="rect">
            <a:avLst/>
          </a:prstGeom>
          <a:noFill/>
        </p:spPr>
        <p:txBody>
          <a:bodyPr wrap="square" rtlCol="0">
            <a:spAutoFit/>
          </a:bodyPr>
          <a:lstStyle/>
          <a:p>
            <a:pPr algn="ctr"/>
            <a:r>
              <a:rPr lang="en-GB" sz="12400" dirty="0">
                <a:solidFill>
                  <a:srgbClr val="158B44"/>
                </a:solidFill>
                <a:latin typeface="Arial" panose="020B0604020202020204" pitchFamily="34" charset="0"/>
                <a:cs typeface="Arial" panose="020B0604020202020204" pitchFamily="34" charset="0"/>
              </a:rPr>
              <a:t>A</a:t>
            </a:r>
          </a:p>
        </p:txBody>
      </p:sp>
      <p:sp>
        <p:nvSpPr>
          <p:cNvPr id="7" name="TextBox 6"/>
          <p:cNvSpPr txBox="1"/>
          <p:nvPr/>
        </p:nvSpPr>
        <p:spPr>
          <a:xfrm>
            <a:off x="3825240" y="3009208"/>
            <a:ext cx="1413164" cy="2000548"/>
          </a:xfrm>
          <a:prstGeom prst="rect">
            <a:avLst/>
          </a:prstGeom>
          <a:noFill/>
        </p:spPr>
        <p:txBody>
          <a:bodyPr wrap="square" rtlCol="0">
            <a:spAutoFit/>
          </a:bodyPr>
          <a:lstStyle/>
          <a:p>
            <a:pPr algn="ctr"/>
            <a:r>
              <a:rPr lang="en-GB" sz="12400" dirty="0">
                <a:solidFill>
                  <a:srgbClr val="158B44"/>
                </a:solidFill>
                <a:latin typeface="Arial" panose="020B0604020202020204" pitchFamily="34" charset="0"/>
                <a:cs typeface="Arial" panose="020B0604020202020204" pitchFamily="34" charset="0"/>
              </a:rPr>
              <a:t>R</a:t>
            </a:r>
          </a:p>
        </p:txBody>
      </p:sp>
      <p:sp>
        <p:nvSpPr>
          <p:cNvPr id="8" name="TextBox 7"/>
          <p:cNvSpPr txBox="1"/>
          <p:nvPr/>
        </p:nvSpPr>
        <p:spPr>
          <a:xfrm>
            <a:off x="5389419" y="3009208"/>
            <a:ext cx="1413164" cy="2000548"/>
          </a:xfrm>
          <a:prstGeom prst="rect">
            <a:avLst/>
          </a:prstGeom>
          <a:noFill/>
        </p:spPr>
        <p:txBody>
          <a:bodyPr wrap="square" rtlCol="0">
            <a:spAutoFit/>
          </a:bodyPr>
          <a:lstStyle/>
          <a:p>
            <a:pPr algn="ctr"/>
            <a:r>
              <a:rPr lang="en-GB" sz="12400" dirty="0">
                <a:solidFill>
                  <a:srgbClr val="158B44"/>
                </a:solidFill>
                <a:latin typeface="Arial" panose="020B0604020202020204" pitchFamily="34" charset="0"/>
                <a:cs typeface="Arial" panose="020B0604020202020204" pitchFamily="34" charset="0"/>
              </a:rPr>
              <a:t>V</a:t>
            </a:r>
          </a:p>
        </p:txBody>
      </p:sp>
      <p:sp>
        <p:nvSpPr>
          <p:cNvPr id="9" name="TextBox 8"/>
          <p:cNvSpPr txBox="1"/>
          <p:nvPr/>
        </p:nvSpPr>
        <p:spPr>
          <a:xfrm>
            <a:off x="6953598" y="3009208"/>
            <a:ext cx="1413164" cy="2000548"/>
          </a:xfrm>
          <a:prstGeom prst="rect">
            <a:avLst/>
          </a:prstGeom>
          <a:noFill/>
        </p:spPr>
        <p:txBody>
          <a:bodyPr wrap="square" rtlCol="0">
            <a:spAutoFit/>
          </a:bodyPr>
          <a:lstStyle/>
          <a:p>
            <a:pPr algn="ctr"/>
            <a:r>
              <a:rPr lang="en-GB" sz="12400" dirty="0">
                <a:solidFill>
                  <a:srgbClr val="158B44"/>
                </a:solidFill>
                <a:latin typeface="Arial" panose="020B0604020202020204" pitchFamily="34" charset="0"/>
                <a:cs typeface="Arial" panose="020B0604020202020204" pitchFamily="34" charset="0"/>
              </a:rPr>
              <a:t>E</a:t>
            </a:r>
          </a:p>
        </p:txBody>
      </p:sp>
      <p:sp>
        <p:nvSpPr>
          <p:cNvPr id="10" name="TextBox 9"/>
          <p:cNvSpPr txBox="1"/>
          <p:nvPr/>
        </p:nvSpPr>
        <p:spPr>
          <a:xfrm>
            <a:off x="8517776" y="3009208"/>
            <a:ext cx="1413164" cy="2000548"/>
          </a:xfrm>
          <a:prstGeom prst="rect">
            <a:avLst/>
          </a:prstGeom>
          <a:noFill/>
        </p:spPr>
        <p:txBody>
          <a:bodyPr wrap="square" rtlCol="0">
            <a:spAutoFit/>
          </a:bodyPr>
          <a:lstStyle/>
          <a:p>
            <a:pPr algn="ctr"/>
            <a:r>
              <a:rPr lang="en-GB" sz="12400" dirty="0">
                <a:solidFill>
                  <a:srgbClr val="158B44"/>
                </a:solidFill>
                <a:latin typeface="Arial" panose="020B0604020202020204" pitchFamily="34" charset="0"/>
                <a:cs typeface="Arial" panose="020B0604020202020204" pitchFamily="34" charset="0"/>
              </a:rPr>
              <a:t>S</a:t>
            </a:r>
          </a:p>
        </p:txBody>
      </p:sp>
    </p:spTree>
    <p:extLst>
      <p:ext uri="{BB962C8B-B14F-4D97-AF65-F5344CB8AC3E}">
        <p14:creationId xmlns:p14="http://schemas.microsoft.com/office/powerpoint/2010/main" val="174071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2"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2"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2"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2"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750"/>
                                        <p:tgtEl>
                                          <p:spTgt spid="5"/>
                                        </p:tgtEl>
                                      </p:cBhvr>
                                    </p:animEffect>
                                    <p:anim calcmode="lin" valueType="num">
                                      <p:cBhvr>
                                        <p:cTn id="24" dur="750" fill="hold"/>
                                        <p:tgtEl>
                                          <p:spTgt spid="5"/>
                                        </p:tgtEl>
                                        <p:attrNameLst>
                                          <p:attrName>ppt_w</p:attrName>
                                        </p:attrNameLst>
                                      </p:cBhvr>
                                      <p:tavLst>
                                        <p:tav tm="0" fmla="#ppt_w*sin(2.5*pi*$)">
                                          <p:val>
                                            <p:fltVal val="0"/>
                                          </p:val>
                                        </p:tav>
                                        <p:tav tm="100000">
                                          <p:val>
                                            <p:fltVal val="1"/>
                                          </p:val>
                                        </p:tav>
                                      </p:tavLst>
                                    </p:anim>
                                    <p:anim calcmode="lin" valueType="num">
                                      <p:cBhvr>
                                        <p:cTn id="25" dur="750" fill="hold"/>
                                        <p:tgtEl>
                                          <p:spTgt spid="5"/>
                                        </p:tgtEl>
                                        <p:attrNameLst>
                                          <p:attrName>ppt_h</p:attrName>
                                        </p:attrNameLst>
                                      </p:cBhvr>
                                      <p:tavLst>
                                        <p:tav tm="0">
                                          <p:val>
                                            <p:strVal val="#ppt_h"/>
                                          </p:val>
                                        </p:tav>
                                        <p:tav tm="100000">
                                          <p:val>
                                            <p:strVal val="#ppt_h"/>
                                          </p:val>
                                        </p:tav>
                                      </p:tavLst>
                                    </p:anim>
                                  </p:childTnLst>
                                </p:cTn>
                              </p:par>
                              <p:par>
                                <p:cTn id="26" presetID="22" presetClass="exit" presetSubtype="8" fill="hold" grpId="1" nodeType="withEffect">
                                  <p:stCondLst>
                                    <p:cond delay="1000"/>
                                  </p:stCondLst>
                                  <p:childTnLst>
                                    <p:animEffect transition="out" filter="wipe(left)">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par>
                                <p:cTn id="29" presetID="45"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750"/>
                                        <p:tgtEl>
                                          <p:spTgt spid="7"/>
                                        </p:tgtEl>
                                      </p:cBhvr>
                                    </p:animEffect>
                                    <p:anim calcmode="lin" valueType="num">
                                      <p:cBhvr>
                                        <p:cTn id="32" dur="750" fill="hold"/>
                                        <p:tgtEl>
                                          <p:spTgt spid="7"/>
                                        </p:tgtEl>
                                        <p:attrNameLst>
                                          <p:attrName>ppt_w</p:attrName>
                                        </p:attrNameLst>
                                      </p:cBhvr>
                                      <p:tavLst>
                                        <p:tav tm="0" fmla="#ppt_w*sin(2.5*pi*$)">
                                          <p:val>
                                            <p:fltVal val="0"/>
                                          </p:val>
                                        </p:tav>
                                        <p:tav tm="100000">
                                          <p:val>
                                            <p:fltVal val="1"/>
                                          </p:val>
                                        </p:tav>
                                      </p:tavLst>
                                    </p:anim>
                                    <p:anim calcmode="lin" valueType="num">
                                      <p:cBhvr>
                                        <p:cTn id="33" dur="750" fill="hold"/>
                                        <p:tgtEl>
                                          <p:spTgt spid="7"/>
                                        </p:tgtEl>
                                        <p:attrNameLst>
                                          <p:attrName>ppt_h</p:attrName>
                                        </p:attrNameLst>
                                      </p:cBhvr>
                                      <p:tavLst>
                                        <p:tav tm="0">
                                          <p:val>
                                            <p:strVal val="#ppt_h"/>
                                          </p:val>
                                        </p:tav>
                                        <p:tav tm="100000">
                                          <p:val>
                                            <p:strVal val="#ppt_h"/>
                                          </p:val>
                                        </p:tav>
                                      </p:tavLst>
                                    </p:anim>
                                  </p:childTnLst>
                                </p:cTn>
                              </p:par>
                              <p:par>
                                <p:cTn id="34" presetID="22" presetClass="exit" presetSubtype="8" fill="hold" grpId="1" nodeType="withEffect">
                                  <p:stCondLst>
                                    <p:cond delay="1000"/>
                                  </p:stCondLst>
                                  <p:childTnLst>
                                    <p:animEffect transition="out" filter="wipe(left)">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par>
                                <p:cTn id="37" presetID="45"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750"/>
                                        <p:tgtEl>
                                          <p:spTgt spid="8"/>
                                        </p:tgtEl>
                                      </p:cBhvr>
                                    </p:animEffect>
                                    <p:anim calcmode="lin" valueType="num">
                                      <p:cBhvr>
                                        <p:cTn id="40" dur="750" fill="hold"/>
                                        <p:tgtEl>
                                          <p:spTgt spid="8"/>
                                        </p:tgtEl>
                                        <p:attrNameLst>
                                          <p:attrName>ppt_w</p:attrName>
                                        </p:attrNameLst>
                                      </p:cBhvr>
                                      <p:tavLst>
                                        <p:tav tm="0" fmla="#ppt_w*sin(2.5*pi*$)">
                                          <p:val>
                                            <p:fltVal val="0"/>
                                          </p:val>
                                        </p:tav>
                                        <p:tav tm="100000">
                                          <p:val>
                                            <p:fltVal val="1"/>
                                          </p:val>
                                        </p:tav>
                                      </p:tavLst>
                                    </p:anim>
                                    <p:anim calcmode="lin" valueType="num">
                                      <p:cBhvr>
                                        <p:cTn id="41" dur="750" fill="hold"/>
                                        <p:tgtEl>
                                          <p:spTgt spid="8"/>
                                        </p:tgtEl>
                                        <p:attrNameLst>
                                          <p:attrName>ppt_h</p:attrName>
                                        </p:attrNameLst>
                                      </p:cBhvr>
                                      <p:tavLst>
                                        <p:tav tm="0">
                                          <p:val>
                                            <p:strVal val="#ppt_h"/>
                                          </p:val>
                                        </p:tav>
                                        <p:tav tm="100000">
                                          <p:val>
                                            <p:strVal val="#ppt_h"/>
                                          </p:val>
                                        </p:tav>
                                      </p:tavLst>
                                    </p:anim>
                                  </p:childTnLst>
                                </p:cTn>
                              </p:par>
                              <p:par>
                                <p:cTn id="42" presetID="22" presetClass="exit" presetSubtype="8" fill="hold" grpId="1" nodeType="withEffect">
                                  <p:stCondLst>
                                    <p:cond delay="1000"/>
                                  </p:stCondLst>
                                  <p:childTnLst>
                                    <p:animEffect transition="out" filter="wipe(left)">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cTn>
                              </p:par>
                              <p:par>
                                <p:cTn id="45" presetID="45"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750"/>
                                        <p:tgtEl>
                                          <p:spTgt spid="10"/>
                                        </p:tgtEl>
                                      </p:cBhvr>
                                    </p:animEffect>
                                    <p:anim calcmode="lin" valueType="num">
                                      <p:cBhvr>
                                        <p:cTn id="48" dur="750" fill="hold"/>
                                        <p:tgtEl>
                                          <p:spTgt spid="10"/>
                                        </p:tgtEl>
                                        <p:attrNameLst>
                                          <p:attrName>ppt_w</p:attrName>
                                        </p:attrNameLst>
                                      </p:cBhvr>
                                      <p:tavLst>
                                        <p:tav tm="0" fmla="#ppt_w*sin(2.5*pi*$)">
                                          <p:val>
                                            <p:fltVal val="0"/>
                                          </p:val>
                                        </p:tav>
                                        <p:tav tm="100000">
                                          <p:val>
                                            <p:fltVal val="1"/>
                                          </p:val>
                                        </p:tav>
                                      </p:tavLst>
                                    </p:anim>
                                    <p:anim calcmode="lin" valueType="num">
                                      <p:cBhvr>
                                        <p:cTn id="49" dur="750" fill="hold"/>
                                        <p:tgtEl>
                                          <p:spTgt spid="10"/>
                                        </p:tgtEl>
                                        <p:attrNameLst>
                                          <p:attrName>ppt_h</p:attrName>
                                        </p:attrNameLst>
                                      </p:cBhvr>
                                      <p:tavLst>
                                        <p:tav tm="0">
                                          <p:val>
                                            <p:strVal val="#ppt_h"/>
                                          </p:val>
                                        </p:tav>
                                        <p:tav tm="100000">
                                          <p:val>
                                            <p:strVal val="#ppt_h"/>
                                          </p:val>
                                        </p:tav>
                                      </p:tavLst>
                                    </p:anim>
                                  </p:childTnLst>
                                </p:cTn>
                              </p:par>
                              <p:par>
                                <p:cTn id="50" presetID="22" presetClass="exit" presetSubtype="8" fill="hold" grpId="1" nodeType="withEffect">
                                  <p:stCondLst>
                                    <p:cond delay="1000"/>
                                  </p:stCondLst>
                                  <p:childTnLst>
                                    <p:animEffect transition="out" filter="wipe(left)">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par>
                                <p:cTn id="53" presetID="42" presetClass="path" presetSubtype="0" accel="50000" decel="50000" fill="hold" grpId="0" nodeType="withEffect">
                                  <p:stCondLst>
                                    <p:cond delay="0"/>
                                  </p:stCondLst>
                                  <p:childTnLst>
                                    <p:animMotion origin="layout" path="M 4.79167E-6 -2.22222E-6 L -0.51706 -0.29028 " pathEditMode="relative" rAng="0" ptsTypes="AA">
                                      <p:cBhvr>
                                        <p:cTn id="54" dur="2000" fill="hold"/>
                                        <p:tgtEl>
                                          <p:spTgt spid="9"/>
                                        </p:tgtEl>
                                        <p:attrNameLst>
                                          <p:attrName>ppt_x</p:attrName>
                                          <p:attrName>ppt_y</p:attrName>
                                        </p:attrNameLst>
                                      </p:cBhvr>
                                      <p:rCtr x="-25859" y="-14514"/>
                                    </p:animMotion>
                                  </p:childTnLst>
                                </p:cTn>
                              </p:par>
                              <p:par>
                                <p:cTn id="55" presetID="42" presetClass="path" presetSubtype="0" accel="50000" decel="50000" fill="hold" grpId="0" nodeType="withEffect">
                                  <p:stCondLst>
                                    <p:cond delay="0"/>
                                  </p:stCondLst>
                                  <p:childTnLst>
                                    <p:animMotion origin="layout" path="M 6.25E-7 -2.22222E-6 L -0.03516 -0.29028 " pathEditMode="relative" rAng="0" ptsTypes="AA">
                                      <p:cBhvr>
                                        <p:cTn id="56" dur="2000" fill="hold"/>
                                        <p:tgtEl>
                                          <p:spTgt spid="6"/>
                                        </p:tgtEl>
                                        <p:attrNameLst>
                                          <p:attrName>ppt_x</p:attrName>
                                          <p:attrName>ppt_y</p:attrName>
                                        </p:attrNameLst>
                                      </p:cBhvr>
                                      <p:rCtr x="-1758" y="-14514"/>
                                    </p:animMotion>
                                  </p:childTnLst>
                                </p:cTn>
                              </p:par>
                              <p:par>
                                <p:cTn id="57" presetID="42" presetClass="path" presetSubtype="0" accel="50000" decel="50000" fill="hold" grpId="0" nodeType="withEffect">
                                  <p:stCondLst>
                                    <p:cond delay="0"/>
                                  </p:stCondLst>
                                  <p:childTnLst>
                                    <p:animMotion origin="layout" path="M 4.16667E-6 -2.22222E-6 L -0.59636 -0.29028 " pathEditMode="relative" rAng="0" ptsTypes="AA">
                                      <p:cBhvr>
                                        <p:cTn id="58" dur="2000" fill="hold"/>
                                        <p:tgtEl>
                                          <p:spTgt spid="11"/>
                                        </p:tgtEl>
                                        <p:attrNameLst>
                                          <p:attrName>ppt_x</p:attrName>
                                          <p:attrName>ppt_y</p:attrName>
                                        </p:attrNameLst>
                                      </p:cBhvr>
                                      <p:rCtr x="-29818" y="-14514"/>
                                    </p:animMotion>
                                  </p:childTnLst>
                                </p:cTn>
                              </p:par>
                              <p:par>
                                <p:cTn id="59" presetID="1" presetClass="entr" presetSubtype="0" fill="hold" grpId="0" nodeType="withEffect">
                                  <p:stCondLst>
                                    <p:cond delay="1500"/>
                                  </p:stCondLst>
                                  <p:childTnLst>
                                    <p:set>
                                      <p:cBhvr>
                                        <p:cTn id="60" dur="1" fill="hold">
                                          <p:stCondLst>
                                            <p:cond delay="0"/>
                                          </p:stCondLst>
                                        </p:cTn>
                                        <p:tgtEl>
                                          <p:spTgt spid="57"/>
                                        </p:tgtEl>
                                        <p:attrNameLst>
                                          <p:attrName>style.visibility</p:attrName>
                                        </p:attrNameLst>
                                      </p:cBhvr>
                                      <p:to>
                                        <p:strVal val="visible"/>
                                      </p:to>
                                    </p:set>
                                  </p:childTnLst>
                                </p:cTn>
                              </p:par>
                              <p:par>
                                <p:cTn id="61" presetID="22" presetClass="entr" presetSubtype="4" fill="hold" nodeType="withEffect">
                                  <p:stCondLst>
                                    <p:cond delay="2000"/>
                                  </p:stCondLst>
                                  <p:childTnLst>
                                    <p:set>
                                      <p:cBhvr>
                                        <p:cTn id="62" dur="1" fill="hold">
                                          <p:stCondLst>
                                            <p:cond delay="0"/>
                                          </p:stCondLst>
                                        </p:cTn>
                                        <p:tgtEl>
                                          <p:spTgt spid="59"/>
                                        </p:tgtEl>
                                        <p:attrNameLst>
                                          <p:attrName>style.visibility</p:attrName>
                                        </p:attrNameLst>
                                      </p:cBhvr>
                                      <p:to>
                                        <p:strVal val="visible"/>
                                      </p:to>
                                    </p:set>
                                    <p:animEffect transition="in" filter="wipe(down)">
                                      <p:cBhvr>
                                        <p:cTn id="63" dur="1000"/>
                                        <p:tgtEl>
                                          <p:spTgt spid="59"/>
                                        </p:tgtEl>
                                      </p:cBhvr>
                                    </p:animEffect>
                                  </p:childTnLst>
                                </p:cTn>
                              </p:par>
                              <p:par>
                                <p:cTn id="64" presetID="22" presetClass="entr" presetSubtype="4" fill="hold" nodeType="withEffect">
                                  <p:stCondLst>
                                    <p:cond delay="2000"/>
                                  </p:stCondLst>
                                  <p:childTnLst>
                                    <p:set>
                                      <p:cBhvr>
                                        <p:cTn id="65" dur="1" fill="hold">
                                          <p:stCondLst>
                                            <p:cond delay="0"/>
                                          </p:stCondLst>
                                        </p:cTn>
                                        <p:tgtEl>
                                          <p:spTgt spid="58"/>
                                        </p:tgtEl>
                                        <p:attrNameLst>
                                          <p:attrName>style.visibility</p:attrName>
                                        </p:attrNameLst>
                                      </p:cBhvr>
                                      <p:to>
                                        <p:strVal val="visible"/>
                                      </p:to>
                                    </p:set>
                                    <p:animEffect transition="in" filter="wipe(down)">
                                      <p:cBhvr>
                                        <p:cTn id="66" dur="125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 grpId="0"/>
      <p:bldP spid="5" grpId="1"/>
      <p:bldP spid="5" grpId="2"/>
      <p:bldP spid="11" grpId="0"/>
      <p:bldP spid="11" grpId="1"/>
      <p:bldP spid="6" grpId="0"/>
      <p:bldP spid="6" grpId="1"/>
      <p:bldP spid="7" grpId="0"/>
      <p:bldP spid="7" grpId="1"/>
      <p:bldP spid="7" grpId="2"/>
      <p:bldP spid="8" grpId="0"/>
      <p:bldP spid="8" grpId="1"/>
      <p:bldP spid="8" grpId="2"/>
      <p:bldP spid="9" grpId="0"/>
      <p:bldP spid="9" grpId="1"/>
      <p:bldP spid="10" grpId="0"/>
      <p:bldP spid="10" grpId="1"/>
      <p:bldP spid="10"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56"/>
          <p:cNvSpPr txBox="1"/>
          <p:nvPr/>
        </p:nvSpPr>
        <p:spPr>
          <a:xfrm>
            <a:off x="860612" y="2829261"/>
            <a:ext cx="6092986" cy="2862322"/>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The end of the harvest is a time when the hard-working farmers can take some well-deserved </a:t>
            </a:r>
            <a:r>
              <a:rPr lang="en-GB" sz="2000" b="1" dirty="0">
                <a:latin typeface="Arial" panose="020B0604020202020204" pitchFamily="34" charset="0"/>
                <a:cs typeface="Arial" panose="020B0604020202020204" pitchFamily="34" charset="0"/>
              </a:rPr>
              <a:t>rest</a:t>
            </a:r>
            <a:r>
              <a:rPr lang="en-GB" sz="2000" dirty="0">
                <a:latin typeface="Arial" panose="020B0604020202020204" pitchFamily="34" charset="0"/>
                <a:cs typeface="Arial" panose="020B0604020202020204" pitchFamily="34" charset="0"/>
              </a:rPr>
              <a:t>.</a:t>
            </a:r>
            <a:br>
              <a:rPr lang="en-GB" sz="2000" dirty="0">
                <a:latin typeface="Arial" panose="020B0604020202020204" pitchFamily="34" charset="0"/>
                <a:cs typeface="Arial" panose="020B0604020202020204" pitchFamily="34" charset="0"/>
              </a:rPr>
            </a:b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Farmers work from dawn until dusk to make sure the harvest comes in on time.</a:t>
            </a:r>
            <a:br>
              <a:rPr lang="en-GB" sz="2000" dirty="0">
                <a:latin typeface="Arial" panose="020B0604020202020204" pitchFamily="34" charset="0"/>
                <a:cs typeface="Arial" panose="020B0604020202020204" pitchFamily="34" charset="0"/>
              </a:rPr>
            </a:b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Think about the important work the farmers do during the busy period of harvest, in order to make the food that you enjoy.</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7776" y="3892722"/>
            <a:ext cx="3364244" cy="2234068"/>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2583" y="1546546"/>
            <a:ext cx="3279032" cy="2186021"/>
          </a:xfrm>
          <a:prstGeom prst="rect">
            <a:avLst/>
          </a:prstGeom>
        </p:spPr>
      </p:pic>
      <p:sp>
        <p:nvSpPr>
          <p:cNvPr id="4" name="TextBox 4"/>
          <p:cNvSpPr txBox="1"/>
          <p:nvPr/>
        </p:nvSpPr>
        <p:spPr>
          <a:xfrm>
            <a:off x="696882" y="3009208"/>
            <a:ext cx="1413164" cy="2000548"/>
          </a:xfrm>
          <a:prstGeom prst="rect">
            <a:avLst/>
          </a:prstGeom>
          <a:noFill/>
        </p:spPr>
        <p:txBody>
          <a:bodyPr wrap="square" rtlCol="0">
            <a:spAutoFit/>
          </a:bodyPr>
          <a:lstStyle/>
          <a:p>
            <a:pPr algn="ctr"/>
            <a:r>
              <a:rPr lang="en-GB" sz="12400" dirty="0">
                <a:solidFill>
                  <a:srgbClr val="158B44"/>
                </a:solidFill>
                <a:latin typeface="Arial" panose="020B0604020202020204" pitchFamily="34" charset="0"/>
                <a:cs typeface="Arial" panose="020B0604020202020204" pitchFamily="34" charset="0"/>
              </a:rPr>
              <a:t>H</a:t>
            </a:r>
          </a:p>
        </p:txBody>
      </p:sp>
      <p:sp>
        <p:nvSpPr>
          <p:cNvPr id="5" name="TextBox 10"/>
          <p:cNvSpPr txBox="1"/>
          <p:nvPr/>
        </p:nvSpPr>
        <p:spPr>
          <a:xfrm>
            <a:off x="10081954" y="3009208"/>
            <a:ext cx="1413164" cy="2000548"/>
          </a:xfrm>
          <a:prstGeom prst="rect">
            <a:avLst/>
          </a:prstGeom>
          <a:noFill/>
        </p:spPr>
        <p:txBody>
          <a:bodyPr wrap="square" rtlCol="0">
            <a:spAutoFit/>
          </a:bodyPr>
          <a:lstStyle/>
          <a:p>
            <a:pPr algn="ctr"/>
            <a:r>
              <a:rPr lang="en-GB" sz="12400" dirty="0">
                <a:solidFill>
                  <a:srgbClr val="158B44"/>
                </a:solidFill>
                <a:latin typeface="Arial" panose="020B0604020202020204" pitchFamily="34" charset="0"/>
                <a:cs typeface="Arial" panose="020B0604020202020204" pitchFamily="34" charset="0"/>
              </a:rPr>
              <a:t>T</a:t>
            </a:r>
          </a:p>
        </p:txBody>
      </p:sp>
      <p:sp>
        <p:nvSpPr>
          <p:cNvPr id="6" name="TextBox 5"/>
          <p:cNvSpPr txBox="1"/>
          <p:nvPr/>
        </p:nvSpPr>
        <p:spPr>
          <a:xfrm>
            <a:off x="2261061" y="3009208"/>
            <a:ext cx="1413164" cy="2000548"/>
          </a:xfrm>
          <a:prstGeom prst="rect">
            <a:avLst/>
          </a:prstGeom>
          <a:noFill/>
        </p:spPr>
        <p:txBody>
          <a:bodyPr wrap="square" rtlCol="0">
            <a:spAutoFit/>
          </a:bodyPr>
          <a:lstStyle/>
          <a:p>
            <a:pPr algn="ctr"/>
            <a:r>
              <a:rPr lang="en-GB" sz="12400" dirty="0">
                <a:solidFill>
                  <a:srgbClr val="158B44"/>
                </a:solidFill>
                <a:latin typeface="Arial" panose="020B0604020202020204" pitchFamily="34" charset="0"/>
                <a:cs typeface="Arial" panose="020B0604020202020204" pitchFamily="34" charset="0"/>
              </a:rPr>
              <a:t>A</a:t>
            </a:r>
          </a:p>
        </p:txBody>
      </p:sp>
      <p:sp>
        <p:nvSpPr>
          <p:cNvPr id="7" name="TextBox 6"/>
          <p:cNvSpPr txBox="1"/>
          <p:nvPr/>
        </p:nvSpPr>
        <p:spPr>
          <a:xfrm>
            <a:off x="3825240" y="3009208"/>
            <a:ext cx="1413164" cy="2000548"/>
          </a:xfrm>
          <a:prstGeom prst="rect">
            <a:avLst/>
          </a:prstGeom>
          <a:noFill/>
        </p:spPr>
        <p:txBody>
          <a:bodyPr wrap="square" rtlCol="0">
            <a:spAutoFit/>
          </a:bodyPr>
          <a:lstStyle/>
          <a:p>
            <a:pPr algn="ctr"/>
            <a:r>
              <a:rPr lang="en-GB" sz="12400" dirty="0">
                <a:solidFill>
                  <a:srgbClr val="158B44"/>
                </a:solidFill>
                <a:latin typeface="Arial" panose="020B0604020202020204" pitchFamily="34" charset="0"/>
                <a:cs typeface="Arial" panose="020B0604020202020204" pitchFamily="34" charset="0"/>
              </a:rPr>
              <a:t>R</a:t>
            </a:r>
          </a:p>
        </p:txBody>
      </p:sp>
      <p:sp>
        <p:nvSpPr>
          <p:cNvPr id="8" name="TextBox 7"/>
          <p:cNvSpPr txBox="1"/>
          <p:nvPr/>
        </p:nvSpPr>
        <p:spPr>
          <a:xfrm>
            <a:off x="5389419" y="3009208"/>
            <a:ext cx="1413164" cy="2000548"/>
          </a:xfrm>
          <a:prstGeom prst="rect">
            <a:avLst/>
          </a:prstGeom>
          <a:noFill/>
        </p:spPr>
        <p:txBody>
          <a:bodyPr wrap="square" rtlCol="0">
            <a:spAutoFit/>
          </a:bodyPr>
          <a:lstStyle/>
          <a:p>
            <a:pPr algn="ctr"/>
            <a:r>
              <a:rPr lang="en-GB" sz="12400" dirty="0">
                <a:solidFill>
                  <a:srgbClr val="158B44"/>
                </a:solidFill>
                <a:latin typeface="Arial" panose="020B0604020202020204" pitchFamily="34" charset="0"/>
                <a:cs typeface="Arial" panose="020B0604020202020204" pitchFamily="34" charset="0"/>
              </a:rPr>
              <a:t>V</a:t>
            </a:r>
          </a:p>
        </p:txBody>
      </p:sp>
      <p:sp>
        <p:nvSpPr>
          <p:cNvPr id="9" name="TextBox 8"/>
          <p:cNvSpPr txBox="1"/>
          <p:nvPr/>
        </p:nvSpPr>
        <p:spPr>
          <a:xfrm>
            <a:off x="6953598" y="3009208"/>
            <a:ext cx="1413164" cy="2000548"/>
          </a:xfrm>
          <a:prstGeom prst="rect">
            <a:avLst/>
          </a:prstGeom>
          <a:noFill/>
        </p:spPr>
        <p:txBody>
          <a:bodyPr wrap="square" rtlCol="0">
            <a:spAutoFit/>
          </a:bodyPr>
          <a:lstStyle/>
          <a:p>
            <a:pPr algn="ctr"/>
            <a:r>
              <a:rPr lang="en-GB" sz="12400" dirty="0">
                <a:solidFill>
                  <a:srgbClr val="158B44"/>
                </a:solidFill>
                <a:latin typeface="Arial" panose="020B0604020202020204" pitchFamily="34" charset="0"/>
                <a:cs typeface="Arial" panose="020B0604020202020204" pitchFamily="34" charset="0"/>
              </a:rPr>
              <a:t>E</a:t>
            </a:r>
          </a:p>
        </p:txBody>
      </p:sp>
      <p:sp>
        <p:nvSpPr>
          <p:cNvPr id="10" name="TextBox 9"/>
          <p:cNvSpPr txBox="1"/>
          <p:nvPr/>
        </p:nvSpPr>
        <p:spPr>
          <a:xfrm>
            <a:off x="8517776" y="3009208"/>
            <a:ext cx="1413164" cy="2000548"/>
          </a:xfrm>
          <a:prstGeom prst="rect">
            <a:avLst/>
          </a:prstGeom>
          <a:noFill/>
        </p:spPr>
        <p:txBody>
          <a:bodyPr wrap="square" rtlCol="0">
            <a:spAutoFit/>
          </a:bodyPr>
          <a:lstStyle/>
          <a:p>
            <a:pPr algn="ctr"/>
            <a:r>
              <a:rPr lang="en-GB" sz="12400" dirty="0">
                <a:solidFill>
                  <a:srgbClr val="158B44"/>
                </a:solidFill>
                <a:latin typeface="Arial" panose="020B0604020202020204" pitchFamily="34" charset="0"/>
                <a:cs typeface="Arial" panose="020B0604020202020204" pitchFamily="34" charset="0"/>
              </a:rPr>
              <a:t>S</a:t>
            </a:r>
          </a:p>
        </p:txBody>
      </p:sp>
    </p:spTree>
    <p:extLst>
      <p:ext uri="{BB962C8B-B14F-4D97-AF65-F5344CB8AC3E}">
        <p14:creationId xmlns:p14="http://schemas.microsoft.com/office/powerpoint/2010/main" val="98630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2"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2"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750"/>
                                        <p:tgtEl>
                                          <p:spTgt spid="4"/>
                                        </p:tgtEl>
                                      </p:cBhvr>
                                    </p:animEffect>
                                    <p:anim calcmode="lin" valueType="num">
                                      <p:cBhvr>
                                        <p:cTn id="24" dur="750" fill="hold"/>
                                        <p:tgtEl>
                                          <p:spTgt spid="4"/>
                                        </p:tgtEl>
                                        <p:attrNameLst>
                                          <p:attrName>ppt_w</p:attrName>
                                        </p:attrNameLst>
                                      </p:cBhvr>
                                      <p:tavLst>
                                        <p:tav tm="0" fmla="#ppt_w*sin(2.5*pi*$)">
                                          <p:val>
                                            <p:fltVal val="0"/>
                                          </p:val>
                                        </p:tav>
                                        <p:tav tm="100000">
                                          <p:val>
                                            <p:fltVal val="1"/>
                                          </p:val>
                                        </p:tav>
                                      </p:tavLst>
                                    </p:anim>
                                    <p:anim calcmode="lin" valueType="num">
                                      <p:cBhvr>
                                        <p:cTn id="25" dur="750" fill="hold"/>
                                        <p:tgtEl>
                                          <p:spTgt spid="4"/>
                                        </p:tgtEl>
                                        <p:attrNameLst>
                                          <p:attrName>ppt_h</p:attrName>
                                        </p:attrNameLst>
                                      </p:cBhvr>
                                      <p:tavLst>
                                        <p:tav tm="0">
                                          <p:val>
                                            <p:strVal val="#ppt_h"/>
                                          </p:val>
                                        </p:tav>
                                        <p:tav tm="100000">
                                          <p:val>
                                            <p:strVal val="#ppt_h"/>
                                          </p:val>
                                        </p:tav>
                                      </p:tavLst>
                                    </p:anim>
                                  </p:childTnLst>
                                </p:cTn>
                              </p:par>
                              <p:par>
                                <p:cTn id="26" presetID="22" presetClass="exit" presetSubtype="8" fill="hold" grpId="1" nodeType="withEffect">
                                  <p:stCondLst>
                                    <p:cond delay="1000"/>
                                  </p:stCondLst>
                                  <p:childTnLst>
                                    <p:animEffect transition="out" filter="wipe(left)">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par>
                                <p:cTn id="29" presetID="45"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750"/>
                                        <p:tgtEl>
                                          <p:spTgt spid="8"/>
                                        </p:tgtEl>
                                      </p:cBhvr>
                                    </p:animEffect>
                                    <p:anim calcmode="lin" valueType="num">
                                      <p:cBhvr>
                                        <p:cTn id="32" dur="750" fill="hold"/>
                                        <p:tgtEl>
                                          <p:spTgt spid="8"/>
                                        </p:tgtEl>
                                        <p:attrNameLst>
                                          <p:attrName>ppt_w</p:attrName>
                                        </p:attrNameLst>
                                      </p:cBhvr>
                                      <p:tavLst>
                                        <p:tav tm="0" fmla="#ppt_w*sin(2.5*pi*$)">
                                          <p:val>
                                            <p:fltVal val="0"/>
                                          </p:val>
                                        </p:tav>
                                        <p:tav tm="100000">
                                          <p:val>
                                            <p:fltVal val="1"/>
                                          </p:val>
                                        </p:tav>
                                      </p:tavLst>
                                    </p:anim>
                                    <p:anim calcmode="lin" valueType="num">
                                      <p:cBhvr>
                                        <p:cTn id="33" dur="750" fill="hold"/>
                                        <p:tgtEl>
                                          <p:spTgt spid="8"/>
                                        </p:tgtEl>
                                        <p:attrNameLst>
                                          <p:attrName>ppt_h</p:attrName>
                                        </p:attrNameLst>
                                      </p:cBhvr>
                                      <p:tavLst>
                                        <p:tav tm="0">
                                          <p:val>
                                            <p:strVal val="#ppt_h"/>
                                          </p:val>
                                        </p:tav>
                                        <p:tav tm="100000">
                                          <p:val>
                                            <p:strVal val="#ppt_h"/>
                                          </p:val>
                                        </p:tav>
                                      </p:tavLst>
                                    </p:anim>
                                  </p:childTnLst>
                                </p:cTn>
                              </p:par>
                              <p:par>
                                <p:cTn id="34" presetID="22" presetClass="exit" presetSubtype="8" fill="hold" grpId="1" nodeType="withEffect">
                                  <p:stCondLst>
                                    <p:cond delay="1000"/>
                                  </p:stCondLst>
                                  <p:childTnLst>
                                    <p:animEffect transition="out" filter="wipe(left)">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par>
                                <p:cTn id="37" presetID="45" presetClass="entr" presetSubtype="0" fill="hold" grpId="1"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750"/>
                                        <p:tgtEl>
                                          <p:spTgt spid="6"/>
                                        </p:tgtEl>
                                      </p:cBhvr>
                                    </p:animEffect>
                                    <p:anim calcmode="lin" valueType="num">
                                      <p:cBhvr>
                                        <p:cTn id="40" dur="750" fill="hold"/>
                                        <p:tgtEl>
                                          <p:spTgt spid="6"/>
                                        </p:tgtEl>
                                        <p:attrNameLst>
                                          <p:attrName>ppt_w</p:attrName>
                                        </p:attrNameLst>
                                      </p:cBhvr>
                                      <p:tavLst>
                                        <p:tav tm="0" fmla="#ppt_w*sin(2.5*pi*$)">
                                          <p:val>
                                            <p:fltVal val="0"/>
                                          </p:val>
                                        </p:tav>
                                        <p:tav tm="100000">
                                          <p:val>
                                            <p:fltVal val="1"/>
                                          </p:val>
                                        </p:tav>
                                      </p:tavLst>
                                    </p:anim>
                                    <p:anim calcmode="lin" valueType="num">
                                      <p:cBhvr>
                                        <p:cTn id="41" dur="750" fill="hold"/>
                                        <p:tgtEl>
                                          <p:spTgt spid="6"/>
                                        </p:tgtEl>
                                        <p:attrNameLst>
                                          <p:attrName>ppt_h</p:attrName>
                                        </p:attrNameLst>
                                      </p:cBhvr>
                                      <p:tavLst>
                                        <p:tav tm="0">
                                          <p:val>
                                            <p:strVal val="#ppt_h"/>
                                          </p:val>
                                        </p:tav>
                                        <p:tav tm="100000">
                                          <p:val>
                                            <p:strVal val="#ppt_h"/>
                                          </p:val>
                                        </p:tav>
                                      </p:tavLst>
                                    </p:anim>
                                  </p:childTnLst>
                                </p:cTn>
                              </p:par>
                              <p:par>
                                <p:cTn id="42" presetID="22" presetClass="exit" presetSubtype="8" fill="hold" grpId="2" nodeType="withEffect">
                                  <p:stCondLst>
                                    <p:cond delay="1000"/>
                                  </p:stCondLst>
                                  <p:childTnLst>
                                    <p:animEffect transition="out" filter="wipe(left)">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par>
                                <p:cTn id="45" presetID="42" presetClass="path" presetSubtype="0" accel="50000" decel="50000" fill="hold" grpId="0" nodeType="withEffect">
                                  <p:stCondLst>
                                    <p:cond delay="0"/>
                                  </p:stCondLst>
                                  <p:childTnLst>
                                    <p:animMotion origin="layout" path="M 0.03138 -0.01018 L -0.42891 -0.30278 " pathEditMode="relative" rAng="0" ptsTypes="AA">
                                      <p:cBhvr>
                                        <p:cTn id="46" dur="2000" fill="hold"/>
                                        <p:tgtEl>
                                          <p:spTgt spid="9"/>
                                        </p:tgtEl>
                                        <p:attrNameLst>
                                          <p:attrName>ppt_x</p:attrName>
                                          <p:attrName>ppt_y</p:attrName>
                                        </p:attrNameLst>
                                      </p:cBhvr>
                                      <p:rCtr x="-23021" y="-14630"/>
                                    </p:animMotion>
                                  </p:childTnLst>
                                </p:cTn>
                              </p:par>
                              <p:par>
                                <p:cTn id="47" presetID="42" presetClass="path" presetSubtype="0" accel="50000" decel="50000" fill="hold" grpId="0" nodeType="withEffect">
                                  <p:stCondLst>
                                    <p:cond delay="0"/>
                                  </p:stCondLst>
                                  <p:childTnLst>
                                    <p:animMotion origin="layout" path="M 4.16667E-6 -2.22222E-6 L -0.51849 -0.30162 " pathEditMode="relative" rAng="0" ptsTypes="AA">
                                      <p:cBhvr>
                                        <p:cTn id="48" dur="2000" fill="hold"/>
                                        <p:tgtEl>
                                          <p:spTgt spid="5"/>
                                        </p:tgtEl>
                                        <p:attrNameLst>
                                          <p:attrName>ppt_x</p:attrName>
                                          <p:attrName>ppt_y</p:attrName>
                                        </p:attrNameLst>
                                      </p:cBhvr>
                                      <p:rCtr x="-25924" y="-15093"/>
                                    </p:animMotion>
                                  </p:childTnLst>
                                </p:cTn>
                              </p:par>
                              <p:par>
                                <p:cTn id="49" presetID="42" presetClass="path" presetSubtype="0" accel="50000" decel="50000" fill="hold" grpId="1" nodeType="withEffect">
                                  <p:stCondLst>
                                    <p:cond delay="0"/>
                                  </p:stCondLst>
                                  <p:childTnLst>
                                    <p:animMotion origin="layout" path="M -4.79167E-6 -2.22222E-6 L -0.25963 -0.30278 " pathEditMode="relative" rAng="0" ptsTypes="AA">
                                      <p:cBhvr>
                                        <p:cTn id="50" dur="2000" fill="hold"/>
                                        <p:tgtEl>
                                          <p:spTgt spid="7"/>
                                        </p:tgtEl>
                                        <p:attrNameLst>
                                          <p:attrName>ppt_x</p:attrName>
                                          <p:attrName>ppt_y</p:attrName>
                                        </p:attrNameLst>
                                      </p:cBhvr>
                                      <p:rCtr x="-12982" y="-15139"/>
                                    </p:animMotion>
                                  </p:childTnLst>
                                </p:cTn>
                              </p:par>
                              <p:par>
                                <p:cTn id="51" presetID="42" presetClass="path" presetSubtype="0" accel="50000" decel="50000" fill="hold" grpId="1" nodeType="withEffect">
                                  <p:stCondLst>
                                    <p:cond delay="0"/>
                                  </p:stCondLst>
                                  <p:childTnLst>
                                    <p:animMotion origin="layout" path="M -6.25E-7 -2.22222E-6 L -0.47096 -0.30162 " pathEditMode="relative" rAng="0" ptsTypes="AA">
                                      <p:cBhvr>
                                        <p:cTn id="52" dur="2000" fill="hold"/>
                                        <p:tgtEl>
                                          <p:spTgt spid="10"/>
                                        </p:tgtEl>
                                        <p:attrNameLst>
                                          <p:attrName>ppt_x</p:attrName>
                                          <p:attrName>ppt_y</p:attrName>
                                        </p:attrNameLst>
                                      </p:cBhvr>
                                      <p:rCtr x="-23555" y="-15093"/>
                                    </p:animMotion>
                                  </p:childTnLst>
                                </p:cTn>
                              </p:par>
                              <p:par>
                                <p:cTn id="53" presetID="1" presetClass="entr" presetSubtype="0" fill="hold" grpId="0" nodeType="withEffect">
                                  <p:stCondLst>
                                    <p:cond delay="1500"/>
                                  </p:stCondLst>
                                  <p:childTnLst>
                                    <p:set>
                                      <p:cBhvr>
                                        <p:cTn id="54" dur="1" fill="hold">
                                          <p:stCondLst>
                                            <p:cond delay="0"/>
                                          </p:stCondLst>
                                        </p:cTn>
                                        <p:tgtEl>
                                          <p:spTgt spid="11"/>
                                        </p:tgtEl>
                                        <p:attrNameLst>
                                          <p:attrName>style.visibility</p:attrName>
                                        </p:attrNameLst>
                                      </p:cBhvr>
                                      <p:to>
                                        <p:strVal val="visible"/>
                                      </p:to>
                                    </p:set>
                                  </p:childTnLst>
                                </p:cTn>
                              </p:par>
                              <p:par>
                                <p:cTn id="55" presetID="22" presetClass="entr" presetSubtype="8" fill="hold" nodeType="withEffect">
                                  <p:stCondLst>
                                    <p:cond delay="2000"/>
                                  </p:stCondLst>
                                  <p:childTnLst>
                                    <p:set>
                                      <p:cBhvr>
                                        <p:cTn id="56" dur="1" fill="hold">
                                          <p:stCondLst>
                                            <p:cond delay="0"/>
                                          </p:stCondLst>
                                        </p:cTn>
                                        <p:tgtEl>
                                          <p:spTgt spid="2"/>
                                        </p:tgtEl>
                                        <p:attrNameLst>
                                          <p:attrName>style.visibility</p:attrName>
                                        </p:attrNameLst>
                                      </p:cBhvr>
                                      <p:to>
                                        <p:strVal val="visible"/>
                                      </p:to>
                                    </p:set>
                                    <p:animEffect transition="in" filter="wipe(left)">
                                      <p:cBhvr>
                                        <p:cTn id="57" dur="1000"/>
                                        <p:tgtEl>
                                          <p:spTgt spid="2"/>
                                        </p:tgtEl>
                                      </p:cBhvr>
                                    </p:animEffect>
                                  </p:childTnLst>
                                </p:cTn>
                              </p:par>
                              <p:par>
                                <p:cTn id="58" presetID="22" presetClass="entr" presetSubtype="8" fill="hold" nodeType="withEffect">
                                  <p:stCondLst>
                                    <p:cond delay="2000"/>
                                  </p:stCondLst>
                                  <p:childTnLst>
                                    <p:set>
                                      <p:cBhvr>
                                        <p:cTn id="59" dur="1" fill="hold">
                                          <p:stCondLst>
                                            <p:cond delay="0"/>
                                          </p:stCondLst>
                                        </p:cTn>
                                        <p:tgtEl>
                                          <p:spTgt spid="3"/>
                                        </p:tgtEl>
                                        <p:attrNameLst>
                                          <p:attrName>style.visibility</p:attrName>
                                        </p:attrNameLst>
                                      </p:cBhvr>
                                      <p:to>
                                        <p:strVal val="visible"/>
                                      </p:to>
                                    </p:set>
                                    <p:animEffect transition="in" filter="wipe(left)">
                                      <p:cBhvr>
                                        <p:cTn id="6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P spid="4" grpId="1"/>
      <p:bldP spid="4" grpId="2"/>
      <p:bldP spid="5" grpId="0"/>
      <p:bldP spid="5" grpId="1"/>
      <p:bldP spid="6" grpId="0"/>
      <p:bldP spid="6" grpId="1"/>
      <p:bldP spid="6" grpId="2"/>
      <p:bldP spid="7" grpId="0"/>
      <p:bldP spid="7" grpId="1"/>
      <p:bldP spid="8" grpId="0"/>
      <p:bldP spid="8" grpId="1"/>
      <p:bldP spid="8" grpId="2"/>
      <p:bldP spid="9" grpId="0"/>
      <p:bldP spid="9" grpId="1"/>
      <p:bldP spid="10" grpId="0"/>
      <p:bldP spid="10"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5B78CA333243439763E4169A5FEB7F" ma:contentTypeVersion="12" ma:contentTypeDescription="Create a new document." ma:contentTypeScope="" ma:versionID="b134f5e88b3ea123a910815f09e865d3">
  <xsd:schema xmlns:xsd="http://www.w3.org/2001/XMLSchema" xmlns:xs="http://www.w3.org/2001/XMLSchema" xmlns:p="http://schemas.microsoft.com/office/2006/metadata/properties" xmlns:ns2="c53071f4-7f44-43fd-895c-8e7b6a3746b0" xmlns:ns3="ead97cfe-a968-427f-b02b-893e6ba0355a" targetNamespace="http://schemas.microsoft.com/office/2006/metadata/properties" ma:root="true" ma:fieldsID="58644792baf05f14ca744c1dc1f1ca86" ns2:_="" ns3:_="">
    <xsd:import namespace="c53071f4-7f44-43fd-895c-8e7b6a3746b0"/>
    <xsd:import namespace="ead97cfe-a968-427f-b02b-893e6ba0355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3071f4-7f44-43fd-895c-8e7b6a3746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d97cfe-a968-427f-b02b-893e6ba0355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976BBDA-6FCD-4E71-A623-FCCF8BE1BA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3071f4-7f44-43fd-895c-8e7b6a3746b0"/>
    <ds:schemaRef ds:uri="ead97cfe-a968-427f-b02b-893e6ba035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46A74BB-7C6D-499D-AD48-A10F7D658530}">
  <ds:schemaRefs>
    <ds:schemaRef ds:uri="http://schemas.microsoft.com/sharepoint/v3/contenttype/forms"/>
  </ds:schemaRefs>
</ds:datastoreItem>
</file>

<file path=customXml/itemProps3.xml><?xml version="1.0" encoding="utf-8"?>
<ds:datastoreItem xmlns:ds="http://schemas.openxmlformats.org/officeDocument/2006/customXml" ds:itemID="{26F850CD-D626-43F9-8D9B-DD134D3CB615}">
  <ds:schemaRefs>
    <ds:schemaRef ds:uri="http://purl.org/dc/terms/"/>
    <ds:schemaRef ds:uri="c53071f4-7f44-43fd-895c-8e7b6a3746b0"/>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ead97cfe-a968-427f-b02b-893e6ba0355a"/>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556</TotalTime>
  <Words>733</Words>
  <Application>Microsoft Office PowerPoint</Application>
  <PresentationFormat>Widescreen</PresentationFormat>
  <Paragraphs>61</Paragraphs>
  <Slides>12</Slides>
  <Notes>0</Notes>
  <HiddenSlides>0</HiddenSlides>
  <MMClips>0</MMClips>
  <ScaleCrop>false</ScaleCrop>
  <HeadingPairs>
    <vt:vector size="6" baseType="variant">
      <vt:variant>
        <vt:lpstr>Fonts Used</vt:lpstr>
      </vt:variant>
      <vt:variant>
        <vt:i4>2</vt:i4>
      </vt:variant>
      <vt:variant>
        <vt:lpstr>Theme</vt:lpstr>
      </vt:variant>
      <vt:variant>
        <vt:i4>4</vt:i4>
      </vt:variant>
      <vt:variant>
        <vt:lpstr>Slide Titles</vt:lpstr>
      </vt:variant>
      <vt:variant>
        <vt:i4>12</vt:i4>
      </vt:variant>
    </vt:vector>
  </HeadingPairs>
  <TitlesOfParts>
    <vt:vector size="18" baseType="lpstr">
      <vt:lpstr>Arial</vt:lpstr>
      <vt:lpstr>Calibri</vt:lpstr>
      <vt:lpstr>Office Theme</vt:lpstr>
      <vt:lpstr>Custom Design</vt:lpstr>
      <vt:lpstr>1_Custom Design</vt:lpstr>
      <vt:lpstr>3_Custom Design</vt:lpstr>
      <vt:lpstr>Harvest assembly</vt:lpstr>
      <vt:lpstr>Harvest time</vt:lpstr>
      <vt:lpstr>The cereal harvest</vt:lpstr>
      <vt:lpstr>Making flour</vt:lpstr>
      <vt:lpstr>What do we use flour for?</vt:lpstr>
      <vt:lpstr>Uses of flour</vt:lpstr>
      <vt:lpstr>Harvest Festival</vt:lpstr>
      <vt:lpstr>PowerPoint Presentation</vt:lpstr>
      <vt:lpstr>PowerPoint Presentation</vt:lpstr>
      <vt:lpstr>PowerPoint Presentation</vt:lpstr>
      <vt:lpstr>PowerPoint Presentation</vt:lpstr>
      <vt:lpstr>Harvest assembly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Carter</dc:creator>
  <cp:lastModifiedBy>Alex White</cp:lastModifiedBy>
  <cp:revision>52</cp:revision>
  <dcterms:created xsi:type="dcterms:W3CDTF">2018-10-10T09:22:08Z</dcterms:created>
  <dcterms:modified xsi:type="dcterms:W3CDTF">2020-08-19T07:07:06Z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0x010100BD5B78CA333243439763E4169A5FEB7F</vt:lpwstr>
  </property>
</Properties>
</file>