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6"/>
  </p:notesMasterIdLst>
  <p:sldIdLst>
    <p:sldId id="256" r:id="rId8"/>
    <p:sldId id="262" r:id="rId9"/>
    <p:sldId id="265" r:id="rId10"/>
    <p:sldId id="280" r:id="rId11"/>
    <p:sldId id="272" r:id="rId12"/>
    <p:sldId id="274" r:id="rId13"/>
    <p:sldId id="266" r:id="rId14"/>
    <p:sldId id="271" r:id="rId15"/>
    <p:sldId id="273" r:id="rId16"/>
    <p:sldId id="267" r:id="rId17"/>
    <p:sldId id="270" r:id="rId18"/>
    <p:sldId id="268" r:id="rId19"/>
    <p:sldId id="275" r:id="rId20"/>
    <p:sldId id="278" r:id="rId21"/>
    <p:sldId id="279" r:id="rId22"/>
    <p:sldId id="276" r:id="rId23"/>
    <p:sldId id="277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5" clrIdx="0">
    <p:extLst>
      <p:ext uri="{19B8F6BF-5375-455C-9EA6-DF929625EA0E}">
        <p15:presenceInfo xmlns:p15="http://schemas.microsoft.com/office/powerpoint/2012/main" userId="S::urn:spo:anon#13988a3780ac56dcb8be4c403a5024508d80aa47997fa03cf1647fe5311b6310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360CE-ECA9-40D5-8E8F-576E0145D07E}" v="1" dt="2020-08-19T06:40:0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1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3988a3780ac56dcb8be4c403a5024508d80aa47997fa03cf1647fe5311b6310::" providerId="AD" clId="Web-{3F9DDA2D-91D1-65A0-1B9F-BDC678983FC5}"/>
    <pc:docChg chg="">
      <pc:chgData name="Guest User" userId="S::urn:spo:anon#13988a3780ac56dcb8be4c403a5024508d80aa47997fa03cf1647fe5311b6310::" providerId="AD" clId="Web-{3F9DDA2D-91D1-65A0-1B9F-BDC678983FC5}" dt="2020-08-06T11:13:28.518" v="1"/>
      <pc:docMkLst>
        <pc:docMk/>
      </pc:docMkLst>
      <pc:sldChg chg="addCm delCm">
        <pc:chgData name="Guest User" userId="S::urn:spo:anon#13988a3780ac56dcb8be4c403a5024508d80aa47997fa03cf1647fe5311b6310::" providerId="AD" clId="Web-{3F9DDA2D-91D1-65A0-1B9F-BDC678983FC5}" dt="2020-08-06T11:13:28.518" v="1"/>
        <pc:sldMkLst>
          <pc:docMk/>
          <pc:sldMk cId="1739626691" sldId="271"/>
        </pc:sldMkLst>
      </pc:sldChg>
    </pc:docChg>
  </pc:docChgLst>
  <pc:docChgLst>
    <pc:chgData name="Guest User" userId="S::urn:spo:anon#13988a3780ac56dcb8be4c403a5024508d80aa47997fa03cf1647fe5311b6310::" providerId="AD" clId="Web-{638782C9-3F7F-3EA3-7AA6-D423E376F573}"/>
    <pc:docChg chg="">
      <pc:chgData name="Guest User" userId="S::urn:spo:anon#13988a3780ac56dcb8be4c403a5024508d80aa47997fa03cf1647fe5311b6310::" providerId="AD" clId="Web-{638782C9-3F7F-3EA3-7AA6-D423E376F573}" dt="2020-08-06T10:57:08.052" v="12"/>
      <pc:docMkLst>
        <pc:docMk/>
      </pc:docMkLst>
      <pc:sldChg chg="addCm">
        <pc:chgData name="Guest User" userId="S::urn:spo:anon#13988a3780ac56dcb8be4c403a5024508d80aa47997fa03cf1647fe5311b6310::" providerId="AD" clId="Web-{638782C9-3F7F-3EA3-7AA6-D423E376F573}" dt="2020-08-06T10:27:06.521" v="1"/>
        <pc:sldMkLst>
          <pc:docMk/>
          <pc:sldMk cId="2053744862" sldId="262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28:55.013" v="2"/>
        <pc:sldMkLst>
          <pc:docMk/>
          <pc:sldMk cId="136562519" sldId="265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54:30.979" v="9"/>
        <pc:sldMkLst>
          <pc:docMk/>
          <pc:sldMk cId="1854443795" sldId="268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47:51.624" v="6"/>
        <pc:sldMkLst>
          <pc:docMk/>
          <pc:sldMk cId="1739626691" sldId="271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34:54.522" v="4"/>
        <pc:sldMkLst>
          <pc:docMk/>
          <pc:sldMk cId="342327220" sldId="272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49:39.881" v="7"/>
        <pc:sldMkLst>
          <pc:docMk/>
          <pc:sldMk cId="1521824756" sldId="273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37:54.627" v="5"/>
        <pc:sldMkLst>
          <pc:docMk/>
          <pc:sldMk cId="2805379039" sldId="274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57:08.052" v="12"/>
        <pc:sldMkLst>
          <pc:docMk/>
          <pc:sldMk cId="3935882399" sldId="277"/>
        </pc:sldMkLst>
      </pc:sldChg>
      <pc:sldChg chg="addCm">
        <pc:chgData name="Guest User" userId="S::urn:spo:anon#13988a3780ac56dcb8be4c403a5024508d80aa47997fa03cf1647fe5311b6310::" providerId="AD" clId="Web-{638782C9-3F7F-3EA3-7AA6-D423E376F573}" dt="2020-08-06T10:55:59.157" v="11"/>
        <pc:sldMkLst>
          <pc:docMk/>
          <pc:sldMk cId="4159911022" sldId="278"/>
        </pc:sldMkLst>
      </pc:sldChg>
    </pc:docChg>
  </pc:docChgLst>
  <pc:docChgLst>
    <pc:chgData name="Guest User" userId="S::urn:spo:anon#13988a3780ac56dcb8be4c403a5024508d80aa47997fa03cf1647fe5311b6310::" providerId="AD" clId="Web-{128199DA-21E3-8B32-9CA5-015C2AE2A593}"/>
    <pc:docChg chg="">
      <pc:chgData name="Guest User" userId="S::urn:spo:anon#13988a3780ac56dcb8be4c403a5024508d80aa47997fa03cf1647fe5311b6310::" providerId="AD" clId="Web-{128199DA-21E3-8B32-9CA5-015C2AE2A593}" dt="2020-08-06T11:38:35.535" v="0"/>
      <pc:docMkLst>
        <pc:docMk/>
      </pc:docMkLst>
      <pc:sldChg chg="addCm">
        <pc:chgData name="Guest User" userId="S::urn:spo:anon#13988a3780ac56dcb8be4c403a5024508d80aa47997fa03cf1647fe5311b6310::" providerId="AD" clId="Web-{128199DA-21E3-8B32-9CA5-015C2AE2A593}" dt="2020-08-06T11:38:35.535" v="0"/>
        <pc:sldMkLst>
          <pc:docMk/>
          <pc:sldMk cId="1854443795" sldId="268"/>
        </pc:sldMkLst>
      </pc:sldChg>
    </pc:docChg>
  </pc:docChgLst>
  <pc:docChgLst>
    <pc:chgData name="Alex White" userId="07f4b406-cfdf-44ea-80a5-e7a034eaf81e" providerId="ADAL" clId="{7FD360CE-ECA9-40D5-8E8F-576E0145D07E}"/>
    <pc:docChg chg="undo redo custSel modSld">
      <pc:chgData name="Alex White" userId="07f4b406-cfdf-44ea-80a5-e7a034eaf81e" providerId="ADAL" clId="{7FD360CE-ECA9-40D5-8E8F-576E0145D07E}" dt="2020-08-19T06:41:01.124" v="43" actId="1592"/>
      <pc:docMkLst>
        <pc:docMk/>
      </pc:docMkLst>
      <pc:sldChg chg="modSp mod delCm">
        <pc:chgData name="Alex White" userId="07f4b406-cfdf-44ea-80a5-e7a034eaf81e" providerId="ADAL" clId="{7FD360CE-ECA9-40D5-8E8F-576E0145D07E}" dt="2020-08-19T06:28:42.096" v="17" actId="1592"/>
        <pc:sldMkLst>
          <pc:docMk/>
          <pc:sldMk cId="2053744862" sldId="262"/>
        </pc:sldMkLst>
        <pc:spChg chg="mod">
          <ac:chgData name="Alex White" userId="07f4b406-cfdf-44ea-80a5-e7a034eaf81e" providerId="ADAL" clId="{7FD360CE-ECA9-40D5-8E8F-576E0145D07E}" dt="2020-08-19T06:28:29.336" v="15" actId="20577"/>
          <ac:spMkLst>
            <pc:docMk/>
            <pc:sldMk cId="2053744862" sldId="262"/>
            <ac:spMk id="3" creationId="{00000000-0000-0000-0000-000000000000}"/>
          </ac:spMkLst>
        </pc:spChg>
      </pc:sldChg>
      <pc:sldChg chg="modSp mod delCm">
        <pc:chgData name="Alex White" userId="07f4b406-cfdf-44ea-80a5-e7a034eaf81e" providerId="ADAL" clId="{7FD360CE-ECA9-40D5-8E8F-576E0145D07E}" dt="2020-08-19T06:41:01.124" v="43" actId="1592"/>
        <pc:sldMkLst>
          <pc:docMk/>
          <pc:sldMk cId="1854443795" sldId="268"/>
        </pc:sldMkLst>
        <pc:spChg chg="mod">
          <ac:chgData name="Alex White" userId="07f4b406-cfdf-44ea-80a5-e7a034eaf81e" providerId="ADAL" clId="{7FD360CE-ECA9-40D5-8E8F-576E0145D07E}" dt="2020-08-19T06:40:56.533" v="41"/>
          <ac:spMkLst>
            <pc:docMk/>
            <pc:sldMk cId="1854443795" sldId="268"/>
            <ac:spMk id="3" creationId="{00000000-0000-0000-0000-000000000000}"/>
          </ac:spMkLst>
        </pc:spChg>
      </pc:sldChg>
      <pc:sldChg chg="modSp mod delCm">
        <pc:chgData name="Alex White" userId="07f4b406-cfdf-44ea-80a5-e7a034eaf81e" providerId="ADAL" clId="{7FD360CE-ECA9-40D5-8E8F-576E0145D07E}" dt="2020-08-19T06:39:23.776" v="22" actId="1592"/>
        <pc:sldMkLst>
          <pc:docMk/>
          <pc:sldMk cId="1739626691" sldId="271"/>
        </pc:sldMkLst>
        <pc:spChg chg="mod">
          <ac:chgData name="Alex White" userId="07f4b406-cfdf-44ea-80a5-e7a034eaf81e" providerId="ADAL" clId="{7FD360CE-ECA9-40D5-8E8F-576E0145D07E}" dt="2020-08-19T06:39:20.790" v="21" actId="20577"/>
          <ac:spMkLst>
            <pc:docMk/>
            <pc:sldMk cId="1739626691" sldId="271"/>
            <ac:spMk id="3" creationId="{00000000-0000-0000-0000-000000000000}"/>
          </ac:spMkLst>
        </pc:spChg>
      </pc:sldChg>
      <pc:sldChg chg="modSp mod delCm">
        <pc:chgData name="Alex White" userId="07f4b406-cfdf-44ea-80a5-e7a034eaf81e" providerId="ADAL" clId="{7FD360CE-ECA9-40D5-8E8F-576E0145D07E}" dt="2020-08-19T06:40:13.235" v="39" actId="1592"/>
        <pc:sldMkLst>
          <pc:docMk/>
          <pc:sldMk cId="1521824756" sldId="273"/>
        </pc:sldMkLst>
        <pc:spChg chg="mod">
          <ac:chgData name="Alex White" userId="07f4b406-cfdf-44ea-80a5-e7a034eaf81e" providerId="ADAL" clId="{7FD360CE-ECA9-40D5-8E8F-576E0145D07E}" dt="2020-08-19T06:40:10.083" v="38" actId="20577"/>
          <ac:spMkLst>
            <pc:docMk/>
            <pc:sldMk cId="1521824756" sldId="273"/>
            <ac:spMk id="3" creationId="{00000000-0000-0000-0000-000000000000}"/>
          </ac:spMkLst>
        </pc:spChg>
      </pc:sldChg>
      <pc:sldChg chg="modSp mod delCm">
        <pc:chgData name="Alex White" userId="07f4b406-cfdf-44ea-80a5-e7a034eaf81e" providerId="ADAL" clId="{7FD360CE-ECA9-40D5-8E8F-576E0145D07E}" dt="2020-08-19T06:39:04.502" v="19" actId="1592"/>
        <pc:sldMkLst>
          <pc:docMk/>
          <pc:sldMk cId="2805379039" sldId="274"/>
        </pc:sldMkLst>
        <pc:spChg chg="mod">
          <ac:chgData name="Alex White" userId="07f4b406-cfdf-44ea-80a5-e7a034eaf81e" providerId="ADAL" clId="{7FD360CE-ECA9-40D5-8E8F-576E0145D07E}" dt="2020-08-19T06:38:59.303" v="18"/>
          <ac:spMkLst>
            <pc:docMk/>
            <pc:sldMk cId="2805379039" sldId="274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6T03:34:16.160" idx="4">
    <p:pos x="4241" y="1614"/>
    <p:text>Can we put this in context - how many elephants for example. 
</p:text>
    <p:extLst>
      <p:ext uri="{C676402C-5697-4E1C-873F-D02D1690AC5C}">
        <p15:threadingInfo xmlns:p15="http://schemas.microsoft.com/office/powerpoint/2012/main" timeZoneBias="420"/>
      </p:ext>
    </p:extLst>
  </p:cm>
  <p:cm authorId="1" dt="2020-08-06T03:34:54.522" idx="5">
    <p:pos x="4377" y="1750"/>
    <p:text>Again - do we want to refer to the casing as chaff and introduce the phrase separate the wheat from the chaff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6T03:55:24.983" idx="11">
    <p:pos x="10" y="10"/>
    <p:text>We can get an updated verion of this to you before end Aug
</p:text>
    <p:extLst>
      <p:ext uri="{C676402C-5697-4E1C-873F-D02D1690AC5C}">
        <p15:threadingInfo xmlns:p15="http://schemas.microsoft.com/office/powerpoint/2012/main" timeZoneBias="420"/>
      </p:ext>
    </p:extLst>
  </p:cm>
  <p:cm authorId="1" dt="2020-08-06T03:55:59.157" idx="12">
    <p:pos x="10" y="146"/>
    <p:text>Actually of all the following data ...
</p:text>
    <p:extLst>
      <p:ext uri="{C676402C-5697-4E1C-873F-D02D1690AC5C}">
        <p15:threadingInfo xmlns:p15="http://schemas.microsoft.com/office/powerpoint/2012/main" timeZoneBias="420">
          <p15:parentCm authorId="1" idx="1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6T03:57:08.052" idx="13">
    <p:pos x="10" y="10"/>
    <p:text>Might be worth saying giving the link to our stats page so that people can look for updated data. We're building a new website so I can get that to you soon, but not right now.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DCE0E-B75F-48E8-B394-9CD8D188B49E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497B-922A-4762-9077-A34068C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1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2497B-922A-4762-9077-A34068C66C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6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cereal harvest:</a:t>
            </a:r>
            <a:br>
              <a:rPr lang="en-US" dirty="0"/>
            </a:br>
            <a:r>
              <a:rPr lang="en-US" dirty="0"/>
              <a:t>from field to table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Breaking the grains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080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Next, the grains are broken apart by ‘break rollers’. These split the grain into three portions: the germ, the bran and the endosperm.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endosperm is what is used to make white flour.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At this point the bran and some of the germ is separated out by sieving.</a:t>
            </a: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4" name="Content Placeholder 6" descr="7 Steel rollers.jpg"/>
          <p:cNvPicPr>
            <a:picLocks noChangeAspect="1"/>
          </p:cNvPicPr>
          <p:nvPr/>
        </p:nvPicPr>
        <p:blipFill rotWithShape="1">
          <a:blip r:embed="rId2" cstate="print"/>
          <a:srcRect l="21493" r="6061"/>
          <a:stretch/>
        </p:blipFill>
        <p:spPr>
          <a:xfrm>
            <a:off x="7904297" y="2365819"/>
            <a:ext cx="3756079" cy="34480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09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Reducing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832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remaining separated parts of the grain now pass through ‘reduction rollers’, which grind the remaining pieces of grain into fine flour.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Further sieving completes the separation of white flour from the other parts of the grain.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At this point, white flour can either be used to make white bread or other ‘white’ products, or some bran and germ can be reintroduced.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If all of the bran and germ are used, then the flour is wholegrain. if only some is used, then brown flour is made.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5604" r="56006" b="28107"/>
          <a:stretch/>
        </p:blipFill>
        <p:spPr bwMode="auto">
          <a:xfrm>
            <a:off x="7410894" y="2042263"/>
            <a:ext cx="4325788" cy="4028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77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Uses of flour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164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After milling, flour can be made into a number of products, including breads, pastries, cakes, biscuits, pasta and more.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Some mills use the flour they mill in their onsite bakeries, but most flour is transported for use elsewhere.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Different kinds of flour are also sold directly in bags for use in home baking, or other cooking applications such as sauce making.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>
          <a:xfrm>
            <a:off x="7549443" y="2668367"/>
            <a:ext cx="4341609" cy="25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grain’s journey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277061"/>
            <a:ext cx="10640103" cy="41750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journey from seed to flour involves many people to make sure everything goes smoothly: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"/>
          <a:stretch/>
        </p:blipFill>
        <p:spPr>
          <a:xfrm>
            <a:off x="9827787" y="3197850"/>
            <a:ext cx="2154083" cy="156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3302832" y="3288162"/>
            <a:ext cx="2507525" cy="1444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891166" y="2743045"/>
            <a:ext cx="1489665" cy="20243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53168" y="3979738"/>
            <a:ext cx="53439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7019390" y="3149705"/>
            <a:ext cx="1929240" cy="17211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312663" y="4010303"/>
            <a:ext cx="53439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93397" y="4078839"/>
            <a:ext cx="53439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2475" y="4994694"/>
            <a:ext cx="2018582" cy="12594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– growing and harvesting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0959" y="5003320"/>
            <a:ext cx="2018582" cy="125083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– transporting the wheat to the mill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7053" y="4974566"/>
            <a:ext cx="2018582" cy="12120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 – milling the wheat to flour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95537" y="4963212"/>
            <a:ext cx="2018582" cy="12234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 – making and baking bread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4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Milling – facts and figures!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7" y="2188795"/>
            <a:ext cx="110109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1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Milling – facts and figures!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97411" y="2139875"/>
            <a:ext cx="9256730" cy="4202241"/>
            <a:chOff x="1497411" y="2139875"/>
            <a:chExt cx="9256730" cy="42022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84256"/>
            <a:stretch/>
          </p:blipFill>
          <p:spPr>
            <a:xfrm>
              <a:off x="1497411" y="2139875"/>
              <a:ext cx="9256730" cy="6033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241" y="2732869"/>
              <a:ext cx="8877299" cy="4457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7445"/>
            <a:stretch/>
          </p:blipFill>
          <p:spPr>
            <a:xfrm>
              <a:off x="1497411" y="3178591"/>
              <a:ext cx="9256730" cy="31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8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Milling – facts and figures!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4" y="2366925"/>
            <a:ext cx="3995677" cy="3136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3195"/>
            <a:ext cx="5276114" cy="3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Milling – facts and figures!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5" y="2369371"/>
            <a:ext cx="3625282" cy="3037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27" y="2369371"/>
            <a:ext cx="4172602" cy="284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39" y="2523750"/>
            <a:ext cx="4073661" cy="26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cereal harvest:</a:t>
            </a:r>
            <a:br>
              <a:rPr lang="en-US" dirty="0"/>
            </a:br>
            <a:r>
              <a:rPr lang="en-US" dirty="0"/>
              <a:t>from field to table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importance of cereals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31129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‘cereal’ means any grain that is used for food.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Cereals are some of the most important crops around the world, because they can be used to make staple foods such as bread, pasta and breakfast cereals.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Cereals include grains such as wheat, barley and rye.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Wheat is the most commonly grown cereal crop in the UK, with between 11 and 16 million tonnes grown each year.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4" y="2645923"/>
            <a:ext cx="4300021" cy="2859932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4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Planting the crop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0114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Most wheat is ‘winter wheat’ and farmers usually plant it between September and November, before being harvested in late summer or early autumn of the following year.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Spring wheat grows quickly, and is planted in the spring and harvested in late summer or early autumn of the same year.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Barley and rye also have winter and spring varieties.</a:t>
            </a: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39" y="2645923"/>
            <a:ext cx="4276015" cy="2859932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6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Growing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096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Spring wheat grows quickly, and is planted in the spring and harvested in late summer or early autumn of the same year.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Barley and rye also have winter and spring varieties.</a:t>
            </a: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5" name="Content Placeholder 3" descr="2 CropSpraying.jpg"/>
          <p:cNvPicPr>
            <a:picLocks noChangeAspect="1"/>
          </p:cNvPicPr>
          <p:nvPr/>
        </p:nvPicPr>
        <p:blipFill rotWithShape="1">
          <a:blip r:embed="rId2" cstate="print"/>
          <a:srcRect r="21494"/>
          <a:stretch/>
        </p:blipFill>
        <p:spPr>
          <a:xfrm>
            <a:off x="8235328" y="3394131"/>
            <a:ext cx="3712341" cy="287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S:\Shared\EDUCATION TEAM FILES\Grain Chain\Activity session plans\Images\Young wheat plants 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20" y="1787317"/>
            <a:ext cx="3744416" cy="2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Shared\EDUCATION TEAM FILES\Grain Chain\Activity session plans\Images\Green wheat ears 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63" y="4504661"/>
            <a:ext cx="2519933" cy="18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Harvesting the crop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6403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main cereal harvest takes place in late summer to early autumn.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 harvest used to be performed by hand with sickles and scythes, but these days machinery has made the process far quicker and easier.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A combine harvester can make short work of a field of wheat. Some can process over 500 tonnes in a day!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 combine harvester also ‘threshes’ the grain, to separate the seed from the stalks and inedible outer casing.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4" y="2028406"/>
            <a:ext cx="4289899" cy="2859932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S:\Shared\EDUCATION TEAM FILES\Grain Chain\Activity session plans\Images\Images from grain chain\Ripe wheat - close 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73" y="4091647"/>
            <a:ext cx="2459177" cy="19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field to mill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5526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grain needs to be transported, often to local mills, but sometimes to mills elsewhere in the country, or even abroad!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Drivers transport the grains in large trucks directly to mills or to storage warehouses, where they can be kept until needed.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Like all foods, proper storage of the grain is essential at all times.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Grains also need to be kept safe from pests such as insects and rodents.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56" y="2645923"/>
            <a:ext cx="4289898" cy="2859932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37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milling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6615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Once a mill receives the grain, they can begin to turn it into flour.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It is important that the millers produce a high quality product, otherwise the flour will fetch a low price, or even be rejected.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This is why the modern milling process has several steps, all of which are important to produce a high quality, fit for purpose flour.</a:t>
            </a:r>
          </a:p>
        </p:txBody>
      </p:sp>
      <p:pic>
        <p:nvPicPr>
          <p:cNvPr id="4" name="Content Placeholder 5" descr="8 Smooth roller mill.jpg"/>
          <p:cNvPicPr>
            <a:picLocks noChangeAspect="1"/>
          </p:cNvPicPr>
          <p:nvPr/>
        </p:nvPicPr>
        <p:blipFill rotWithShape="1">
          <a:blip r:embed="rId2" cstate="print"/>
          <a:srcRect r="19110"/>
          <a:stretch/>
        </p:blipFill>
        <p:spPr>
          <a:xfrm>
            <a:off x="7393985" y="2283798"/>
            <a:ext cx="4221387" cy="347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16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Cleaning and conditioning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349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Before grains can be milled into flour, they must be carefully cleaned.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First, items like stones, pieces of metal and dirt are removed.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 edible part of the grain is separated from the outer seed casing - the chaff, as this cannot be eaten by humans.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Then, the grains are ‘conditioned’ with water, to soften them and make them easier to separate during milling.</a:t>
            </a:r>
          </a:p>
        </p:txBody>
      </p:sp>
      <p:pic>
        <p:nvPicPr>
          <p:cNvPr id="4" name="Content Placeholder 5" descr="6 Wheat Tipping op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9076" y="1645129"/>
            <a:ext cx="300605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62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Gristing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698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During the </a:t>
            </a:r>
            <a:r>
              <a:rPr lang="en-GB" sz="2000" dirty="0" err="1"/>
              <a:t>gristing</a:t>
            </a:r>
            <a:r>
              <a:rPr lang="en-GB" sz="2000" dirty="0"/>
              <a:t> process, different kinds of grains are blended together.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Each unique blend produces flours that are suitable for different kinds of products. Wine producers also often blend different types of grape to get the best wine possible.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example, flours which are higher in protein are more suitable for producing bread.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97" y="2283798"/>
            <a:ext cx="4599431" cy="30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2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80CDC8-D892-42E2-8496-0F25E4EC2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A91793-09CB-4842-8DF5-A58235D00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14C3E8-7A6B-4818-8FE5-52E0EB2E3CB5}">
  <ds:schemaRefs>
    <ds:schemaRef ds:uri="http://purl.org/dc/terms/"/>
    <ds:schemaRef ds:uri="c53071f4-7f44-43fd-895c-8e7b6a3746b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942</Words>
  <Application>Microsoft Office PowerPoint</Application>
  <PresentationFormat>Widescreen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1_Custom Design</vt:lpstr>
      <vt:lpstr>3_Custom Design</vt:lpstr>
      <vt:lpstr>The cereal harvest: from field to table</vt:lpstr>
      <vt:lpstr>The importance of cereals</vt:lpstr>
      <vt:lpstr>Planting the crop</vt:lpstr>
      <vt:lpstr>Growing</vt:lpstr>
      <vt:lpstr>Harvesting the crop</vt:lpstr>
      <vt:lpstr>From field to mill</vt:lpstr>
      <vt:lpstr>The milling process</vt:lpstr>
      <vt:lpstr>Cleaning and conditioning</vt:lpstr>
      <vt:lpstr>Gristing</vt:lpstr>
      <vt:lpstr>Breaking the grains</vt:lpstr>
      <vt:lpstr>Reducing</vt:lpstr>
      <vt:lpstr>Uses of flour</vt:lpstr>
      <vt:lpstr>The grain’s journey </vt:lpstr>
      <vt:lpstr>Milling – facts and figures!</vt:lpstr>
      <vt:lpstr>Milling – facts and figures!</vt:lpstr>
      <vt:lpstr>Milling – facts and figures!</vt:lpstr>
      <vt:lpstr>Milling – facts and figures!</vt:lpstr>
      <vt:lpstr>The cereal harvest: from field to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69</cp:revision>
  <dcterms:created xsi:type="dcterms:W3CDTF">2018-10-10T09:22:08Z</dcterms:created>
  <dcterms:modified xsi:type="dcterms:W3CDTF">2020-08-19T12:21:48Z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