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57" r:id="rId9"/>
    <p:sldId id="262" r:id="rId10"/>
    <p:sldId id="263" r:id="rId11"/>
    <p:sldId id="264" r:id="rId12"/>
    <p:sldId id="265" r:id="rId13"/>
    <p:sldId id="266" r:id="rId14"/>
    <p:sldId id="267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3C2"/>
    <a:srgbClr val="EF9F3F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 varScale="1">
        <p:scale>
          <a:sx n="73" d="100"/>
          <a:sy n="73" d="100"/>
        </p:scale>
        <p:origin x="6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CE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Milk 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GB" sz="2000" dirty="0" smtClean="0"/>
              <a:t>To </a:t>
            </a:r>
            <a:r>
              <a:rPr lang="en-GB" sz="2000" dirty="0"/>
              <a:t>recall the key stages in milk processing.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sz="2000" dirty="0"/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2000" dirty="0"/>
              <a:t>To learn about primary milk processing.</a:t>
            </a:r>
            <a:endParaRPr lang="en-US" sz="2000" dirty="0"/>
          </a:p>
        </p:txBody>
      </p:sp>
      <p:pic>
        <p:nvPicPr>
          <p:cNvPr id="4" name="Picture 3" descr="S:\Shared\EDUCATION TEAM FILES\DairyCo\DairyCo pics only\PRODUCTION BOTTLE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2707" y="3065488"/>
            <a:ext cx="4206394" cy="2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787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3600" dirty="0"/>
              <a:t>Primary milk processing</a:t>
            </a:r>
            <a:br>
              <a:rPr lang="en-GB" altLang="en-US" sz="3600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397779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2000" dirty="0" smtClean="0"/>
              <a:t>After </a:t>
            </a:r>
            <a:r>
              <a:rPr lang="en-US" altLang="en-US" sz="2000" dirty="0"/>
              <a:t>the milk has been </a:t>
            </a:r>
            <a:r>
              <a:rPr lang="en-US" altLang="en-US" sz="2000" dirty="0" smtClean="0"/>
              <a:t>delivered </a:t>
            </a:r>
            <a:r>
              <a:rPr lang="en-US" altLang="en-US" sz="2000" dirty="0"/>
              <a:t>from the dairy, it is </a:t>
            </a:r>
            <a:r>
              <a:rPr lang="en-US" altLang="en-US" sz="2000" dirty="0" err="1"/>
              <a:t>pasteurised</a:t>
            </a:r>
            <a:r>
              <a:rPr lang="en-US" altLang="en-US" sz="2000" dirty="0"/>
              <a:t>. </a:t>
            </a:r>
          </a:p>
          <a:p>
            <a:pPr>
              <a:spcBef>
                <a:spcPct val="0"/>
              </a:spcBef>
            </a:pPr>
            <a:endParaRPr lang="en-US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 err="1"/>
              <a:t>Pasteurisation</a:t>
            </a:r>
            <a:r>
              <a:rPr lang="en-US" altLang="en-US" sz="2000" dirty="0"/>
              <a:t> is a process used to kill harmful microorganisms, such as certain pathogenic bacteria, yeasts and </a:t>
            </a:r>
            <a:r>
              <a:rPr lang="en-US" altLang="en-US" sz="2000" dirty="0" err="1"/>
              <a:t>moulds</a:t>
            </a:r>
            <a:r>
              <a:rPr lang="en-US" altLang="en-US" sz="2000" dirty="0"/>
              <a:t>, which may be present in the milk after initial collection.</a:t>
            </a:r>
          </a:p>
          <a:p>
            <a:pPr>
              <a:spcBef>
                <a:spcPct val="0"/>
              </a:spcBef>
            </a:pPr>
            <a:endParaRPr lang="en-US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/>
              <a:t>This process extends the shelf life of milk.</a:t>
            </a:r>
          </a:p>
        </p:txBody>
      </p:sp>
      <p:pic>
        <p:nvPicPr>
          <p:cNvPr id="3074" name="Picture 2" descr="S:\Shared\EDUCATION TEAM FILES\DairyCo\Farm Visit March 2012\2012-03-27 Farm visit March 2012\Farm visit March 2012 10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8940" y="2283798"/>
            <a:ext cx="4917739" cy="368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945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600" dirty="0" err="1"/>
              <a:t>Pasteurisation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647160" cy="3600000"/>
          </a:xfrm>
        </p:spPr>
        <p:txBody>
          <a:bodyPr/>
          <a:lstStyle/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altLang="en-US" sz="2000" dirty="0" smtClean="0"/>
              <a:t>The </a:t>
            </a:r>
            <a:r>
              <a:rPr lang="en-US" altLang="en-US" sz="2000" dirty="0"/>
              <a:t>basic process for whole milk involves heating the milk to a temperature of no less than 71.7ºC for 25 seconds.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altLang="en-US" sz="2000" dirty="0" smtClean="0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altLang="en-US" sz="2000" dirty="0" smtClean="0"/>
              <a:t>This </a:t>
            </a:r>
            <a:r>
              <a:rPr lang="en-US" altLang="en-US" sz="2000" dirty="0"/>
              <a:t>process is known as High Temperature Short Time (HTST). 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altLang="en-US" sz="2000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altLang="en-US" sz="2000" dirty="0"/>
              <a:t>The milk is then cooled for packing, storage and transportation.</a:t>
            </a:r>
          </a:p>
        </p:txBody>
      </p:sp>
      <p:pic>
        <p:nvPicPr>
          <p:cNvPr id="2050" name="Picture 2" descr="S:\Shared\EDUCATION TEAM FILES\Photographs Oct 2018 onwards\pastueris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203" y="2571092"/>
            <a:ext cx="4552393" cy="304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945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3600" dirty="0"/>
              <a:t>Packing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193425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2000" dirty="0" smtClean="0"/>
              <a:t>The </a:t>
            </a:r>
            <a:r>
              <a:rPr lang="en-US" altLang="en-US" sz="2000" dirty="0"/>
              <a:t>milk is then packaged into bottles and labelled. </a:t>
            </a:r>
          </a:p>
          <a:p>
            <a:pPr>
              <a:spcBef>
                <a:spcPct val="0"/>
              </a:spcBef>
            </a:pPr>
            <a:endParaRPr lang="en-US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/>
              <a:t>The packaging helps to increase the shelf-life of the milk.</a:t>
            </a:r>
          </a:p>
          <a:p>
            <a:pPr>
              <a:spcBef>
                <a:spcPct val="0"/>
              </a:spcBef>
            </a:pPr>
            <a:endParaRPr lang="en-US" altLang="en-US" sz="2000" i="1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/>
              <a:t>The milk is then distributed to supermarkets and shops for sale.</a:t>
            </a:r>
          </a:p>
        </p:txBody>
      </p:sp>
      <p:pic>
        <p:nvPicPr>
          <p:cNvPr id="1026" name="Picture 2" descr="S:\Shared\EDUCATION TEAM FILES\Photographs Oct 2018 onwards\milk in supermark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701" y="4349235"/>
            <a:ext cx="30480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:\Shared\EDUCATION TEAM FILES\DairyCo\DairyCo pics only\PRODUCTION BOTTLE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8333" y="2283798"/>
            <a:ext cx="4206394" cy="2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945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3600" dirty="0"/>
              <a:t>Sterilisation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751566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sz="2000" dirty="0" smtClean="0"/>
              <a:t>This </a:t>
            </a:r>
            <a:r>
              <a:rPr lang="en-GB" altLang="en-US" sz="2000" dirty="0"/>
              <a:t>process uses a temperature in excess of 100ºC in order to destroy nearly all micro-organisms present in a food. This is important as some micro-organisms can form spores which have the ability to survive at high temperatures. </a:t>
            </a:r>
          </a:p>
          <a:p>
            <a:pPr>
              <a:spcBef>
                <a:spcPct val="0"/>
              </a:spcBef>
            </a:pPr>
            <a:endParaRPr lang="en-GB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The product is packed in air-tight containers either before or after heat treatment. </a:t>
            </a:r>
          </a:p>
          <a:p>
            <a:pPr>
              <a:spcBef>
                <a:spcPct val="0"/>
              </a:spcBef>
            </a:pPr>
            <a:endParaRPr lang="en-GB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Sterilising enables milk to be kept for 2-3 weeks unopened, but results in a burnt, caramelised flavour and browning.</a:t>
            </a:r>
            <a:endParaRPr lang="en-US" altLang="en-US" sz="2000" dirty="0"/>
          </a:p>
        </p:txBody>
      </p:sp>
      <p:sp>
        <p:nvSpPr>
          <p:cNvPr id="4" name="Freeform 10"/>
          <p:cNvSpPr>
            <a:spLocks/>
          </p:cNvSpPr>
          <p:nvPr/>
        </p:nvSpPr>
        <p:spPr bwMode="auto">
          <a:xfrm>
            <a:off x="8477456" y="2474892"/>
            <a:ext cx="3314700" cy="34432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945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3600" dirty="0"/>
              <a:t>Ultra heat treated (UHT)</a:t>
            </a:r>
            <a:br>
              <a:rPr lang="en-GB" altLang="en-US" sz="3600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321581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sz="2000" dirty="0" smtClean="0"/>
              <a:t>UHT </a:t>
            </a:r>
            <a:r>
              <a:rPr lang="en-GB" altLang="en-US" sz="2000" dirty="0"/>
              <a:t>is a continuous process and the product is packaged after treatment into sterile containers. Typical temperatures and times specified for UHT treatment of milk are 130º C – 150º C for 1-3 seconds.</a:t>
            </a:r>
          </a:p>
          <a:p>
            <a:pPr>
              <a:spcBef>
                <a:spcPct val="0"/>
              </a:spcBef>
            </a:pPr>
            <a:endParaRPr lang="en-GB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As the product is moving continuously, rather than being stationary, high temperatures can be reached resulting in fewer chemical changes, but having the same sterilising effect. </a:t>
            </a:r>
          </a:p>
          <a:p>
            <a:pPr>
              <a:spcBef>
                <a:spcPct val="0"/>
              </a:spcBef>
            </a:pPr>
            <a:endParaRPr lang="en-GB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UHT treatment was developed to destroy all micro-organisms without causing as much damage to the product as sterilisation. Milk may taste cooked and will be slightly brown in colour.</a:t>
            </a:r>
            <a:endParaRPr lang="en-US" altLang="en-US" sz="2000" dirty="0"/>
          </a:p>
        </p:txBody>
      </p:sp>
      <p:sp>
        <p:nvSpPr>
          <p:cNvPr id="4" name="Freeform 10"/>
          <p:cNvSpPr>
            <a:spLocks/>
          </p:cNvSpPr>
          <p:nvPr/>
        </p:nvSpPr>
        <p:spPr bwMode="auto">
          <a:xfrm>
            <a:off x="8992569" y="2571092"/>
            <a:ext cx="2811462" cy="23749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945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3600" dirty="0"/>
              <a:t>Find out more about milk</a:t>
            </a:r>
            <a:br>
              <a:rPr lang="en-GB" altLang="en-US" sz="3600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614007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2000" dirty="0" smtClean="0"/>
              <a:t>To </a:t>
            </a:r>
            <a:r>
              <a:rPr lang="en-US" altLang="en-US" sz="2000" dirty="0"/>
              <a:t>find out more about milk, access the </a:t>
            </a:r>
            <a:r>
              <a:rPr lang="en-US" altLang="en-US" sz="2000" i="1" dirty="0"/>
              <a:t>From grass to glass – the journey of milk </a:t>
            </a:r>
            <a:r>
              <a:rPr lang="en-US" altLang="en-US" sz="2000" dirty="0"/>
              <a:t>poster.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871" y="2283798"/>
            <a:ext cx="4968875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945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302005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78F9C6E6CA40469EF8D815CB2EEB82" ma:contentTypeVersion="13" ma:contentTypeDescription="Create a new document." ma:contentTypeScope="" ma:versionID="e130adad84ea3ab2135b56c6c336c885">
  <xsd:schema xmlns:xsd="http://www.w3.org/2001/XMLSchema" xmlns:xs="http://www.w3.org/2001/XMLSchema" xmlns:p="http://schemas.microsoft.com/office/2006/metadata/properties" xmlns:ns3="8409cf61-8f5f-4421-9a3e-169c7d6c7b55" xmlns:ns4="3089966e-1c9a-40c5-9c65-11a87eb6eb54" targetNamespace="http://schemas.microsoft.com/office/2006/metadata/properties" ma:root="true" ma:fieldsID="77387c4e1bf2321a475d1827ccc9247f" ns3:_="" ns4:_="">
    <xsd:import namespace="8409cf61-8f5f-4421-9a3e-169c7d6c7b55"/>
    <xsd:import namespace="3089966e-1c9a-40c5-9c65-11a87eb6eb5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9cf61-8f5f-4421-9a3e-169c7d6c7b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89966e-1c9a-40c5-9c65-11a87eb6eb5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C697ED6-E0D0-410C-A3BF-7EEAD316C9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09cf61-8f5f-4421-9a3e-169c7d6c7b55"/>
    <ds:schemaRef ds:uri="3089966e-1c9a-40c5-9c65-11a87eb6eb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EBF0E6-536D-40F4-9F29-743BACCD2C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BC0BB6-3D63-4EEB-9648-FE1F9C561BA1}">
  <ds:schemaRefs>
    <ds:schemaRef ds:uri="8409cf61-8f5f-4421-9a3e-169c7d6c7b55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3089966e-1c9a-40c5-9c65-11a87eb6eb5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373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Office Theme</vt:lpstr>
      <vt:lpstr>Custom Design</vt:lpstr>
      <vt:lpstr>1_Custom Design</vt:lpstr>
      <vt:lpstr>3_Custom Design</vt:lpstr>
      <vt:lpstr>Milk processing</vt:lpstr>
      <vt:lpstr>Objectives</vt:lpstr>
      <vt:lpstr>Primary milk processing </vt:lpstr>
      <vt:lpstr>Pasteurisation</vt:lpstr>
      <vt:lpstr>Packing</vt:lpstr>
      <vt:lpstr>Sterilisation</vt:lpstr>
      <vt:lpstr>Ultra heat treated (UHT) </vt:lpstr>
      <vt:lpstr>Find out more about milk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Elsa Healey</cp:lastModifiedBy>
  <cp:revision>28</cp:revision>
  <dcterms:created xsi:type="dcterms:W3CDTF">2018-10-10T09:22:08Z</dcterms:created>
  <dcterms:modified xsi:type="dcterms:W3CDTF">2020-09-30T15:36:38Z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0x0101001778F9C6E6CA40469EF8D815CB2EEB82</vt:lpwstr>
  </property>
</Properties>
</file>